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59" r:id="rId2"/>
    <p:sldMasterId id="2147483667" r:id="rId3"/>
    <p:sldMasterId id="2147483677" r:id="rId4"/>
    <p:sldMasterId id="2147483687" r:id="rId5"/>
    <p:sldMasterId id="2147483697" r:id="rId6"/>
    <p:sldMasterId id="2147483721" r:id="rId7"/>
  </p:sldMasterIdLst>
  <p:notesMasterIdLst>
    <p:notesMasterId r:id="rId27"/>
  </p:notesMasterIdLst>
  <p:sldIdLst>
    <p:sldId id="256" r:id="rId8"/>
    <p:sldId id="287" r:id="rId9"/>
    <p:sldId id="295" r:id="rId10"/>
    <p:sldId id="265" r:id="rId11"/>
    <p:sldId id="290" r:id="rId12"/>
    <p:sldId id="292" r:id="rId13"/>
    <p:sldId id="291" r:id="rId14"/>
    <p:sldId id="298" r:id="rId15"/>
    <p:sldId id="289" r:id="rId16"/>
    <p:sldId id="285" r:id="rId17"/>
    <p:sldId id="266" r:id="rId18"/>
    <p:sldId id="267" r:id="rId19"/>
    <p:sldId id="279" r:id="rId20"/>
    <p:sldId id="299" r:id="rId21"/>
    <p:sldId id="300" r:id="rId22"/>
    <p:sldId id="280" r:id="rId23"/>
    <p:sldId id="297" r:id="rId24"/>
    <p:sldId id="286" r:id="rId25"/>
    <p:sldId id="281" r:id="rId26"/>
  </p:sldIdLst>
  <p:sldSz cx="9144000" cy="5143500" type="screen16x9"/>
  <p:notesSz cx="6858000" cy="9144000"/>
  <p:embeddedFontLst>
    <p:embeddedFont>
      <p:font typeface="Zilla Slab Light" charset="-18"/>
      <p:bold r:id="rId28"/>
      <p:boldItalic r:id="rId29"/>
    </p:embeddedFont>
    <p:embeddedFont>
      <p:font typeface="Homemade Apple" charset="0"/>
      <p:regular r:id="rId30"/>
    </p:embeddedFont>
    <p:embeddedFont>
      <p:font typeface="Zilla Slab Highlight" charset="-18"/>
      <p:regular r:id="rId31"/>
    </p:embeddedFont>
    <p:embeddedFont>
      <p:font typeface="Varela" charset="0"/>
      <p:regular r:id="rId32"/>
    </p:embeddedFont>
    <p:embeddedFont>
      <p:font typeface="Raleway" charset="0"/>
      <p:regular r:id="rId33"/>
      <p:bold r:id="rId34"/>
      <p:italic r:id="rId35"/>
      <p:boldItalic r:id="rId36"/>
    </p:embeddedFont>
    <p:embeddedFont>
      <p:font typeface="Montserrat" charset="0"/>
      <p:regular r:id="rId37"/>
      <p:bold r:id="rId38"/>
      <p:italic r:id="rId39"/>
      <p:boldItalic r:id="rId40"/>
    </p:embeddedFont>
    <p:embeddedFont>
      <p:font typeface="Playfair Display" charset="0"/>
      <p:regular r:id="rId41"/>
      <p:bold r:id="rId42"/>
      <p:italic r:id="rId43"/>
      <p:boldItalic r:id="rId44"/>
    </p:embeddedFont>
    <p:embeddedFont>
      <p:font typeface="Nixie One" charset="0"/>
      <p:regular r:id="rId45"/>
    </p:embeddedFont>
    <p:embeddedFont>
      <p:font typeface="Helvetica Neue Light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FF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344AFA4-2F15-4901-A650-FDF5935C9D43}">
  <a:tblStyle styleId="{D344AFA4-2F15-4901-A650-FDF5935C9D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-95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1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638386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2465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44923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04968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44437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07388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81775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7335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7173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8177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005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9742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09600" y="3439625"/>
            <a:ext cx="396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236500" y="3727575"/>
            <a:ext cx="6671100" cy="119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30480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558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0958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252325"/>
            <a:ext cx="8229600" cy="8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28802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0" name="Shape 10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899300" y="1991813"/>
            <a:ext cx="5345400" cy="11598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27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7556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4" name="Shape 14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501200" y="1297594"/>
            <a:ext cx="6141600" cy="11598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01200" y="2554309"/>
            <a:ext cx="614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350"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350"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350"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07238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9" name="Shape 19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0" name="Shape 20"/>
          <p:cNvSpPr/>
          <p:nvPr/>
        </p:nvSpPr>
        <p:spPr>
          <a:xfrm>
            <a:off x="3989772" y="1509357"/>
            <a:ext cx="1164459" cy="68799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sz="1050" b="1">
                <a:solidFill>
                  <a:srgbClr val="20124D">
                    <a:alpha val="28459"/>
                  </a:srgbClr>
                </a:solidFill>
              </a:rPr>
              <a:t>“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643400" y="1849275"/>
            <a:ext cx="5857200" cy="29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85750" algn="ctr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2400"/>
              <a:buFont typeface="Homemade Apple"/>
              <a:buChar char="✘"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marL="685800" lvl="1" indent="-285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marL="1028700" lvl="2" indent="-285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marL="1371600" lvl="3" indent="-285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marL="1714500" lvl="4" indent="-285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marL="2057400" lvl="5" indent="-285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marL="2400300" lvl="6" indent="-285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marL="2743200" lvl="7" indent="-285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marL="3086100" lvl="8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97872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4" name="Shape 24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82850" y="205988"/>
            <a:ext cx="7578300" cy="115875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146000" y="1364719"/>
            <a:ext cx="6852000" cy="32397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314325">
              <a:spcBef>
                <a:spcPts val="450"/>
              </a:spcBef>
              <a:spcAft>
                <a:spcPts val="0"/>
              </a:spcAft>
              <a:buSzPts val="3000"/>
              <a:buChar char="✘"/>
              <a:defRPr/>
            </a:lvl1pPr>
            <a:lvl2pPr marL="685800" lvl="1" indent="-28575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028700" lvl="2" indent="-28575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371600" lvl="3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500" lvl="4" indent="-257175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28314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5" name="Shape 35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82850" y="205988"/>
            <a:ext cx="7578300" cy="115875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06500" y="1364738"/>
            <a:ext cx="2491800" cy="329715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✘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500" lvl="4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3326102" y="1364738"/>
            <a:ext cx="2491800" cy="329715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✘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500" lvl="4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5945703" y="1364738"/>
            <a:ext cx="2491800" cy="329715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✘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500" lvl="4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22738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2" name="Shape 42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82850" y="205988"/>
            <a:ext cx="7578300" cy="115875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4812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6" name="Shape 46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171450" algn="ctr">
              <a:spcBef>
                <a:spcPts val="270"/>
              </a:spcBef>
              <a:spcAft>
                <a:spcPts val="0"/>
              </a:spcAft>
              <a:buSzPts val="1600"/>
              <a:buFont typeface="Homemade Apple"/>
              <a:buNone/>
              <a:defRPr sz="1200">
                <a:latin typeface="Homemade Apple"/>
                <a:ea typeface="Homemade Apple"/>
                <a:cs typeface="Homemade Apple"/>
                <a:sym typeface="Homemade Appl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8260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0" name="Shape 50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xmlns="" val="236302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0" name="Shape 10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899300" y="1991813"/>
            <a:ext cx="5345400" cy="11598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27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92441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4" name="Shape 14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501200" y="1297594"/>
            <a:ext cx="6141600" cy="11598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01200" y="2554309"/>
            <a:ext cx="614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350"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350"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350"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11892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9" name="Shape 19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0" name="Shape 20"/>
          <p:cNvSpPr/>
          <p:nvPr/>
        </p:nvSpPr>
        <p:spPr>
          <a:xfrm>
            <a:off x="3989772" y="1509357"/>
            <a:ext cx="1164459" cy="68799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sz="1050" b="1">
                <a:solidFill>
                  <a:srgbClr val="20124D">
                    <a:alpha val="28459"/>
                  </a:srgbClr>
                </a:solidFill>
              </a:rPr>
              <a:t>“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643400" y="1849275"/>
            <a:ext cx="5857200" cy="29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85750" algn="ctr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2400"/>
              <a:buFont typeface="Homemade Apple"/>
              <a:buChar char="✘"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marL="685800" lvl="1" indent="-285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marL="1028700" lvl="2" indent="-285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marL="1371600" lvl="3" indent="-285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marL="1714500" lvl="4" indent="-285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marL="2057400" lvl="5" indent="-285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marL="2400300" lvl="6" indent="-285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marL="2743200" lvl="7" indent="-285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marL="3086100" lvl="8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57408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4" name="Shape 24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82850" y="205988"/>
            <a:ext cx="7578300" cy="115875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146000" y="1364719"/>
            <a:ext cx="6852000" cy="32397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314325">
              <a:spcBef>
                <a:spcPts val="450"/>
              </a:spcBef>
              <a:spcAft>
                <a:spcPts val="0"/>
              </a:spcAft>
              <a:buSzPts val="3000"/>
              <a:buChar char="✘"/>
              <a:defRPr/>
            </a:lvl1pPr>
            <a:lvl2pPr marL="685800" lvl="1" indent="-28575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028700" lvl="2" indent="-28575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371600" lvl="3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500" lvl="4" indent="-257175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73570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9" name="Shape 29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82850" y="205988"/>
            <a:ext cx="7578300" cy="115875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50522" y="1364738"/>
            <a:ext cx="3418500" cy="35610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85750">
              <a:spcBef>
                <a:spcPts val="450"/>
              </a:spcBef>
              <a:spcAft>
                <a:spcPts val="0"/>
              </a:spcAft>
              <a:buSzPts val="2400"/>
              <a:buChar char="✘"/>
              <a:defRPr sz="1800"/>
            </a:lvl1pPr>
            <a:lvl2pPr marL="685800" lvl="1" indent="-28575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028700" lvl="2" indent="-28575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371600" lvl="3" indent="-28575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74979" y="1364738"/>
            <a:ext cx="3418500" cy="35610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85750">
              <a:spcBef>
                <a:spcPts val="450"/>
              </a:spcBef>
              <a:spcAft>
                <a:spcPts val="0"/>
              </a:spcAft>
              <a:buSzPts val="2400"/>
              <a:buChar char="✘"/>
              <a:defRPr sz="1800"/>
            </a:lvl1pPr>
            <a:lvl2pPr marL="685800" lvl="1" indent="-28575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028700" lvl="2" indent="-28575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371600" lvl="3" indent="-28575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11116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5" name="Shape 35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82850" y="205988"/>
            <a:ext cx="7578300" cy="115875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06500" y="1364738"/>
            <a:ext cx="2491800" cy="329715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✘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500" lvl="4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3326102" y="1364738"/>
            <a:ext cx="2491800" cy="329715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✘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500" lvl="4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5945703" y="1364738"/>
            <a:ext cx="2491800" cy="329715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✘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500" lvl="4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8138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2" name="Shape 42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82850" y="205988"/>
            <a:ext cx="7578300" cy="115875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26353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6" name="Shape 46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171450" algn="ctr">
              <a:spcBef>
                <a:spcPts val="270"/>
              </a:spcBef>
              <a:spcAft>
                <a:spcPts val="0"/>
              </a:spcAft>
              <a:buSzPts val="1600"/>
              <a:buFont typeface="Homemade Apple"/>
              <a:buNone/>
              <a:defRPr sz="1200">
                <a:latin typeface="Homemade Apple"/>
                <a:ea typeface="Homemade Apple"/>
                <a:cs typeface="Homemade Apple"/>
                <a:sym typeface="Homemade Appl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51065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0" name="Shape 50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xmlns="" val="391161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0" name="Shape 10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899300" y="1991813"/>
            <a:ext cx="5345400" cy="11598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27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79159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4" name="Shape 14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501200" y="1297594"/>
            <a:ext cx="6141600" cy="11598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Raleway"/>
              <a:buNone/>
              <a:defRPr sz="225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01200" y="2554309"/>
            <a:ext cx="614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350"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350"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 sz="1350"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Homemade Apple"/>
              <a:buNone/>
              <a:defRPr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0664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9" name="Shape 19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0" name="Shape 20"/>
          <p:cNvSpPr/>
          <p:nvPr/>
        </p:nvSpPr>
        <p:spPr>
          <a:xfrm>
            <a:off x="3989772" y="1509357"/>
            <a:ext cx="1164459" cy="68799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sz="1050" b="1">
                <a:solidFill>
                  <a:srgbClr val="20124D">
                    <a:alpha val="28459"/>
                  </a:srgbClr>
                </a:solidFill>
              </a:rPr>
              <a:t>“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643400" y="1849275"/>
            <a:ext cx="5857200" cy="29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85750" algn="ctr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SzPts val="2400"/>
              <a:buFont typeface="Homemade Apple"/>
              <a:buChar char="✘"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marL="685800" lvl="1" indent="-285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marL="1028700" lvl="2" indent="-285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marL="1371600" lvl="3" indent="-285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marL="1714500" lvl="4" indent="-285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marL="2057400" lvl="5" indent="-285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marL="2400300" lvl="6" indent="-285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●"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marL="2743200" lvl="7" indent="-2857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○"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marL="3086100" lvl="8" indent="-285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Homemade Apple"/>
              <a:buChar char="■"/>
              <a:defRPr sz="1800"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6445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4" name="Shape 24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82850" y="205988"/>
            <a:ext cx="7578300" cy="115875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146000" y="1364719"/>
            <a:ext cx="6852000" cy="32397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314325">
              <a:spcBef>
                <a:spcPts val="450"/>
              </a:spcBef>
              <a:spcAft>
                <a:spcPts val="0"/>
              </a:spcAft>
              <a:buSzPts val="3000"/>
              <a:buChar char="✘"/>
              <a:defRPr/>
            </a:lvl1pPr>
            <a:lvl2pPr marL="685800" lvl="1" indent="-28575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028700" lvl="2" indent="-28575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371600" lvl="3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500" lvl="4" indent="-257175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724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9" name="Shape 29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82850" y="205988"/>
            <a:ext cx="7578300" cy="115875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50522" y="1364738"/>
            <a:ext cx="3418500" cy="35610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85750">
              <a:spcBef>
                <a:spcPts val="450"/>
              </a:spcBef>
              <a:spcAft>
                <a:spcPts val="0"/>
              </a:spcAft>
              <a:buSzPts val="2400"/>
              <a:buChar char="✘"/>
              <a:defRPr sz="1800"/>
            </a:lvl1pPr>
            <a:lvl2pPr marL="685800" lvl="1" indent="-28575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028700" lvl="2" indent="-28575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371600" lvl="3" indent="-28575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74979" y="1364738"/>
            <a:ext cx="3418500" cy="35610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85750">
              <a:spcBef>
                <a:spcPts val="450"/>
              </a:spcBef>
              <a:spcAft>
                <a:spcPts val="0"/>
              </a:spcAft>
              <a:buSzPts val="2400"/>
              <a:buChar char="✘"/>
              <a:defRPr sz="1800"/>
            </a:lvl1pPr>
            <a:lvl2pPr marL="685800" lvl="1" indent="-28575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028700" lvl="2" indent="-28575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371600" lvl="3" indent="-28575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28647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3769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5" name="Shape 35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82850" y="205988"/>
            <a:ext cx="7578300" cy="115875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06500" y="1364738"/>
            <a:ext cx="2491800" cy="329715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✘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500" lvl="4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3326102" y="1364738"/>
            <a:ext cx="2491800" cy="329715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✘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500" lvl="4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5945703" y="1364738"/>
            <a:ext cx="2491800" cy="329715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 rtl="0">
              <a:spcBef>
                <a:spcPts val="450"/>
              </a:spcBef>
              <a:spcAft>
                <a:spcPts val="0"/>
              </a:spcAft>
              <a:buSzPts val="1800"/>
              <a:buChar char="✘"/>
              <a:defRPr sz="1350"/>
            </a:lvl1pPr>
            <a:lvl2pPr marL="685800" lvl="1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700" lvl="2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600" lvl="3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500" lvl="4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400" lvl="5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300" lvl="6" indent="-25717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200" lvl="7" indent="-257175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100" lvl="8" indent="-257175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01339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2" name="Shape 42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82850" y="205988"/>
            <a:ext cx="7578300" cy="115875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52564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-125" y="0"/>
            <a:ext cx="9144000" cy="5154975"/>
          </a:xfrm>
          <a:prstGeom prst="rect">
            <a:avLst/>
          </a:prstGeom>
          <a:solidFill>
            <a:srgbClr val="021526">
              <a:alpha val="1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6" name="Shape 46"/>
          <p:cNvSpPr/>
          <p:nvPr/>
        </p:nvSpPr>
        <p:spPr>
          <a:xfrm>
            <a:off x="263700" y="187763"/>
            <a:ext cx="8616600" cy="47679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171450" algn="ctr">
              <a:spcBef>
                <a:spcPts val="270"/>
              </a:spcBef>
              <a:spcAft>
                <a:spcPts val="0"/>
              </a:spcAft>
              <a:buSzPts val="1600"/>
              <a:buFont typeface="Homemade Apple"/>
              <a:buNone/>
              <a:defRPr sz="1200">
                <a:latin typeface="Homemade Apple"/>
                <a:ea typeface="Homemade Apple"/>
                <a:cs typeface="Homemade Apple"/>
                <a:sym typeface="Homemade Appl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57917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0" t="0" r="0" b="0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457200" y="2965525"/>
            <a:ext cx="3374700" cy="1007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457200" y="4056927"/>
            <a:ext cx="33747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0" t="0" r="0" b="0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9" name="Shape 19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0" t="0" r="0" b="0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576800" y="832475"/>
            <a:ext cx="3990600" cy="3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 sz="2400"/>
            </a:lvl1pPr>
            <a:lvl2pPr marL="914400" lvl="1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2pPr>
            <a:lvl3pPr marL="1371600" lvl="2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3pPr>
            <a:lvl4pPr marL="1828800" lvl="3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4pPr>
            <a:lvl5pPr marL="2286000" lvl="4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5pPr>
            <a:lvl6pPr marL="2743200" lvl="5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6pPr>
            <a:lvl7pPr marL="3200400" lvl="6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7pPr>
            <a:lvl8pPr marL="3657600" lvl="7" indent="-381000" algn="ctr" rtl="0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8pPr>
            <a:lvl9pPr marL="4114800" lvl="8" indent="-381000" algn="ctr">
              <a:spcBef>
                <a:spcPts val="1000"/>
              </a:spcBef>
              <a:spcAft>
                <a:spcPts val="1000"/>
              </a:spcAft>
              <a:buSzPts val="2400"/>
              <a:buChar char="╶"/>
              <a:defRPr sz="2400"/>
            </a:lvl9pPr>
          </a:lstStyle>
          <a:p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3593400" y="-6600"/>
            <a:ext cx="1957200" cy="10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72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29765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buNone/>
              <a:defRPr/>
            </a:lvl1pPr>
            <a:lvl2pPr lvl="1" algn="ctr">
              <a:spcBef>
                <a:spcPts val="0"/>
              </a:spcBef>
              <a:buNone/>
              <a:defRPr/>
            </a:lvl2pPr>
            <a:lvl3pPr lvl="2" algn="ctr">
              <a:spcBef>
                <a:spcPts val="0"/>
              </a:spcBef>
              <a:buNone/>
              <a:defRPr/>
            </a:lvl3pPr>
            <a:lvl4pPr lvl="3" algn="ctr">
              <a:spcBef>
                <a:spcPts val="0"/>
              </a:spcBef>
              <a:buNone/>
              <a:defRPr/>
            </a:lvl4pPr>
            <a:lvl5pPr lvl="4" algn="ctr">
              <a:spcBef>
                <a:spcPts val="0"/>
              </a:spcBef>
              <a:buNone/>
              <a:defRPr/>
            </a:lvl5pPr>
            <a:lvl6pPr lvl="5" algn="ctr">
              <a:spcBef>
                <a:spcPts val="0"/>
              </a:spcBef>
              <a:buNone/>
              <a:defRPr/>
            </a:lvl6pPr>
            <a:lvl7pPr lvl="6" algn="ctr">
              <a:spcBef>
                <a:spcPts val="0"/>
              </a:spcBef>
              <a:buNone/>
              <a:defRPr/>
            </a:lvl7pPr>
            <a:lvl8pPr lvl="7" algn="ctr">
              <a:spcBef>
                <a:spcPts val="0"/>
              </a:spcBef>
              <a:buNone/>
              <a:defRPr/>
            </a:lvl8pPr>
            <a:lvl9pPr lvl="8" algn="ctr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">
  <p:cSld name="TITLE_ONLY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04800" y="3492738"/>
            <a:ext cx="4114800" cy="140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0" t="0" r="0" b="0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╺"/>
              <a:defRPr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4pPr>
            <a:lvl5pPr marL="2286000" lvl="4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5pPr>
            <a:lvl6pPr marL="2743200" lvl="5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6pPr>
            <a:lvl7pPr marL="3200400" lvl="6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7pPr>
            <a:lvl8pPr marL="3657600" lvl="7" indent="-3175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8pPr>
            <a:lvl9pPr marL="4114800" lvl="8" indent="-317500">
              <a:spcBef>
                <a:spcPts val="1000"/>
              </a:spcBef>
              <a:spcAft>
                <a:spcPts val="1000"/>
              </a:spcAft>
              <a:buSzPts val="1400"/>
              <a:buChar char="╶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0" t="0" r="0" b="0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2276400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2870548" y="1711200"/>
            <a:ext cx="2276400" cy="274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0" t="0" r="0" b="0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0" t="0" r="0" b="0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4253900"/>
            <a:ext cx="61125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spcBef>
                <a:spcPts val="360"/>
              </a:spcBef>
              <a:spcAft>
                <a:spcPts val="100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0" t="0" r="0" b="0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rossed">
  <p:cSld name="Blank crosse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0" t="0" r="0" b="0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4" name="Shape 54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0" t="0" r="0" b="0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Totally 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8" name="Shape 58"/>
          <p:cNvSpPr/>
          <p:nvPr/>
        </p:nvSpPr>
        <p:spPr>
          <a:xfrm>
            <a:off x="75" y="75"/>
            <a:ext cx="9144000" cy="5143500"/>
          </a:xfrm>
          <a:prstGeom prst="rect">
            <a:avLst/>
          </a:prstGeom>
          <a:solidFill>
            <a:srgbClr val="212539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819900" y="2900269"/>
            <a:ext cx="7047000" cy="11598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612044"/>
            <a:ext cx="5625000" cy="1159875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868760"/>
            <a:ext cx="562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Nixie One"/>
              <a:buNone/>
              <a:defRPr b="1"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4218300" y="0"/>
            <a:ext cx="707400" cy="189225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317000" y="2161800"/>
            <a:ext cx="65100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06400" algn="ctr" rtl="0">
              <a:spcBef>
                <a:spcPts val="600"/>
              </a:spcBef>
              <a:spcAft>
                <a:spcPts val="0"/>
              </a:spcAft>
              <a:buSzPts val="28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/>
          <p:nvPr/>
        </p:nvSpPr>
        <p:spPr>
          <a:xfrm>
            <a:off x="3593400" y="1238569"/>
            <a:ext cx="1957200" cy="65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en" sz="960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DC143C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517328"/>
            <a:ext cx="8229600" cy="54585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◎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◎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◎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517328"/>
            <a:ext cx="8229600" cy="54585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2631900" cy="37257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3223966" y="1200150"/>
            <a:ext cx="2631900" cy="37257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5990732" y="1200150"/>
            <a:ext cx="2631900" cy="372577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517328"/>
            <a:ext cx="8229600" cy="54585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343556"/>
            <a:ext cx="8229600" cy="46395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5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12700" y="1991850"/>
            <a:ext cx="8118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0572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851725" y="1583350"/>
            <a:ext cx="5440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135200" y="3812000"/>
            <a:ext cx="4873500" cy="13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 rot="10800000">
            <a:off x="4169400" y="3812000"/>
            <a:ext cx="8052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xmlns="" val="119873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58050" y="3685800"/>
            <a:ext cx="58605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7" name="Shape 17"/>
          <p:cNvSpPr txBox="1"/>
          <p:nvPr/>
        </p:nvSpPr>
        <p:spPr>
          <a:xfrm>
            <a:off x="623812" y="449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" name="Shape 18"/>
          <p:cNvCxnSpPr/>
          <p:nvPr/>
        </p:nvCxnSpPr>
        <p:spPr>
          <a:xfrm rot="10800000">
            <a:off x="759503" y="1139975"/>
            <a:ext cx="8052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xmlns="" val="219728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25.jpeg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4225" y="4275"/>
            <a:ext cx="6859500" cy="5143500"/>
          </a:xfrm>
          <a:prstGeom prst="rect">
            <a:avLst/>
          </a:prstGeom>
          <a:gradFill>
            <a:gsLst>
              <a:gs pos="0">
                <a:srgbClr val="000208">
                  <a:alpha val="0"/>
                </a:srgbClr>
              </a:gs>
              <a:gs pos="100000">
                <a:srgbClr val="000208">
                  <a:alpha val="59607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1pPr>
            <a:lvl2pPr lvl="1" algn="r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2pPr>
            <a:lvl3pPr lvl="2" algn="r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3pPr>
            <a:lvl4pPr lvl="3" algn="r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4pPr>
            <a:lvl5pPr lvl="4" algn="r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5pPr>
            <a:lvl6pPr lvl="5" algn="r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6pPr>
            <a:lvl7pPr lvl="6" algn="r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7pPr>
            <a:lvl8pPr lvl="7" algn="r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8pPr>
            <a:lvl9pPr lvl="8" algn="r">
              <a:spcBef>
                <a:spcPts val="0"/>
              </a:spcBef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5975" y="0"/>
            <a:ext cx="9144000" cy="5143500"/>
          </a:xfrm>
          <a:prstGeom prst="rect">
            <a:avLst/>
          </a:prstGeom>
          <a:solidFill>
            <a:srgbClr val="161732">
              <a:alpha val="3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236500" y="3727575"/>
            <a:ext cx="6671100" cy="11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●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○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■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●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○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■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●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○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■"/>
              <a:defRPr sz="12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904395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2850" y="205988"/>
            <a:ext cx="7578300" cy="115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2850" y="1364719"/>
            <a:ext cx="7578300" cy="32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Char char="✘"/>
              <a:defRPr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○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■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○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■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○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■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50153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3" r:id="rId5"/>
    <p:sldLayoutId id="2147483674" r:id="rId6"/>
    <p:sldLayoutId id="2147483675" r:id="rId7"/>
    <p:sldLayoutId id="2147483676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2850" y="205988"/>
            <a:ext cx="7578300" cy="115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2850" y="1364719"/>
            <a:ext cx="7578300" cy="32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Char char="✘"/>
              <a:defRPr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○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■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○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■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○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■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397644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2850" y="205988"/>
            <a:ext cx="7578300" cy="115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2850" y="1364719"/>
            <a:ext cx="7578300" cy="32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Char char="✘"/>
              <a:defRPr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○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■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○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■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○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■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795900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╺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lvl="1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lvl="2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lvl="3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lvl="4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lvl="5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lvl="6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lvl="7" indent="-3175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lvl="8" indent="-3175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>
              <a:spcBef>
                <a:spcPts val="0"/>
              </a:spcBef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>
              <a:spcBef>
                <a:spcPts val="0"/>
              </a:spcBef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>
              <a:spcBef>
                <a:spcPts val="0"/>
              </a:spcBef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>
              <a:spcBef>
                <a:spcPts val="0"/>
              </a:spcBef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>
              <a:spcBef>
                <a:spcPts val="0"/>
              </a:spcBef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>
              <a:spcBef>
                <a:spcPts val="0"/>
              </a:spcBef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>
              <a:spcBef>
                <a:spcPts val="0"/>
              </a:spcBef>
              <a:buNone/>
              <a:defRPr sz="10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aleway"/>
              <a:buChar char="◎"/>
              <a:defRPr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○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■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○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■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●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○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Char char="■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38.wmf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8.png"/><Relationship Id="rId5" Type="http://schemas.openxmlformats.org/officeDocument/2006/relationships/image" Target="../media/image27.png"/><Relationship Id="rId4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1.jpe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200165" y="2135875"/>
            <a:ext cx="5600133" cy="20199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>
                <a:latin typeface="Zilla Slab Light" panose="020B0604020202020204" charset="-18"/>
                <a:ea typeface="Zilla Slab Light" panose="020B0604020202020204" charset="-18"/>
              </a:rPr>
              <a:t>Fiatalok és családteremtés</a:t>
            </a:r>
            <a:br>
              <a:rPr lang="hu-HU" dirty="0" smtClean="0">
                <a:latin typeface="Zilla Slab Light" panose="020B0604020202020204" charset="-18"/>
                <a:ea typeface="Zilla Slab Light" panose="020B0604020202020204" charset="-18"/>
              </a:rPr>
            </a:br>
            <a:r>
              <a:rPr lang="hu-HU" dirty="0" smtClean="0">
                <a:latin typeface="Zilla Slab Light" panose="020B0604020202020204" charset="-18"/>
                <a:ea typeface="Zilla Slab Light" panose="020B0604020202020204" charset="-18"/>
              </a:rPr>
              <a:t>Dr. Szabó-Tóth Kinga</a:t>
            </a:r>
            <a:endParaRPr dirty="0">
              <a:latin typeface="Zilla Slab Light" panose="020B0604020202020204" charset="-18"/>
              <a:ea typeface="Zilla Slab Light" panose="020B0604020202020204" charset="-18"/>
            </a:endParaRPr>
          </a:p>
        </p:txBody>
      </p:sp>
      <p:sp>
        <p:nvSpPr>
          <p:cNvPr id="3" name="Shape 71"/>
          <p:cNvSpPr txBox="1">
            <a:spLocks/>
          </p:cNvSpPr>
          <p:nvPr/>
        </p:nvSpPr>
        <p:spPr>
          <a:xfrm>
            <a:off x="300692" y="2940366"/>
            <a:ext cx="5942400" cy="28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00" dirty="0">
              <a:solidFill>
                <a:schemeClr val="bg1"/>
              </a:solidFill>
              <a:latin typeface="Zilla Slab Light" panose="020B0604020202020204" charset="-18"/>
              <a:ea typeface="Zilla Slab Light" panose="020B0604020202020204" charset="-18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167" y="3819667"/>
            <a:ext cx="1323833" cy="1323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272675" y="2143050"/>
            <a:ext cx="65985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4294967295"/>
          </p:nvPr>
        </p:nvSpPr>
        <p:spPr>
          <a:xfrm>
            <a:off x="3149618" y="4612943"/>
            <a:ext cx="4721557" cy="3678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hu-HU" dirty="0">
                <a:solidFill>
                  <a:schemeClr val="tx1"/>
                </a:solidFill>
                <a:latin typeface="Zilla Slab Light" panose="020B0604020202020204" charset="-18"/>
                <a:ea typeface="Zilla Slab Light" panose="020B0604020202020204" charset="-18"/>
              </a:rPr>
              <a:t>Forrás: (Családpolitika más szemmel, MTA KTI)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4294967295"/>
          </p:nvPr>
        </p:nvSpPr>
        <p:spPr>
          <a:xfrm>
            <a:off x="6354213" y="3442500"/>
            <a:ext cx="1691100" cy="17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351" y="3957851"/>
            <a:ext cx="1185649" cy="1185649"/>
          </a:xfrm>
          <a:prstGeom prst="rect">
            <a:avLst/>
          </a:prstGeom>
        </p:spPr>
      </p:pic>
      <p:sp>
        <p:nvSpPr>
          <p:cNvPr id="10" name="Shape 69"/>
          <p:cNvSpPr txBox="1">
            <a:spLocks/>
          </p:cNvSpPr>
          <p:nvPr/>
        </p:nvSpPr>
        <p:spPr>
          <a:xfrm>
            <a:off x="1944237" y="16064"/>
            <a:ext cx="4842064" cy="5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●"/>
              <a:defRPr sz="12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○"/>
              <a:defRPr sz="12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■"/>
              <a:defRPr sz="12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●"/>
              <a:defRPr sz="12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○"/>
              <a:defRPr sz="12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■"/>
              <a:defRPr sz="12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●"/>
              <a:defRPr sz="12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○"/>
              <a:defRPr sz="12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layfair Display"/>
              <a:buChar char="■"/>
              <a:defRPr sz="12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indent="0">
              <a:spcBef>
                <a:spcPts val="450"/>
              </a:spcBef>
              <a:buFont typeface="Playfair Display"/>
              <a:buNone/>
            </a:pPr>
            <a:r>
              <a:rPr lang="hu-HU" sz="3200" b="1" dirty="0" smtClean="0">
                <a:latin typeface="Zilla Slab Light" panose="020B0604020202020204" charset="-18"/>
                <a:ea typeface="Zilla Slab Light" panose="020B0604020202020204" charset="-18"/>
              </a:rPr>
              <a:t>Családalapítás - háttér</a:t>
            </a:r>
            <a:endParaRPr lang="hu-HU" sz="3200" b="1" dirty="0">
              <a:latin typeface="Zilla Slab Light" panose="020B0604020202020204" charset="-18"/>
              <a:ea typeface="Zilla Slab Light" panose="020B0604020202020204" charset="-18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5312" y="578162"/>
            <a:ext cx="6600957" cy="431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4044769" y="4519892"/>
            <a:ext cx="3643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solidFill>
                  <a:schemeClr val="tx1"/>
                </a:solidFill>
                <a:latin typeface="Zilla Slab Light" panose="020B0604020202020204" charset="-18"/>
                <a:ea typeface="Zilla Slab Light" panose="020B0604020202020204" charset="-18"/>
              </a:rPr>
              <a:t>Forrás: (Családpolitika más szemmel, MTA KTI)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5796" y="316856"/>
            <a:ext cx="1865538" cy="1865538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7348801" y="1111168"/>
            <a:ext cx="1372492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buSzPts val="1100"/>
            </a:pPr>
            <a:r>
              <a:rPr lang="hu-HU" b="1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Családteremtés</a:t>
            </a:r>
          </a:p>
        </p:txBody>
      </p:sp>
    </p:spTree>
    <p:extLst>
      <p:ext uri="{BB962C8B-B14F-4D97-AF65-F5344CB8AC3E}">
        <p14:creationId xmlns:p14="http://schemas.microsoft.com/office/powerpoint/2010/main" xmlns="" val="28664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475548" y="563321"/>
            <a:ext cx="7130955" cy="4862870"/>
          </a:xfrm>
          <a:prstGeom prst="rect">
            <a:avLst/>
          </a:prstGeom>
          <a:solidFill>
            <a:schemeClr val="bg1"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Szülői </a:t>
            </a:r>
            <a:r>
              <a:rPr lang="hu-HU" sz="2000" b="1" dirty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szabadság</a:t>
            </a:r>
          </a:p>
          <a:p>
            <a:pPr marL="457200" lvl="1"/>
            <a:r>
              <a:rPr lang="hu-HU" dirty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A túlzottan hosszú távolmaradás nem jó </a:t>
            </a:r>
            <a:r>
              <a:rPr lang="hu-HU" dirty="0" err="1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munkaerőpiaci</a:t>
            </a:r>
            <a:r>
              <a:rPr lang="hu-HU" dirty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 szempontból</a:t>
            </a:r>
          </a:p>
          <a:p>
            <a:pPr marL="457200" lvl="1"/>
            <a:r>
              <a:rPr lang="hu-HU" dirty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Szülők (nagyszülő) közötti megosztása</a:t>
            </a:r>
          </a:p>
          <a:p>
            <a:pPr marL="457200" lvl="1"/>
            <a:r>
              <a:rPr lang="hu-HU" dirty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Nagyon hosszú a többiekhez képest</a:t>
            </a:r>
          </a:p>
          <a:p>
            <a:pPr marL="457200" lvl="1"/>
            <a:r>
              <a:rPr lang="hu-HU" dirty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Lehetne rugalmasabban kezelni</a:t>
            </a:r>
          </a:p>
          <a:p>
            <a:pPr marL="457200" lvl="1"/>
            <a:r>
              <a:rPr lang="hu-HU" dirty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Megfelelő számú és színvonalú bölcsődék</a:t>
            </a:r>
          </a:p>
          <a:p>
            <a:r>
              <a:rPr lang="hu-HU" sz="2000" b="1" dirty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A</a:t>
            </a:r>
            <a:r>
              <a:rPr lang="hu-HU" sz="2000" b="1" dirty="0" smtClean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dókedvezmények</a:t>
            </a:r>
            <a:r>
              <a:rPr lang="hu-HU" sz="2000" b="1" dirty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, pénzbeli juttatások</a:t>
            </a:r>
          </a:p>
          <a:p>
            <a:pPr marL="457200" lvl="1"/>
            <a:r>
              <a:rPr lang="hu-HU" dirty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Megoszlanak a vélemények</a:t>
            </a:r>
          </a:p>
          <a:p>
            <a:pPr marL="457200" lvl="1"/>
            <a:r>
              <a:rPr lang="hu-HU" dirty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Háztartási munkákat helyettesítő szolgáltatásokra nyújtott adókedvezmények jók!</a:t>
            </a:r>
          </a:p>
          <a:p>
            <a:pPr marL="457200" lvl="1"/>
            <a:r>
              <a:rPr lang="hu-HU" dirty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Csak a pénzbeli juttatás nem megfelelő</a:t>
            </a:r>
          </a:p>
          <a:p>
            <a:r>
              <a:rPr lang="hu-HU" sz="2000" b="1" dirty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Szülőbarát vállalati gyakorlatok</a:t>
            </a:r>
          </a:p>
          <a:p>
            <a:pPr marL="457200" lvl="1"/>
            <a:r>
              <a:rPr lang="hu-HU" dirty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Atipikus foglalkoztatási formák bevezetése (Családbarát Munkahely Díj, vagy távmunka pályázat)</a:t>
            </a:r>
          </a:p>
          <a:p>
            <a:r>
              <a:rPr lang="hu-HU" sz="2000" b="1" dirty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Gyermekintézmények</a:t>
            </a:r>
          </a:p>
          <a:p>
            <a:pPr marL="457200" lvl="1"/>
            <a:r>
              <a:rPr lang="hu-HU" dirty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Rugalmas, jó minőségű, elérhető</a:t>
            </a:r>
          </a:p>
          <a:p>
            <a:pPr marL="457200" lvl="1"/>
            <a:r>
              <a:rPr lang="hu-HU" dirty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Egyértelműen ösztönzőleg hat</a:t>
            </a:r>
          </a:p>
          <a:p>
            <a:pPr marL="457200" lvl="1"/>
            <a:r>
              <a:rPr lang="hu-HU" dirty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Államilag biztosított formában</a:t>
            </a:r>
          </a:p>
          <a:p>
            <a:r>
              <a:rPr lang="hu-HU" sz="2000" b="1" dirty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Célzott, korai intervenciós programok</a:t>
            </a:r>
          </a:p>
          <a:p>
            <a:pPr marL="838200" lvl="1" indent="-381000">
              <a:buFontTx/>
              <a:buChar char="•"/>
            </a:pPr>
            <a:endParaRPr lang="hu-HU" b="1" dirty="0">
              <a:solidFill>
                <a:schemeClr val="bg1"/>
              </a:solidFill>
              <a:latin typeface="Zilla Slab Light" panose="020B0604020202020204" charset="-18"/>
              <a:ea typeface="Zilla Slab Light" panose="020B0604020202020204" charset="-18"/>
            </a:endParaRPr>
          </a:p>
          <a:p>
            <a:pPr marL="838200" lvl="1" indent="-381000">
              <a:buFontTx/>
              <a:buChar char="•"/>
            </a:pPr>
            <a:endParaRPr lang="hu-HU" b="1" dirty="0">
              <a:solidFill>
                <a:schemeClr val="bg1"/>
              </a:solidFill>
              <a:latin typeface="Zilla Slab Light" panose="020B0604020202020204" charset="-18"/>
              <a:ea typeface="Zilla Slab Light" panose="020B0604020202020204" charset="-18"/>
            </a:endParaRPr>
          </a:p>
        </p:txBody>
      </p:sp>
      <p:sp>
        <p:nvSpPr>
          <p:cNvPr id="6" name="Shape 69"/>
          <p:cNvSpPr txBox="1">
            <a:spLocks/>
          </p:cNvSpPr>
          <p:nvPr/>
        </p:nvSpPr>
        <p:spPr>
          <a:xfrm>
            <a:off x="4646210" y="-111770"/>
            <a:ext cx="4945275" cy="78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>
              <a:spcBef>
                <a:spcPts val="450"/>
              </a:spcBef>
              <a:buFont typeface="Zilla Slab Light"/>
              <a:buNone/>
            </a:pPr>
            <a:r>
              <a:rPr lang="hu-HU" sz="3600" b="1" dirty="0" smtClean="0">
                <a:solidFill>
                  <a:srgbClr val="FFC000"/>
                </a:solidFill>
              </a:rPr>
              <a:t>Családpolitika részei</a:t>
            </a:r>
            <a:endParaRPr lang="hu-HU" sz="3600" b="1" dirty="0">
              <a:solidFill>
                <a:srgbClr val="FFC00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401" y="4085901"/>
            <a:ext cx="1057599" cy="105759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706" y="595715"/>
            <a:ext cx="1865538" cy="1865538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7338638" y="1282588"/>
            <a:ext cx="1372492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buSzPts val="1100"/>
            </a:pPr>
            <a:r>
              <a:rPr lang="hu-HU" b="1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Családteremtés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5535190" y="3146375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5719864" y="3748391"/>
            <a:ext cx="1534415" cy="67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hu-HU" sz="1800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Nemzedékek közti szolidaritás</a:t>
            </a:r>
            <a:endParaRPr lang="hu-HU" sz="1800"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2117045" y="1109575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7624514" y="3885174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202014" y="1070297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76560" y="3126373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207524" y="3631660"/>
            <a:ext cx="1660188" cy="64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hu-HU" sz="1600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Nemek közötti esélyegyenlőség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560" y="0"/>
            <a:ext cx="6926240" cy="941695"/>
          </a:xfrm>
        </p:spPr>
        <p:txBody>
          <a:bodyPr/>
          <a:lstStyle/>
          <a:p>
            <a:r>
              <a:rPr lang="hu-HU" dirty="0" smtClean="0"/>
              <a:t>Összehangolandó területek</a:t>
            </a:r>
            <a:endParaRPr lang="hu-HU" dirty="0"/>
          </a:p>
        </p:txBody>
      </p:sp>
      <p:sp>
        <p:nvSpPr>
          <p:cNvPr id="13" name="Shape 145"/>
          <p:cNvSpPr/>
          <p:nvPr/>
        </p:nvSpPr>
        <p:spPr>
          <a:xfrm>
            <a:off x="1916741" y="3165651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" name="Shape 143"/>
          <p:cNvSpPr/>
          <p:nvPr/>
        </p:nvSpPr>
        <p:spPr>
          <a:xfrm>
            <a:off x="3770741" y="3241355"/>
            <a:ext cx="1725328" cy="1799051"/>
          </a:xfrm>
          <a:prstGeom prst="ellipse">
            <a:avLst/>
          </a:prstGeom>
          <a:solidFill>
            <a:srgbClr val="101631">
              <a:alpha val="5000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5" name="Shape 143"/>
          <p:cNvSpPr/>
          <p:nvPr/>
        </p:nvSpPr>
        <p:spPr>
          <a:xfrm>
            <a:off x="7376219" y="3200204"/>
            <a:ext cx="1787189" cy="1891341"/>
          </a:xfrm>
          <a:prstGeom prst="ellipse">
            <a:avLst/>
          </a:prstGeom>
          <a:solidFill>
            <a:srgbClr val="101631">
              <a:alpha val="5000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6" name="Shape 143"/>
          <p:cNvSpPr/>
          <p:nvPr/>
        </p:nvSpPr>
        <p:spPr>
          <a:xfrm>
            <a:off x="5896109" y="1230015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7" name="Shape 143"/>
          <p:cNvSpPr/>
          <p:nvPr/>
        </p:nvSpPr>
        <p:spPr>
          <a:xfrm>
            <a:off x="4007669" y="1164525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066" y="0"/>
            <a:ext cx="1009934" cy="1009934"/>
          </a:xfrm>
          <a:prstGeom prst="rect">
            <a:avLst/>
          </a:prstGeom>
        </p:spPr>
      </p:pic>
      <p:sp>
        <p:nvSpPr>
          <p:cNvPr id="19" name="Shape 148"/>
          <p:cNvSpPr txBox="1"/>
          <p:nvPr/>
        </p:nvSpPr>
        <p:spPr>
          <a:xfrm>
            <a:off x="361949" y="1712038"/>
            <a:ext cx="1569584" cy="56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sz="1800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A gyermekek érdeke</a:t>
            </a:r>
            <a:endParaRPr sz="1800"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20" name="Shape 148"/>
          <p:cNvSpPr txBox="1"/>
          <p:nvPr/>
        </p:nvSpPr>
        <p:spPr>
          <a:xfrm>
            <a:off x="2480141" y="1759104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hu-HU" sz="1800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A szülők jogai</a:t>
            </a:r>
            <a:endParaRPr lang="hu-HU" sz="1800"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22" name="Shape 148"/>
          <p:cNvSpPr txBox="1"/>
          <p:nvPr/>
        </p:nvSpPr>
        <p:spPr>
          <a:xfrm>
            <a:off x="2036323" y="3612204"/>
            <a:ext cx="1712068" cy="888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hu-HU" sz="1600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Munka-családi élet </a:t>
            </a:r>
            <a:r>
              <a:rPr lang="hu-HU" sz="1600" dirty="0" err="1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összeegyeztet-hetősége</a:t>
            </a:r>
            <a:endParaRPr lang="hu-HU" sz="1600"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23" name="Shape 148"/>
          <p:cNvSpPr txBox="1"/>
          <p:nvPr/>
        </p:nvSpPr>
        <p:spPr>
          <a:xfrm>
            <a:off x="3979985" y="3815862"/>
            <a:ext cx="1418492" cy="67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hu-HU" sz="1600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Jó színvonalú, rugalmas napközbeni ellátási formák</a:t>
            </a:r>
            <a:endParaRPr lang="hu-HU" sz="1600"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25" name="Shape 148"/>
          <p:cNvSpPr txBox="1"/>
          <p:nvPr/>
        </p:nvSpPr>
        <p:spPr>
          <a:xfrm>
            <a:off x="7543800" y="3880338"/>
            <a:ext cx="1600200" cy="726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hu-HU" sz="1800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Szegénység, kirekesztés elleni küzdelem</a:t>
            </a:r>
            <a:endParaRPr lang="hu-HU" sz="1800"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27" name="Shape 148"/>
          <p:cNvSpPr txBox="1"/>
          <p:nvPr/>
        </p:nvSpPr>
        <p:spPr>
          <a:xfrm>
            <a:off x="4179277" y="1729154"/>
            <a:ext cx="1445464" cy="657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hu-HU" sz="1800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Demográfiai problémák</a:t>
            </a:r>
            <a:endParaRPr lang="hu-HU" sz="1800"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28" name="Shape 148"/>
          <p:cNvSpPr txBox="1"/>
          <p:nvPr/>
        </p:nvSpPr>
        <p:spPr>
          <a:xfrm>
            <a:off x="6188141" y="1844369"/>
            <a:ext cx="1678044" cy="76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hu-HU" sz="1800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Munkaerő-piaci igények</a:t>
            </a:r>
            <a:endParaRPr lang="hu-HU" sz="1800"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141544"/>
            <a:ext cx="6772214" cy="400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2737375" y="483409"/>
            <a:ext cx="4397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 smtClean="0">
                <a:solidFill>
                  <a:schemeClr val="bg1"/>
                </a:solidFill>
                <a:latin typeface="Zilla Slab Highlight" charset="-18"/>
                <a:ea typeface="Zilla Slab Highlight" charset="-18"/>
              </a:rPr>
              <a:t>Catherine</a:t>
            </a:r>
            <a:r>
              <a:rPr lang="hu-HU" sz="2000" dirty="0" smtClean="0">
                <a:solidFill>
                  <a:schemeClr val="bg1"/>
                </a:solidFill>
                <a:latin typeface="Zilla Slab Highlight" charset="-18"/>
                <a:ea typeface="Zilla Slab Highlight" charset="-18"/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  <a:latin typeface="Zilla Slab Highlight" charset="-18"/>
                <a:ea typeface="Zilla Slab Highlight" charset="-18"/>
              </a:rPr>
              <a:t>Hakim</a:t>
            </a:r>
            <a:r>
              <a:rPr lang="hu-HU" sz="2000" dirty="0" smtClean="0">
                <a:solidFill>
                  <a:schemeClr val="bg1"/>
                </a:solidFill>
                <a:latin typeface="Zilla Slab Highlight" charset="-18"/>
                <a:ea typeface="Zilla Slab Highlight" charset="-18"/>
              </a:rPr>
              <a:t> preferencia elmélete</a:t>
            </a:r>
            <a:r>
              <a:rPr lang="hu-HU" sz="2000" dirty="0" smtClean="0">
                <a:latin typeface="Zilla Slab Highlight" charset="-18"/>
                <a:ea typeface="Zilla Slab Highlight" charset="-18"/>
              </a:rPr>
              <a:t/>
            </a:r>
            <a:br>
              <a:rPr lang="hu-HU" sz="2000" dirty="0" smtClean="0">
                <a:latin typeface="Zilla Slab Highlight" charset="-18"/>
                <a:ea typeface="Zilla Slab Highlight" charset="-18"/>
              </a:rPr>
            </a:br>
            <a:endParaRPr lang="hu-HU" sz="2000" dirty="0">
              <a:latin typeface="Zilla Slab Highlight" charset="-18"/>
              <a:ea typeface="Zilla Slab Highlight" charset="-18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066" y="4133566"/>
            <a:ext cx="1009934" cy="100993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7410" y="0"/>
            <a:ext cx="1865538" cy="1865538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7365934" y="750325"/>
            <a:ext cx="1372492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buSzPts val="1100"/>
            </a:pPr>
            <a:r>
              <a:rPr lang="hu-HU" b="1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Családteremtés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65" y="109182"/>
            <a:ext cx="6828098" cy="191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403" y="1901755"/>
            <a:ext cx="28416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hape 208"/>
          <p:cNvSpPr txBox="1">
            <a:spLocks noGrp="1"/>
          </p:cNvSpPr>
          <p:nvPr>
            <p:ph type="body" idx="1"/>
          </p:nvPr>
        </p:nvSpPr>
        <p:spPr>
          <a:xfrm>
            <a:off x="3347613" y="1220518"/>
            <a:ext cx="2634812" cy="12103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 smtClean="0">
                <a:latin typeface="Zilla Slab Light" charset="-18"/>
                <a:ea typeface="Zilla Slab Light" charset="-18"/>
              </a:rPr>
              <a:t>Jövedelemteszthez köthető ellátások: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dirty="0" smtClean="0">
                <a:latin typeface="Zilla Slab Light" charset="-18"/>
                <a:ea typeface="Zilla Slab Light" charset="-18"/>
              </a:rPr>
              <a:t>(GYET)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dirty="0" smtClean="0">
                <a:latin typeface="Zilla Slab Light" charset="-18"/>
                <a:ea typeface="Zilla Slab Light" charset="-18"/>
              </a:rPr>
              <a:t>Termékenységnövelőek, de jóléti csapda, ha túl magas, nem kedvező</a:t>
            </a:r>
            <a:endParaRPr sz="1400" b="1">
              <a:latin typeface="Zilla Slab Light" charset="-18"/>
              <a:ea typeface="Zilla Slab Light" charset="-18"/>
            </a:endParaRPr>
          </a:p>
        </p:txBody>
      </p:sp>
      <p:sp>
        <p:nvSpPr>
          <p:cNvPr id="8" name="Shape 205"/>
          <p:cNvSpPr txBox="1">
            <a:spLocks/>
          </p:cNvSpPr>
          <p:nvPr/>
        </p:nvSpPr>
        <p:spPr>
          <a:xfrm>
            <a:off x="6508922" y="389135"/>
            <a:ext cx="2635078" cy="121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Light" charset="-18"/>
                <a:ea typeface="Zilla Slab Light" charset="-18"/>
                <a:sym typeface="Arial"/>
              </a:rPr>
              <a:t>Személyi jövedelemadó-rendszeren keresztüli támogatások: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Light" charset="-18"/>
                <a:ea typeface="Zilla Slab Light" charset="-18"/>
                <a:sym typeface="Arial"/>
              </a:rPr>
              <a:t>Munkaösztönző és termékenységnövelő is.</a:t>
            </a:r>
            <a:endParaRPr kumimoji="0" lang="hu-HU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lla Slab Light" charset="-18"/>
              <a:ea typeface="Zilla Slab Light" charset="-18"/>
              <a:sym typeface="Arial"/>
            </a:endParaRPr>
          </a:p>
        </p:txBody>
      </p:sp>
      <p:sp>
        <p:nvSpPr>
          <p:cNvPr id="9" name="Shape 209"/>
          <p:cNvSpPr txBox="1">
            <a:spLocks/>
          </p:cNvSpPr>
          <p:nvPr/>
        </p:nvSpPr>
        <p:spPr>
          <a:xfrm>
            <a:off x="6550925" y="1786900"/>
            <a:ext cx="2505338" cy="1093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05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Szülési és gyermekgondozási szabadság: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Mindkettőre pozitív hatású.</a:t>
            </a:r>
            <a:endParaRPr kumimoji="0" lang="hu-H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206"/>
          <p:cNvSpPr txBox="1">
            <a:spLocks/>
          </p:cNvSpPr>
          <p:nvPr/>
        </p:nvSpPr>
        <p:spPr>
          <a:xfrm>
            <a:off x="3134073" y="3109690"/>
            <a:ext cx="2670290" cy="11030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Háztartáson kívüli gyermekgondozás közösségi  támogatása: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Termékenység-növelő, munkavállalásra  ösztönző  - ha alacsony áron van. </a:t>
            </a:r>
            <a:endParaRPr kumimoji="0" lang="hu-H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50126" y="2279176"/>
            <a:ext cx="52270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u-HU" sz="2000" b="1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* A gyermek fogyasztása</a:t>
            </a:r>
          </a:p>
          <a:p>
            <a:pPr marL="0" indent="0">
              <a:buNone/>
            </a:pPr>
            <a:r>
              <a:rPr lang="hu-HU" sz="2000" b="1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* A gyermeknevelésre fordított  háztartási 	munka értéke</a:t>
            </a:r>
          </a:p>
          <a:p>
            <a:pPr marL="0" indent="0">
              <a:buNone/>
            </a:pPr>
            <a:r>
              <a:rPr lang="hu-HU" sz="2000" b="1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* A szülők kieső jövedelme</a:t>
            </a:r>
          </a:p>
          <a:p>
            <a:pPr marL="0" indent="0">
              <a:buNone/>
            </a:pPr>
            <a:r>
              <a:rPr lang="hu-HU" sz="2000" b="1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* A szülők emberi tőke vesztesége</a:t>
            </a:r>
          </a:p>
          <a:p>
            <a:pPr marL="0" indent="0">
              <a:buNone/>
            </a:pP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329043" y="982639"/>
            <a:ext cx="6926240" cy="9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tabLst/>
              <a:defRPr/>
            </a:pPr>
            <a:r>
              <a:rPr kumimoji="0" lang="hu-H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A</a:t>
            </a:r>
            <a:r>
              <a:rPr kumimoji="0" lang="hu-HU" sz="30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gyermeknevelés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tabLst/>
              <a:defRPr/>
            </a:pPr>
            <a:r>
              <a:rPr lang="hu-HU" sz="3000" b="1" baseline="0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„költségei”</a:t>
            </a:r>
            <a:endParaRPr kumimoji="0" lang="hu-HU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299947" y="693080"/>
            <a:ext cx="4114800" cy="9876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Magyarország</a:t>
            </a: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61047" y="2304348"/>
            <a:ext cx="2839299" cy="21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hu-HU" b="1" dirty="0" smtClean="0">
                <a:solidFill>
                  <a:schemeClr val="bg1"/>
                </a:solidFill>
              </a:rPr>
              <a:t>A GDP arányos családi kiadások szintje magas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hu-HU" dirty="0" smtClean="0"/>
              <a:t>Az anyasági és szülői szabadságra való GDP-arányos ráfordítás tekintetében pedig Magyarország az első az OECD-országok között</a:t>
            </a:r>
          </a:p>
          <a:p>
            <a:pPr marL="0" indent="0">
              <a:buClr>
                <a:schemeClr val="dk1"/>
              </a:buClr>
              <a:buSzPts val="1100"/>
            </a:pPr>
            <a:endParaRPr b="1">
              <a:solidFill>
                <a:schemeClr val="bg1"/>
              </a:solidFill>
            </a:endParaRPr>
          </a:p>
        </p:txBody>
      </p:sp>
      <p:sp>
        <p:nvSpPr>
          <p:cNvPr id="5" name="Shape 262"/>
          <p:cNvSpPr txBox="1">
            <a:spLocks/>
          </p:cNvSpPr>
          <p:nvPr/>
        </p:nvSpPr>
        <p:spPr>
          <a:xfrm>
            <a:off x="4593356" y="653282"/>
            <a:ext cx="4114800" cy="98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tabLst/>
              <a:defRPr/>
            </a:pPr>
            <a:r>
              <a:rPr lang="hu-HU" sz="4000" noProof="0" dirty="0" smtClean="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rPr>
              <a:t>Lengyelország</a:t>
            </a:r>
            <a:endParaRPr kumimoji="0" lang="hu-HU" sz="4000" b="0" i="0" u="none" strike="noStrike" kern="0" cap="none" spc="0" normalizeH="0" baseline="0" noProof="0" dirty="0">
              <a:ln>
                <a:noFill/>
              </a:ln>
              <a:solidFill>
                <a:srgbClr val="101631"/>
              </a:solidFill>
              <a:effectLst/>
              <a:highlight>
                <a:srgbClr val="FFFFFF"/>
              </a:highlight>
              <a:uLnTx/>
              <a:uFillTx/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6" name="Shape 263"/>
          <p:cNvSpPr txBox="1">
            <a:spLocks/>
          </p:cNvSpPr>
          <p:nvPr/>
        </p:nvSpPr>
        <p:spPr>
          <a:xfrm>
            <a:off x="4709838" y="1920920"/>
            <a:ext cx="3631391" cy="213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066" y="4133566"/>
            <a:ext cx="1009934" cy="1009934"/>
          </a:xfrm>
          <a:prstGeom prst="rect">
            <a:avLst/>
          </a:prstGeom>
        </p:spPr>
      </p:pic>
      <p:sp>
        <p:nvSpPr>
          <p:cNvPr id="8" name="Shape 263"/>
          <p:cNvSpPr txBox="1">
            <a:spLocks/>
          </p:cNvSpPr>
          <p:nvPr/>
        </p:nvSpPr>
        <p:spPr>
          <a:xfrm>
            <a:off x="696963" y="1502645"/>
            <a:ext cx="7410329" cy="8503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None/>
              <a:tabLst/>
              <a:defRPr/>
            </a:pPr>
            <a:r>
              <a:rPr kumimoji="0" lang="hu-HU" sz="1800" b="1" i="0" u="none" strike="noStrike" kern="0" cap="small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Alacsony  fertilitási  ráta  és  női  foglalkoztatottsági  adatok</a:t>
            </a:r>
            <a:endParaRPr kumimoji="0" lang="hu-HU" sz="1800" b="1" i="0" u="none" strike="noStrike" kern="0" cap="small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9" name="Shape 263"/>
          <p:cNvSpPr txBox="1">
            <a:spLocks/>
          </p:cNvSpPr>
          <p:nvPr/>
        </p:nvSpPr>
        <p:spPr>
          <a:xfrm>
            <a:off x="5134034" y="2310171"/>
            <a:ext cx="2845125" cy="213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  <a:buFont typeface="Zilla Slab Light"/>
              <a:buChar char="▫"/>
            </a:pPr>
            <a:r>
              <a:rPr lang="hu-HU" sz="1800" b="1" dirty="0" smtClean="0">
                <a:solidFill>
                  <a:schemeClr val="bg1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A GDP arányos családi kiadások szintje nagyon alacsony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266845" y="3214960"/>
            <a:ext cx="1409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 smtClean="0">
                <a:latin typeface="Zilla Slab Highlight" charset="-18"/>
                <a:ea typeface="Zilla Slab Highlight" charset="-18"/>
              </a:rPr>
              <a:t>?</a:t>
            </a:r>
            <a:endParaRPr lang="hu-HU" sz="9600" dirty="0">
              <a:latin typeface="Zilla Slab Highlight" charset="-18"/>
              <a:ea typeface="Zilla Slab Highlight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50" y="1"/>
            <a:ext cx="9144000" cy="5149575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ctrTitle" idx="4294967295"/>
          </p:nvPr>
        </p:nvSpPr>
        <p:spPr>
          <a:xfrm>
            <a:off x="4550980" y="288290"/>
            <a:ext cx="3842700" cy="1159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dirty="0" smtClean="0">
                <a:solidFill>
                  <a:srgbClr val="222222"/>
                </a:solidFill>
                <a:highlight>
                  <a:srgbClr val="B0E0E6"/>
                </a:highlight>
                <a:latin typeface="Zilla Slab Light" charset="-18"/>
                <a:ea typeface="Zilla Slab Light" charset="-18"/>
              </a:rPr>
              <a:t>Helyzet és </a:t>
            </a:r>
            <a:r>
              <a:rPr lang="hu-HU" sz="2000" dirty="0" smtClean="0">
                <a:solidFill>
                  <a:srgbClr val="222222"/>
                </a:solidFill>
                <a:highlight>
                  <a:srgbClr val="B0E0E6"/>
                </a:highlight>
                <a:latin typeface="Zilla Slab Light" charset="-18"/>
                <a:ea typeface="Zilla Slab Light" charset="-18"/>
              </a:rPr>
              <a:t>vélekedések</a:t>
            </a:r>
            <a:endParaRPr sz="2000">
              <a:solidFill>
                <a:srgbClr val="222222"/>
              </a:solidFill>
              <a:highlight>
                <a:srgbClr val="B0E0E6"/>
              </a:highlight>
              <a:latin typeface="Zilla Slab Light" charset="-18"/>
              <a:ea typeface="Zilla Slab Light" charset="-18"/>
            </a:endParaRPr>
          </a:p>
        </p:txBody>
      </p:sp>
      <p:sp>
        <p:nvSpPr>
          <p:cNvPr id="7" name="Shape 72"/>
          <p:cNvSpPr txBox="1">
            <a:spLocks/>
          </p:cNvSpPr>
          <p:nvPr/>
        </p:nvSpPr>
        <p:spPr>
          <a:xfrm>
            <a:off x="0" y="0"/>
            <a:ext cx="3040234" cy="879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indent="0" defTabSz="914400" eaLnBrk="1" fontAlgn="auto" latinLnBrk="0" hangingPunct="1">
              <a:buSzPts val="1100"/>
              <a:buFont typeface="Arial"/>
              <a:buNone/>
              <a:tabLst/>
              <a:defRPr/>
            </a:pPr>
            <a:endParaRPr lang="hu-HU" dirty="0" smtClean="0">
              <a:solidFill>
                <a:schemeClr val="bg1"/>
              </a:solidFill>
              <a:latin typeface="Zilla Slab Light" panose="020B0604020202020204" charset="-18"/>
              <a:ea typeface="Zilla Slab Light" panose="020B0604020202020204" charset="-18"/>
            </a:endParaRPr>
          </a:p>
          <a:p>
            <a:r>
              <a:rPr lang="hu-HU" dirty="0" smtClean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Magyar Ifjúságkutatás, 8000 fő, </a:t>
            </a:r>
          </a:p>
          <a:p>
            <a:r>
              <a:rPr lang="hu-HU" dirty="0" smtClean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15-29 évesek</a:t>
            </a:r>
          </a:p>
          <a:p>
            <a:r>
              <a:rPr lang="hu-HU" dirty="0" smtClean="0">
                <a:solidFill>
                  <a:schemeClr val="bg1"/>
                </a:solidFill>
                <a:latin typeface="Zilla Slab Light" panose="020B0604020202020204" charset="-18"/>
                <a:ea typeface="Zilla Slab Light" panose="020B0604020202020204" charset="-18"/>
              </a:rPr>
              <a:t>létszáma 1.701.837 fő)</a:t>
            </a:r>
          </a:p>
          <a:p>
            <a:endParaRPr lang="hu-HU" dirty="0" smtClean="0">
              <a:solidFill>
                <a:schemeClr val="bg1"/>
              </a:solidFill>
              <a:latin typeface="Zilla Slab Light" panose="020B0604020202020204" charset="-18"/>
              <a:ea typeface="Zilla Slab Light" panose="020B0604020202020204" charset="-18"/>
            </a:endParaRPr>
          </a:p>
          <a:p>
            <a:endParaRPr lang="hu-HU" dirty="0" smtClean="0">
              <a:solidFill>
                <a:schemeClr val="bg1"/>
              </a:solidFill>
              <a:latin typeface="Zilla Slab Light" panose="020B0604020202020204" charset="-18"/>
              <a:ea typeface="Zilla Slab Light" panose="020B0604020202020204" charset="-18"/>
            </a:endParaRPr>
          </a:p>
          <a:p>
            <a:endParaRPr lang="en-US" dirty="0" smtClean="0">
              <a:solidFill>
                <a:schemeClr val="bg1"/>
              </a:solidFill>
              <a:latin typeface="Zilla Slab Light" panose="020B0604020202020204" charset="-18"/>
              <a:ea typeface="Zilla Slab Light" panose="020B0604020202020204" charset="-18"/>
            </a:endParaRPr>
          </a:p>
          <a:p>
            <a:pPr lvl="1" indent="0" defTabSz="914400" eaLnBrk="1" fontAlgn="auto" latinLnBrk="0" hangingPunct="1">
              <a:buSzPts val="1100"/>
              <a:buFont typeface="Arial"/>
              <a:buNone/>
              <a:tabLst/>
              <a:defRPr/>
            </a:pPr>
            <a:endParaRPr lang="en-US" dirty="0" smtClean="0">
              <a:solidFill>
                <a:schemeClr val="bg1"/>
              </a:solidFill>
              <a:latin typeface="Zilla Slab Light" panose="020B0604020202020204" charset="-18"/>
              <a:ea typeface="Zilla Slab Light" panose="020B0604020202020204" charset="-18"/>
            </a:endParaRPr>
          </a:p>
          <a:p>
            <a:pPr lvl="1" indent="0" defTabSz="914400" eaLnBrk="1" fontAlgn="auto" latinLnBrk="0" hangingPunct="1">
              <a:buSzTx/>
              <a:buFont typeface="Arial"/>
              <a:buNone/>
              <a:tabLst/>
              <a:defRPr/>
            </a:pPr>
            <a:endParaRPr lang="en-US" dirty="0">
              <a:solidFill>
                <a:schemeClr val="bg1"/>
              </a:solidFill>
              <a:latin typeface="Zilla Slab Light" panose="020B0604020202020204" charset="-18"/>
              <a:ea typeface="Zilla Slab Light" panose="020B0604020202020204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410" y="1298972"/>
            <a:ext cx="4026157" cy="338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84430"/>
            <a:ext cx="882162" cy="88216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1337" y="2566022"/>
            <a:ext cx="4673829" cy="249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61" y="244024"/>
            <a:ext cx="5725235" cy="466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Shape 68"/>
          <p:cNvSpPr txBox="1">
            <a:spLocks noGrp="1"/>
          </p:cNvSpPr>
          <p:nvPr>
            <p:ph type="ctrTitle" idx="4294967295"/>
          </p:nvPr>
        </p:nvSpPr>
        <p:spPr>
          <a:xfrm>
            <a:off x="6080078" y="266131"/>
            <a:ext cx="2852382" cy="620974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l"/>
            <a:r>
              <a:rPr lang="hu-HU" sz="2800" cap="small" dirty="0" smtClean="0">
                <a:latin typeface="Zilla Slab Highlight" charset="-18"/>
                <a:ea typeface="Zilla Slab Highlight" charset="-18"/>
              </a:rPr>
              <a:t>gyerekvállalás</a:t>
            </a:r>
            <a:endParaRPr sz="2800" cap="small">
              <a:latin typeface="Zilla Slab Highlight" charset="-18"/>
              <a:ea typeface="Zilla Slab Highlight" charset="-18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body" idx="4294967295"/>
          </p:nvPr>
        </p:nvSpPr>
        <p:spPr>
          <a:xfrm>
            <a:off x="480683" y="2781944"/>
            <a:ext cx="3579779" cy="578622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000" y="4155743"/>
            <a:ext cx="901290" cy="90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76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398957" y="326155"/>
            <a:ext cx="6729869" cy="17356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 dirty="0" smtClean="0"/>
              <a:t>Köszönöm a figyelmet!</a:t>
            </a:r>
            <a:endParaRPr sz="4800"/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86321" y="2091278"/>
            <a:ext cx="6562800" cy="21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u-HU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400" dirty="0" smtClean="0">
                <a:latin typeface="Zilla Slab Highlight" charset="-18"/>
                <a:ea typeface="Zilla Slab Highlight" charset="-18"/>
              </a:rPr>
              <a:t>szabo.toth.kinga@gmail.com</a:t>
            </a:r>
            <a:endParaRPr sz="2400">
              <a:solidFill>
                <a:srgbClr val="FFFFFF"/>
              </a:solidFill>
              <a:latin typeface="Zilla Slab Highlight" charset="-18"/>
              <a:ea typeface="Zilla Slab Highlight" charset="-18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066" y="4133566"/>
            <a:ext cx="1009934" cy="10099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 idx="4294967295"/>
          </p:nvPr>
        </p:nvSpPr>
        <p:spPr>
          <a:xfrm>
            <a:off x="1958836" y="1586894"/>
            <a:ext cx="5829300" cy="115987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3600" dirty="0"/>
              <a:t>big concept</a:t>
            </a:r>
            <a:endParaRPr sz="36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436" y="2761742"/>
            <a:ext cx="1865538" cy="186553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081" y="1087575"/>
            <a:ext cx="1865538" cy="1865538"/>
          </a:xfrm>
          <a:prstGeom prst="rect">
            <a:avLst/>
          </a:prstGeom>
        </p:spPr>
      </p:pic>
      <p:sp>
        <p:nvSpPr>
          <p:cNvPr id="94" name="Shape 94"/>
          <p:cNvSpPr/>
          <p:nvPr/>
        </p:nvSpPr>
        <p:spPr>
          <a:xfrm>
            <a:off x="2830055" y="1167476"/>
            <a:ext cx="4086863" cy="2559450"/>
          </a:xfrm>
          <a:custGeom>
            <a:avLst/>
            <a:gdLst/>
            <a:ahLst/>
            <a:cxnLst/>
            <a:rect l="0" t="0" r="0" b="0"/>
            <a:pathLst>
              <a:path w="217966" h="136504" extrusionOk="0">
                <a:moveTo>
                  <a:pt x="134084" y="36957"/>
                </a:moveTo>
                <a:cubicBezTo>
                  <a:pt x="111060" y="41754"/>
                  <a:pt x="71531" y="43757"/>
                  <a:pt x="65342" y="21069"/>
                </a:cubicBezTo>
                <a:cubicBezTo>
                  <a:pt x="63408" y="13980"/>
                  <a:pt x="68316" y="4183"/>
                  <a:pt x="75070" y="1289"/>
                </a:cubicBezTo>
                <a:cubicBezTo>
                  <a:pt x="79540" y="-626"/>
                  <a:pt x="85015" y="-152"/>
                  <a:pt x="89661" y="1289"/>
                </a:cubicBezTo>
                <a:cubicBezTo>
                  <a:pt x="97022" y="3573"/>
                  <a:pt x="100737" y="15340"/>
                  <a:pt x="98416" y="22690"/>
                </a:cubicBezTo>
                <a:cubicBezTo>
                  <a:pt x="92031" y="42903"/>
                  <a:pt x="56315" y="27785"/>
                  <a:pt x="35187" y="29499"/>
                </a:cubicBezTo>
                <a:cubicBezTo>
                  <a:pt x="22546" y="30524"/>
                  <a:pt x="7785" y="36962"/>
                  <a:pt x="2113" y="48306"/>
                </a:cubicBezTo>
                <a:cubicBezTo>
                  <a:pt x="-504" y="53540"/>
                  <a:pt x="-290" y="60068"/>
                  <a:pt x="815" y="65816"/>
                </a:cubicBezTo>
                <a:cubicBezTo>
                  <a:pt x="3945" y="82096"/>
                  <a:pt x="31256" y="81781"/>
                  <a:pt x="47833" y="82029"/>
                </a:cubicBezTo>
                <a:cubicBezTo>
                  <a:pt x="85779" y="82594"/>
                  <a:pt x="123579" y="68977"/>
                  <a:pt x="161322" y="72949"/>
                </a:cubicBezTo>
                <a:cubicBezTo>
                  <a:pt x="180986" y="75018"/>
                  <a:pt x="206239" y="80753"/>
                  <a:pt x="214824" y="98566"/>
                </a:cubicBezTo>
                <a:cubicBezTo>
                  <a:pt x="218869" y="106960"/>
                  <a:pt x="219605" y="120004"/>
                  <a:pt x="212878" y="126452"/>
                </a:cubicBezTo>
                <a:cubicBezTo>
                  <a:pt x="205283" y="133730"/>
                  <a:pt x="203637" y="131478"/>
                  <a:pt x="194396" y="136504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sp>
      <p:sp>
        <p:nvSpPr>
          <p:cNvPr id="95" name="Shape 95"/>
          <p:cNvSpPr/>
          <p:nvPr/>
        </p:nvSpPr>
        <p:spPr>
          <a:xfrm>
            <a:off x="5347091" y="1175177"/>
            <a:ext cx="738753" cy="719552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6" name="Shape 147"/>
          <p:cNvSpPr/>
          <p:nvPr/>
        </p:nvSpPr>
        <p:spPr>
          <a:xfrm>
            <a:off x="538400" y="2721399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1" name="Shape 148"/>
          <p:cNvSpPr txBox="1"/>
          <p:nvPr/>
        </p:nvSpPr>
        <p:spPr>
          <a:xfrm>
            <a:off x="696036" y="3308433"/>
            <a:ext cx="1617260" cy="60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hu-HU" sz="2000" b="1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Fiatalok-értékrend</a:t>
            </a:r>
            <a:endParaRPr lang="hu-HU" sz="2000" b="1"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2" name="Shape 148"/>
          <p:cNvSpPr txBox="1"/>
          <p:nvPr/>
        </p:nvSpPr>
        <p:spPr>
          <a:xfrm>
            <a:off x="1532029" y="1753830"/>
            <a:ext cx="1597641" cy="61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sz="2000" b="1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Demográfia</a:t>
            </a:r>
            <a:endParaRPr sz="2000" b="1"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3" name="Shape 148"/>
          <p:cNvSpPr txBox="1"/>
          <p:nvPr/>
        </p:nvSpPr>
        <p:spPr>
          <a:xfrm>
            <a:off x="2550036" y="3159457"/>
            <a:ext cx="1789423" cy="87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15000"/>
              </a:lnSpc>
              <a:buSzPts val="1100"/>
              <a:buFont typeface="Arial"/>
              <a:buNone/>
            </a:pPr>
            <a:r>
              <a:rPr lang="hu-HU" sz="1800" b="1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Családteremtés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400" y="3912900"/>
            <a:ext cx="1230600" cy="12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96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 idx="4294967295"/>
          </p:nvPr>
        </p:nvSpPr>
        <p:spPr>
          <a:xfrm>
            <a:off x="542573" y="83620"/>
            <a:ext cx="2107440" cy="824253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l"/>
            <a:r>
              <a:rPr lang="hu-HU" dirty="0" smtClean="0">
                <a:highlight>
                  <a:schemeClr val="lt1"/>
                </a:highlight>
              </a:rPr>
              <a:t>Mi van? </a:t>
            </a:r>
            <a:endParaRPr lang="en" dirty="0">
              <a:highlight>
                <a:schemeClr val="lt1"/>
              </a:highlight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body" idx="4294967295"/>
          </p:nvPr>
        </p:nvSpPr>
        <p:spPr>
          <a:xfrm>
            <a:off x="544749" y="1180289"/>
            <a:ext cx="3579779" cy="180286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75" y="861910"/>
            <a:ext cx="7041342" cy="428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632" y="4079132"/>
            <a:ext cx="1064368" cy="106436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527" y="147234"/>
            <a:ext cx="1785015" cy="1785015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7527100" y="540479"/>
            <a:ext cx="1080745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buSzPts val="1100"/>
            </a:pPr>
            <a:r>
              <a:rPr lang="hu-HU" b="1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Demográfia</a:t>
            </a:r>
            <a:endParaRPr lang="hu-HU" b="1"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6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242" y="302876"/>
            <a:ext cx="1785015" cy="1785015"/>
          </a:xfrm>
          <a:prstGeom prst="rect">
            <a:avLst/>
          </a:prstGeom>
        </p:spPr>
      </p:pic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8" name="Picture 4" descr="Képtalálat a következőre: „magyarország korfája”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85090"/>
            <a:ext cx="5687437" cy="3658410"/>
          </a:xfrm>
          <a:prstGeom prst="rect">
            <a:avLst/>
          </a:prstGeom>
          <a:noFill/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167" y="3819667"/>
            <a:ext cx="1323833" cy="1323833"/>
          </a:xfrm>
          <a:prstGeom prst="rect">
            <a:avLst/>
          </a:prstGeom>
        </p:spPr>
      </p:pic>
      <p:sp>
        <p:nvSpPr>
          <p:cNvPr id="9" name="Shape 68"/>
          <p:cNvSpPr txBox="1">
            <a:spLocks/>
          </p:cNvSpPr>
          <p:nvPr/>
        </p:nvSpPr>
        <p:spPr>
          <a:xfrm>
            <a:off x="578489" y="247668"/>
            <a:ext cx="2107440" cy="82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tabLst/>
              <a:defRPr/>
            </a:pPr>
            <a:r>
              <a:rPr kumimoji="0" lang="hu-H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101631"/>
                </a:solidFill>
                <a:effectLst/>
                <a:highlight>
                  <a:schemeClr val="lt1"/>
                </a:highlight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Mi lesz? </a:t>
            </a:r>
            <a:endParaRPr kumimoji="0" lang="en" sz="4000" b="0" i="0" u="none" strike="noStrike" kern="0" cap="none" spc="0" normalizeH="0" baseline="0" noProof="0" dirty="0">
              <a:ln>
                <a:noFill/>
              </a:ln>
              <a:solidFill>
                <a:srgbClr val="101631"/>
              </a:solidFill>
              <a:effectLst/>
              <a:highlight>
                <a:schemeClr val="lt1"/>
              </a:highlight>
              <a:uLnTx/>
              <a:uFillTx/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196359" y="903644"/>
            <a:ext cx="1080745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buSzPts val="1100"/>
            </a:pPr>
            <a:r>
              <a:rPr lang="hu-HU" b="1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Demográfia</a:t>
            </a:r>
            <a:endParaRPr lang="hu-HU" b="1" dirty="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61997" y="162128"/>
            <a:ext cx="3103127" cy="2645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hu-HU" sz="2000" dirty="0" smtClean="0">
                <a:latin typeface="Zilla Slab Highlight" charset="-18"/>
                <a:ea typeface="Zilla Slab Highlight" charset="-18"/>
              </a:rPr>
              <a:t>Ifjúságkutatások </a:t>
            </a:r>
            <a:endParaRPr lang="hu-HU" sz="1000" dirty="0">
              <a:ea typeface="Zilla Slab Highlight" charset="-18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hu-HU" sz="1000" dirty="0" smtClean="0">
              <a:ea typeface="Zilla Slab Highlight" charset="-18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hu-HU" sz="1600" dirty="0" smtClean="0">
                <a:latin typeface="Zilla Slab Light" charset="-18"/>
                <a:ea typeface="Zilla Slab Light" charset="-18"/>
                <a:cs typeface="Zilla Slab Light"/>
                <a:sym typeface="Zilla Slab Light"/>
              </a:rPr>
              <a:t>eredmények (2012, 2016) 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hu-HU" sz="1600" dirty="0" smtClean="0">
                <a:latin typeface="Zilla Slab Light" charset="-18"/>
                <a:ea typeface="Zilla Slab Light" charset="-18"/>
                <a:cs typeface="Zilla Slab Light"/>
                <a:sym typeface="Zilla Slab Light"/>
              </a:rPr>
              <a:t>15-29 évesek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hu-HU" sz="1600" dirty="0" smtClean="0">
                <a:latin typeface="Zilla Slab Light" charset="-18"/>
                <a:ea typeface="Zilla Slab Light" charset="-18"/>
                <a:cs typeface="Zilla Slab Light"/>
                <a:sym typeface="Zilla Slab Light"/>
              </a:rPr>
              <a:t>„Új csendes generáció”</a:t>
            </a:r>
            <a:endParaRPr lang="en" sz="1600" dirty="0" smtClean="0">
              <a:latin typeface="Zilla Slab Light" charset="-18"/>
              <a:ea typeface="Zilla Slab Light" charset="-18"/>
              <a:cs typeface="Zilla Slab Light"/>
              <a:sym typeface="Zilla Slab Light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hu-HU" dirty="0" smtClean="0">
                <a:latin typeface="Zilla Slab Light" charset="-18"/>
                <a:ea typeface="Zilla Slab Light" charset="-18"/>
                <a:cs typeface="Zilla Slab Light"/>
                <a:sym typeface="Zilla Slab Light"/>
              </a:rPr>
              <a:t>A jó állampolgár adófizető, dolgozó ember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hu-HU" dirty="0" smtClean="0">
              <a:latin typeface="Zilla Slab Light" charset="-18"/>
              <a:ea typeface="Zilla Slab Light" charset="-18"/>
              <a:cs typeface="Zilla Slab Light"/>
              <a:sym typeface="Zilla Slab Light"/>
            </a:endParaRPr>
          </a:p>
          <a:p>
            <a:pPr marL="228600" indent="-22860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hu-HU" dirty="0" smtClean="0">
                <a:latin typeface="Zilla Slab Light" charset="-18"/>
                <a:ea typeface="Zilla Slab Light" charset="-18"/>
                <a:cs typeface="Zilla Slab Light"/>
                <a:sym typeface="Zilla Slab Light"/>
              </a:rPr>
              <a:t>* 46%-nak teljesen megfelel a szülei értékrendje (2012) – többváltozós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hu-HU" dirty="0" smtClean="0">
                <a:latin typeface="Zilla Slab Light" charset="-18"/>
                <a:ea typeface="Zilla Slab Light" charset="-18"/>
                <a:cs typeface="Zilla Slab Light"/>
                <a:sym typeface="Zilla Slab Light"/>
              </a:rPr>
              <a:t>* Magas passzivitás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hu-HU" dirty="0" smtClean="0">
                <a:latin typeface="Zilla Slab Light" charset="-18"/>
                <a:ea typeface="Zilla Slab Light" charset="-18"/>
                <a:cs typeface="Zilla Slab Light"/>
                <a:sym typeface="Zilla Slab Light"/>
              </a:rPr>
              <a:t>* Nem bíznak senkiben (különösen 2012)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hu-HU" dirty="0" smtClean="0">
                <a:latin typeface="Zilla Slab Light" charset="-18"/>
                <a:ea typeface="Zilla Slab Light" charset="-18"/>
                <a:cs typeface="Zilla Slab Light"/>
                <a:sym typeface="Zilla Slab Light"/>
              </a:rPr>
              <a:t>* És úgy gondolják, hogy a pártokat sem érdekli a fiatalok véleménye…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hu-HU" dirty="0" smtClean="0">
                <a:latin typeface="Zilla Slab Light" charset="-18"/>
                <a:ea typeface="Zilla Slab Light" charset="-18"/>
                <a:cs typeface="Zilla Slab Light"/>
                <a:sym typeface="Zilla Slab Light"/>
              </a:rPr>
              <a:t>* TV, Chat, telefon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hu-HU" dirty="0" smtClean="0">
                <a:latin typeface="Zilla Slab Light" charset="-18"/>
                <a:ea typeface="Zilla Slab Light" charset="-18"/>
                <a:cs typeface="Zilla Slab Light"/>
                <a:sym typeface="Zilla Slab Light"/>
              </a:rPr>
              <a:t>Baráti kör meghatározó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hu-HU" dirty="0" smtClean="0">
                <a:latin typeface="Zilla Slab Light" charset="-18"/>
                <a:ea typeface="Zilla Slab Light" charset="-18"/>
                <a:cs typeface="Zilla Slab Light"/>
                <a:sym typeface="Zilla Slab Light"/>
              </a:rPr>
              <a:t>* Csak úgy elvan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hu-HU" dirty="0" smtClean="0">
                <a:latin typeface="Zilla Slab Light" charset="-18"/>
                <a:ea typeface="Zilla Slab Light" charset="-18"/>
                <a:cs typeface="Zilla Slab Light"/>
                <a:sym typeface="Zilla Slab Light"/>
              </a:rPr>
              <a:t>* Közösségi terek látogatottsága alacsony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hu-HU" dirty="0" smtClean="0">
                <a:latin typeface="Zilla Slab Light" charset="-18"/>
                <a:ea typeface="Zilla Slab Light" charset="-18"/>
                <a:cs typeface="Zilla Slab Light"/>
                <a:sym typeface="Zilla Slab Light"/>
              </a:rPr>
              <a:t>* 2012: Céltalanság érzése magas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hu-HU" dirty="0" smtClean="0">
                <a:latin typeface="Zilla Slab Light" charset="-18"/>
                <a:ea typeface="Zilla Slab Light" charset="-18"/>
                <a:cs typeface="Zilla Slab Light"/>
                <a:sym typeface="Zilla Slab Light"/>
              </a:rPr>
              <a:t>* 2016: szubjektív társadalmi közérzetükben javulás figyelhető meg 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Font typeface="Arial" charset="0"/>
              <a:buChar char="•"/>
            </a:pPr>
            <a:r>
              <a:rPr lang="hu-HU" dirty="0" smtClean="0">
                <a:latin typeface="Zilla Slab Light" charset="-18"/>
                <a:ea typeface="Zilla Slab Light" charset="-18"/>
                <a:cs typeface="Zilla Slab Light"/>
                <a:sym typeface="Zilla Slab Light"/>
              </a:rPr>
              <a:t>* Zárt és szekularizált értékrend, de szociális értékek fontosak</a:t>
            </a: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hu-HU" dirty="0" smtClean="0">
                <a:latin typeface="Zilla Slab Light" charset="-18"/>
                <a:ea typeface="Zilla Slab Light" charset="-18"/>
                <a:cs typeface="Zilla Slab Light"/>
                <a:sym typeface="Zilla Slab Light"/>
              </a:rPr>
              <a:t> </a:t>
            </a:r>
            <a:endParaRPr lang="en" dirty="0">
              <a:latin typeface="Zilla Slab Light" charset="-18"/>
              <a:ea typeface="Zilla Slab Light" charset="-18"/>
              <a:cs typeface="Zilla Slab Light"/>
              <a:sym typeface="Zilla Slab Light"/>
            </a:endParaRPr>
          </a:p>
        </p:txBody>
      </p:sp>
      <p:sp>
        <p:nvSpPr>
          <p:cNvPr id="8" name="Shape 53"/>
          <p:cNvSpPr txBox="1">
            <a:spLocks/>
          </p:cNvSpPr>
          <p:nvPr/>
        </p:nvSpPr>
        <p:spPr>
          <a:xfrm>
            <a:off x="4124528" y="-84306"/>
            <a:ext cx="4139450" cy="124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tabLst/>
              <a:defRPr/>
            </a:pPr>
            <a:r>
              <a:rPr kumimoji="0" lang="hu-H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222222"/>
                </a:solidFill>
                <a:effectLst/>
                <a:highlight>
                  <a:srgbClr val="B0E0E6"/>
                </a:highlight>
                <a:uLnTx/>
                <a:uFillTx/>
                <a:latin typeface="Raleway"/>
                <a:ea typeface="Raleway"/>
                <a:cs typeface="Raleway"/>
                <a:sym typeface="Raleway"/>
              </a:rPr>
              <a:t>értékrend</a:t>
            </a:r>
            <a:endParaRPr kumimoji="0" lang="hu-HU" sz="6000" b="1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highlight>
                <a:srgbClr val="B0E0E6"/>
              </a:highlight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" name="Shape 68"/>
          <p:cNvSpPr txBox="1">
            <a:spLocks/>
          </p:cNvSpPr>
          <p:nvPr/>
        </p:nvSpPr>
        <p:spPr>
          <a:xfrm>
            <a:off x="4501792" y="1394439"/>
            <a:ext cx="4137498" cy="60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914400" eaLnBrk="1" fontAlgn="auto" latinLnBrk="0" hangingPunct="1">
              <a:lnSpc>
                <a:spcPct val="115000"/>
              </a:lnSpc>
              <a:buClr>
                <a:srgbClr val="101631"/>
              </a:buClr>
              <a:buSzPts val="4000"/>
              <a:tabLst/>
              <a:defRPr/>
            </a:pPr>
            <a:r>
              <a:rPr lang="hu-HU" sz="2800" dirty="0" smtClean="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Raleway"/>
              </a:rPr>
              <a:t>bizalom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5650" y="1966068"/>
            <a:ext cx="45783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91228"/>
            <a:ext cx="752272" cy="752272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1141379" y="4649821"/>
            <a:ext cx="3372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(World </a:t>
            </a:r>
            <a:r>
              <a:rPr lang="hu-HU" sz="1200" dirty="0" err="1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Values</a:t>
            </a:r>
            <a:r>
              <a:rPr lang="hu-HU" sz="1200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 </a:t>
            </a:r>
            <a:r>
              <a:rPr lang="hu-HU" sz="1200" dirty="0" err="1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Survey</a:t>
            </a:r>
            <a:r>
              <a:rPr lang="hu-HU" sz="1200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, Ifjúságkutatás, TÁRKI, </a:t>
            </a:r>
          </a:p>
          <a:p>
            <a:r>
              <a:rPr lang="hu-HU" sz="1200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European </a:t>
            </a:r>
            <a:r>
              <a:rPr lang="hu-HU" sz="1200" dirty="0" err="1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Social</a:t>
            </a:r>
            <a:r>
              <a:rPr lang="hu-HU" sz="1200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 </a:t>
            </a:r>
            <a:r>
              <a:rPr lang="hu-HU" sz="1200" dirty="0" err="1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Survey</a:t>
            </a:r>
            <a:r>
              <a:rPr lang="hu-HU" sz="1200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)</a:t>
            </a:r>
            <a:endParaRPr lang="hu-HU" sz="1200" dirty="0">
              <a:solidFill>
                <a:schemeClr val="bg1"/>
              </a:solidFill>
              <a:latin typeface="Zilla Slab Light" charset="-18"/>
              <a:ea typeface="Zilla Slab Light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4294967295"/>
          </p:nvPr>
        </p:nvSpPr>
        <p:spPr>
          <a:xfrm>
            <a:off x="457200" y="2400925"/>
            <a:ext cx="2383800" cy="17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5" name="Shape 68"/>
          <p:cNvSpPr txBox="1">
            <a:spLocks/>
          </p:cNvSpPr>
          <p:nvPr/>
        </p:nvSpPr>
        <p:spPr>
          <a:xfrm>
            <a:off x="6018118" y="2312209"/>
            <a:ext cx="2948354" cy="82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914400" eaLnBrk="1" fontAlgn="auto" latinLnBrk="0" hangingPunct="1">
              <a:lnSpc>
                <a:spcPct val="115000"/>
              </a:lnSpc>
              <a:buClr>
                <a:srgbClr val="101631"/>
              </a:buClr>
              <a:buSzPts val="4000"/>
              <a:tabLst/>
              <a:defRPr/>
            </a:pPr>
            <a:r>
              <a:rPr lang="hu-HU" sz="4000" dirty="0" smtClean="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Raleway"/>
              </a:rPr>
              <a:t>problémák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477" y="4064977"/>
            <a:ext cx="1078523" cy="107852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83741"/>
            <a:ext cx="5064868" cy="435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11804" y="914400"/>
            <a:ext cx="5094051" cy="4027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 smtClean="0">
                <a:latin typeface="Zilla Slab Light" charset="-18"/>
                <a:ea typeface="Zilla Slab Light" charset="-18"/>
              </a:rPr>
              <a:t>* A házasság nem idejétmúlt létforma</a:t>
            </a:r>
            <a:r>
              <a:rPr lang="en" sz="1600" dirty="0" smtClean="0">
                <a:latin typeface="Zilla Slab Light" charset="-18"/>
                <a:ea typeface="Zilla Slab Light" charset="-18"/>
              </a:rPr>
              <a:t>.</a:t>
            </a:r>
            <a:endParaRPr lang="hu-HU" sz="1600" dirty="0" smtClean="0">
              <a:latin typeface="Zilla Slab Light" charset="-18"/>
              <a:ea typeface="Zilla Slab Light" charset="-18"/>
            </a:endParaRPr>
          </a:p>
          <a:p>
            <a:pPr marL="0" lvl="0" indent="0">
              <a:buNone/>
            </a:pPr>
            <a:r>
              <a:rPr lang="hu-HU" sz="1600" dirty="0" smtClean="0">
                <a:latin typeface="Zilla Slab Light" charset="-18"/>
                <a:ea typeface="Zilla Slab Light" charset="-18"/>
              </a:rPr>
              <a:t>* Kisebbségi nézetté vált „a házasság egy életre  	szóló kapcsolat” követelménye.</a:t>
            </a:r>
          </a:p>
          <a:p>
            <a:pPr marL="0" lvl="0" indent="0">
              <a:buNone/>
            </a:pPr>
            <a:r>
              <a:rPr lang="hu-HU" sz="1600" dirty="0" smtClean="0">
                <a:latin typeface="Zilla Slab Light" charset="-18"/>
                <a:ea typeface="Zilla Slab Light" charset="-18"/>
              </a:rPr>
              <a:t>* Egyértelműen konszenzus alakult ki a 	házasságkötés előtti együttélés 	pártfogolásában.</a:t>
            </a:r>
          </a:p>
          <a:p>
            <a:pPr marL="0" lvl="0" indent="0">
              <a:buNone/>
            </a:pPr>
            <a:r>
              <a:rPr lang="hu-HU" sz="1600" dirty="0" smtClean="0">
                <a:latin typeface="Zilla Slab Light" charset="-18"/>
                <a:ea typeface="Zilla Slab Light" charset="-18"/>
              </a:rPr>
              <a:t>* A gyermek státusának „legalizálását” nem csak a 	szülők törvényes kapcsolata biztosíthatja. </a:t>
            </a:r>
          </a:p>
          <a:p>
            <a:pPr marL="0" lvl="0" indent="0">
              <a:buNone/>
            </a:pPr>
            <a:r>
              <a:rPr lang="hu-HU" sz="1600" dirty="0" smtClean="0">
                <a:latin typeface="Zilla Slab Light" charset="-18"/>
                <a:ea typeface="Zilla Slab Light" charset="-18"/>
              </a:rPr>
              <a:t>* Egy gyermeknek mindkét szülőjére szüksége van. </a:t>
            </a:r>
          </a:p>
          <a:p>
            <a:pPr marL="0" lvl="0" indent="0">
              <a:buNone/>
            </a:pPr>
            <a:r>
              <a:rPr lang="hu-HU" sz="1600" dirty="0" smtClean="0">
                <a:latin typeface="Zilla Slab Light" charset="-18"/>
                <a:ea typeface="Zilla Slab Light" charset="-18"/>
              </a:rPr>
              <a:t>* Egy nőnek joga van egyedül is gyermeket vállalni.</a:t>
            </a:r>
          </a:p>
          <a:p>
            <a:pPr marL="0" lvl="0" indent="0">
              <a:buNone/>
            </a:pPr>
            <a:r>
              <a:rPr lang="hu-HU" sz="1600" dirty="0" smtClean="0">
                <a:latin typeface="Zilla Slab Light" charset="-18"/>
                <a:ea typeface="Zilla Slab Light" charset="-18"/>
              </a:rPr>
              <a:t>* Tudatos gyerektelenség megítélése változóban van.</a:t>
            </a:r>
          </a:p>
          <a:p>
            <a:pPr marL="0" indent="0">
              <a:buNone/>
            </a:pPr>
            <a:r>
              <a:rPr lang="hu-HU" sz="1600" dirty="0" smtClean="0">
                <a:latin typeface="Zilla Slab Light" charset="-18"/>
                <a:ea typeface="Zilla Slab Light" charset="-18"/>
              </a:rPr>
              <a:t>* Individuális érték-orientációk erősödnek.</a:t>
            </a:r>
          </a:p>
          <a:p>
            <a:pPr marL="0" indent="0">
              <a:buNone/>
            </a:pPr>
            <a:endParaRPr lang="hu-HU" dirty="0" smtClean="0">
              <a:latin typeface="Zilla Slab Light" charset="-18"/>
              <a:ea typeface="Zilla Slab Light" charset="-18"/>
            </a:endParaRPr>
          </a:p>
          <a:p>
            <a:pPr marL="0" indent="0">
              <a:buNone/>
            </a:pPr>
            <a:endParaRPr lang="hu-HU" dirty="0" smtClean="0">
              <a:latin typeface="Zilla Slab Light" charset="-18"/>
              <a:ea typeface="Zilla Slab Light" charset="-18"/>
            </a:endParaRPr>
          </a:p>
          <a:p>
            <a:pPr marL="0" indent="0">
              <a:buNone/>
            </a:pPr>
            <a:r>
              <a:rPr lang="hu-HU" dirty="0" smtClean="0">
                <a:latin typeface="Zilla Slab Light" charset="-18"/>
                <a:ea typeface="Zilla Slab Light" charset="-18"/>
              </a:rPr>
              <a:t>(OECD </a:t>
            </a:r>
            <a:r>
              <a:rPr lang="hu-HU" dirty="0" err="1" smtClean="0">
                <a:latin typeface="Zilla Slab Light" charset="-18"/>
                <a:ea typeface="Zilla Slab Light" charset="-18"/>
              </a:rPr>
              <a:t>Family</a:t>
            </a:r>
            <a:r>
              <a:rPr lang="hu-HU" dirty="0" smtClean="0">
                <a:latin typeface="Zilla Slab Light" charset="-18"/>
                <a:ea typeface="Zilla Slab Light" charset="-18"/>
              </a:rPr>
              <a:t> </a:t>
            </a:r>
            <a:r>
              <a:rPr lang="hu-HU" dirty="0" err="1" smtClean="0">
                <a:latin typeface="Zilla Slab Light" charset="-18"/>
                <a:ea typeface="Zilla Slab Light" charset="-18"/>
              </a:rPr>
              <a:t>Database</a:t>
            </a:r>
            <a:r>
              <a:rPr lang="hu-HU" dirty="0" smtClean="0">
                <a:latin typeface="Zilla Slab Light" charset="-18"/>
                <a:ea typeface="Zilla Slab Light" charset="-18"/>
              </a:rPr>
              <a:t>)</a:t>
            </a:r>
          </a:p>
          <a:p>
            <a:pPr marL="0" lvl="0" indent="0">
              <a:buNone/>
            </a:pPr>
            <a:endParaRPr lang="hu-HU" dirty="0" smtClean="0">
              <a:latin typeface="Zilla Slab Light" charset="-18"/>
              <a:ea typeface="Zilla Slab Light" charset="-18"/>
            </a:endParaRPr>
          </a:p>
          <a:p>
            <a:pPr marL="0" lvl="0" indent="0">
              <a:buNone/>
            </a:pPr>
            <a:endParaRPr lang="hu-HU" dirty="0" smtClean="0"/>
          </a:p>
          <a:p>
            <a:pPr marL="0" lvl="0" indent="0">
              <a:buNone/>
            </a:pPr>
            <a:endParaRPr lang="hu-HU" dirty="0" smtClean="0"/>
          </a:p>
          <a:p>
            <a:pPr marL="0" lvl="0" indent="0">
              <a:buNone/>
            </a:pPr>
            <a:endParaRPr lang="hu-HU" dirty="0" smtClean="0"/>
          </a:p>
          <a:p>
            <a:pPr marL="0" lvl="0" indent="0">
              <a:buNone/>
            </a:pPr>
            <a:endParaRPr lang="hu-HU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hu-HU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593386" y="622571"/>
            <a:ext cx="5081082" cy="9660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 smtClean="0">
                <a:latin typeface="Zilla Slab Light" charset="-18"/>
                <a:ea typeface="Zilla Slab Light" charset="-18"/>
              </a:rPr>
              <a:t>Családi trendek általában</a:t>
            </a:r>
            <a:r>
              <a:rPr lang="hu-HU" sz="4400" dirty="0" smtClean="0">
                <a:latin typeface="Zilla Slab Light" charset="-18"/>
                <a:ea typeface="Zilla Slab Light" charset="-18"/>
              </a:rPr>
              <a:t/>
            </a:r>
            <a:br>
              <a:rPr lang="hu-HU" sz="4400" dirty="0" smtClean="0">
                <a:latin typeface="Zilla Slab Light" charset="-18"/>
                <a:ea typeface="Zilla Slab Light" charset="-18"/>
              </a:rPr>
            </a:br>
            <a:endParaRPr sz="4400">
              <a:latin typeface="Zilla Slab Light" charset="-18"/>
              <a:ea typeface="Zilla Slab Light" charset="-18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986" y="4060486"/>
            <a:ext cx="1083013" cy="108301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270" y="109333"/>
            <a:ext cx="1865538" cy="1865538"/>
          </a:xfrm>
          <a:prstGeom prst="rect">
            <a:avLst/>
          </a:prstGeom>
        </p:spPr>
      </p:pic>
      <p:sp>
        <p:nvSpPr>
          <p:cNvPr id="7" name="Shape 148"/>
          <p:cNvSpPr txBox="1"/>
          <p:nvPr/>
        </p:nvSpPr>
        <p:spPr>
          <a:xfrm>
            <a:off x="6732930" y="630265"/>
            <a:ext cx="1789423" cy="87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15000"/>
              </a:lnSpc>
              <a:buSzPts val="1100"/>
              <a:buFont typeface="Arial"/>
              <a:buNone/>
            </a:pPr>
            <a:r>
              <a:rPr lang="hu-HU" sz="1800" b="1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Családteremtés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sp>
        <p:nvSpPr>
          <p:cNvPr id="4" name="Shape 55"/>
          <p:cNvSpPr txBox="1">
            <a:spLocks/>
          </p:cNvSpPr>
          <p:nvPr/>
        </p:nvSpPr>
        <p:spPr>
          <a:xfrm>
            <a:off x="416967" y="114665"/>
            <a:ext cx="4114800" cy="902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Zilla Slab Highlight" charset="-18"/>
                <a:ea typeface="Zilla Slab Highlight" charset="-18"/>
                <a:sym typeface="Arial"/>
              </a:rPr>
              <a:t>Trendek</a:t>
            </a:r>
            <a:endParaRPr kumimoji="0" lang="hu-HU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Zilla Slab Highlight" charset="-18"/>
              <a:ea typeface="Zilla Slab Highlight" charset="-18"/>
              <a:sym typeface="Arial"/>
            </a:endParaRPr>
          </a:p>
        </p:txBody>
      </p:sp>
      <p:sp>
        <p:nvSpPr>
          <p:cNvPr id="5" name="Shape 57"/>
          <p:cNvSpPr txBox="1">
            <a:spLocks/>
          </p:cNvSpPr>
          <p:nvPr/>
        </p:nvSpPr>
        <p:spPr>
          <a:xfrm>
            <a:off x="496524" y="1310060"/>
            <a:ext cx="3619743" cy="2509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lang="hu-HU" sz="1600" dirty="0" smtClean="0">
              <a:solidFill>
                <a:srgbClr val="FFFFFF"/>
              </a:solidFill>
            </a:endParaRPr>
          </a:p>
          <a:p>
            <a:pPr>
              <a:buClr>
                <a:schemeClr val="dk1"/>
              </a:buClr>
              <a:buSzPts val="1100"/>
            </a:pPr>
            <a:endParaRPr lang="hu-HU" sz="1600" dirty="0" smtClean="0">
              <a:solidFill>
                <a:srgbClr val="FFFFFF"/>
              </a:solidFill>
            </a:endParaRPr>
          </a:p>
          <a:p>
            <a:endParaRPr lang="hu-HU" sz="1600" dirty="0" smtClean="0">
              <a:solidFill>
                <a:schemeClr val="bg1"/>
              </a:solidFill>
            </a:endParaRPr>
          </a:p>
          <a:p>
            <a:endParaRPr lang="hu-HU" sz="1600" dirty="0" smtClean="0">
              <a:solidFill>
                <a:schemeClr val="bg1"/>
              </a:solidFill>
            </a:endParaRPr>
          </a:p>
          <a:p>
            <a:endParaRPr lang="hu-HU" sz="1600" dirty="0" smtClean="0">
              <a:solidFill>
                <a:schemeClr val="bg1"/>
              </a:solidFill>
            </a:endParaRPr>
          </a:p>
          <a:p>
            <a:pPr>
              <a:buClr>
                <a:schemeClr val="dk1"/>
              </a:buClr>
              <a:buSzPts val="1100"/>
            </a:pPr>
            <a:endParaRPr lang="hu-HU" sz="1600" dirty="0" smtClean="0">
              <a:solidFill>
                <a:srgbClr val="FFFFFF"/>
              </a:solidFill>
            </a:endParaRPr>
          </a:p>
          <a:p>
            <a:pPr>
              <a:buClr>
                <a:schemeClr val="dk1"/>
              </a:buClr>
              <a:buSzPts val="1100"/>
            </a:pPr>
            <a:endParaRPr kumimoji="0" lang="hu-HU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100"/>
            </a:pPr>
            <a:endParaRPr kumimoji="0" lang="hu-HU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58884" y="116544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ts val="1100"/>
              <a:defRPr/>
            </a:pPr>
            <a:r>
              <a:rPr lang="hu-HU" sz="1800" b="1" dirty="0" smtClean="0">
                <a:solidFill>
                  <a:srgbClr val="FFFFFF"/>
                </a:solidFill>
                <a:latin typeface="Zilla Slab Light" charset="-18"/>
                <a:ea typeface="Zilla Slab Light" charset="-18"/>
              </a:rPr>
              <a:t>Elfogadottabbá vált, </a:t>
            </a:r>
            <a:r>
              <a:rPr lang="hu-HU" b="1" dirty="0" smtClean="0">
                <a:solidFill>
                  <a:srgbClr val="FFFFFF"/>
                </a:solidFill>
                <a:latin typeface="Zilla Slab Light" charset="-18"/>
                <a:ea typeface="Zilla Slab Light" charset="-18"/>
              </a:rPr>
              <a:t>hogy az anya kereső tevékenysége nem feltétlenül negatív hatású a gyermek fejlődésére, sőt a kétkeresős családmodell a család stabilitása, biztonsága szempontjából elengedhetetlen követelmény. </a:t>
            </a:r>
          </a:p>
          <a:p>
            <a:pPr lvl="0">
              <a:buClr>
                <a:schemeClr val="dk1"/>
              </a:buClr>
              <a:buSzPts val="1100"/>
              <a:defRPr/>
            </a:pPr>
            <a:endParaRPr lang="hu-HU" b="1" dirty="0" smtClean="0">
              <a:solidFill>
                <a:srgbClr val="FFFFFF"/>
              </a:solidFill>
              <a:latin typeface="Zilla Slab Light" charset="-18"/>
              <a:ea typeface="Zilla Slab Light" charset="-18"/>
            </a:endParaRPr>
          </a:p>
          <a:p>
            <a:pPr lvl="0">
              <a:buClr>
                <a:schemeClr val="dk1"/>
              </a:buClr>
              <a:buSzPts val="1100"/>
              <a:defRPr/>
            </a:pPr>
            <a:r>
              <a:rPr lang="hu-HU" b="1" dirty="0" smtClean="0">
                <a:solidFill>
                  <a:srgbClr val="FFFFFF"/>
                </a:solidFill>
                <a:latin typeface="Zilla Slab Light" charset="-18"/>
                <a:ea typeface="Zilla Slab Light" charset="-18"/>
              </a:rPr>
              <a:t>A partnerek közötti szerepmegosztás témaköreiben ugyanakkor </a:t>
            </a:r>
            <a:r>
              <a:rPr lang="hu-HU" sz="1800" b="1" dirty="0" smtClean="0">
                <a:solidFill>
                  <a:srgbClr val="FFFFFF"/>
                </a:solidFill>
                <a:latin typeface="Zilla Slab Light" charset="-18"/>
                <a:ea typeface="Zilla Slab Light" charset="-18"/>
              </a:rPr>
              <a:t>ma még erőteljes a hagyományos szemlélet továbbélése. </a:t>
            </a:r>
          </a:p>
          <a:p>
            <a:pPr lvl="0">
              <a:buClr>
                <a:schemeClr val="dk1"/>
              </a:buClr>
              <a:buSzPts val="1100"/>
              <a:defRPr/>
            </a:pPr>
            <a:endParaRPr lang="hu-HU" sz="1800" dirty="0" smtClean="0">
              <a:solidFill>
                <a:srgbClr val="FFFFFF"/>
              </a:solidFill>
              <a:latin typeface="Zilla Slab Light" charset="-18"/>
              <a:ea typeface="Zilla Slab Light" charset="-18"/>
            </a:endParaRPr>
          </a:p>
          <a:p>
            <a:pPr lvl="0">
              <a:buClr>
                <a:schemeClr val="dk1"/>
              </a:buClr>
              <a:buSzPts val="1100"/>
              <a:defRPr/>
            </a:pPr>
            <a:endParaRPr lang="hu-HU" sz="1800" dirty="0" smtClean="0">
              <a:solidFill>
                <a:srgbClr val="FFFFFF"/>
              </a:solidFill>
              <a:latin typeface="Zilla Slab Light" charset="-18"/>
              <a:ea typeface="Zilla Slab Light" charset="-18"/>
            </a:endParaRPr>
          </a:p>
          <a:p>
            <a:pPr lvl="0">
              <a:buClr>
                <a:schemeClr val="dk1"/>
              </a:buClr>
              <a:buSzPts val="1100"/>
              <a:defRPr/>
            </a:pPr>
            <a:endParaRPr lang="hu-HU" sz="1800" dirty="0" smtClean="0">
              <a:solidFill>
                <a:srgbClr val="FFFFFF"/>
              </a:solidFill>
              <a:latin typeface="Zilla Slab Light" charset="-18"/>
              <a:ea typeface="Zilla Slab Light" charset="-18"/>
            </a:endParaRPr>
          </a:p>
          <a:p>
            <a:pPr lvl="0">
              <a:buClr>
                <a:schemeClr val="dk1"/>
              </a:buClr>
              <a:buSzPts val="1100"/>
              <a:defRPr/>
            </a:pPr>
            <a:endParaRPr lang="hu-HU" sz="1800" dirty="0" smtClean="0">
              <a:solidFill>
                <a:srgbClr val="FFFFFF"/>
              </a:solidFill>
              <a:latin typeface="Zilla Slab Light" charset="-18"/>
              <a:ea typeface="Zilla Slab Light" charset="-18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113505" y="498670"/>
            <a:ext cx="372569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  <a:defRPr/>
            </a:pPr>
            <a:r>
              <a:rPr lang="hu-HU" sz="1800" b="1" dirty="0" smtClean="0">
                <a:solidFill>
                  <a:schemeClr val="tx1"/>
                </a:solidFill>
                <a:latin typeface="Zilla Slab Light" charset="-18"/>
                <a:ea typeface="Zilla Slab Light" charset="-18"/>
              </a:rPr>
              <a:t>Teljes terménységi arányszám: 1,4 </a:t>
            </a:r>
          </a:p>
          <a:p>
            <a:pPr>
              <a:buClr>
                <a:schemeClr val="dk1"/>
              </a:buClr>
              <a:buSzPts val="1100"/>
            </a:pPr>
            <a:endParaRPr lang="hu-HU" sz="1800" b="1" dirty="0" smtClean="0">
              <a:solidFill>
                <a:schemeClr val="tx1"/>
              </a:solidFill>
              <a:latin typeface="Zilla Slab Light" charset="-18"/>
              <a:ea typeface="Zilla Slab Light" charset="-18"/>
            </a:endParaRPr>
          </a:p>
          <a:p>
            <a:pPr>
              <a:buClr>
                <a:schemeClr val="dk1"/>
              </a:buClr>
              <a:buSzPts val="1100"/>
            </a:pPr>
            <a:r>
              <a:rPr lang="hu-HU" sz="1800" b="1" dirty="0" smtClean="0">
                <a:solidFill>
                  <a:schemeClr val="tx1"/>
                </a:solidFill>
                <a:latin typeface="Zilla Slab Light" charset="-18"/>
                <a:ea typeface="Zilla Slab Light" charset="-18"/>
              </a:rPr>
              <a:t>Iskolai végzettség és gyermekvállalás</a:t>
            </a:r>
          </a:p>
          <a:p>
            <a:pPr>
              <a:buClr>
                <a:schemeClr val="dk1"/>
              </a:buClr>
              <a:buSzPts val="1100"/>
            </a:pPr>
            <a:endParaRPr lang="hu-HU" sz="1800" b="1" dirty="0" smtClean="0">
              <a:solidFill>
                <a:schemeClr val="tx1"/>
              </a:solidFill>
              <a:latin typeface="Zilla Slab Light" charset="-18"/>
              <a:ea typeface="Zilla Slab Light" charset="-18"/>
            </a:endParaRPr>
          </a:p>
          <a:p>
            <a:pPr>
              <a:buClr>
                <a:schemeClr val="dk1"/>
              </a:buClr>
              <a:buSzPts val="1100"/>
            </a:pPr>
            <a:r>
              <a:rPr lang="hu-HU" sz="1800" b="1" dirty="0" smtClean="0">
                <a:solidFill>
                  <a:schemeClr val="tx1"/>
                </a:solidFill>
                <a:latin typeface="Zilla Slab Light" charset="-18"/>
                <a:ea typeface="Zilla Slab Light" charset="-18"/>
              </a:rPr>
              <a:t>A házasságon kívüli gyermekvállalás</a:t>
            </a:r>
          </a:p>
          <a:p>
            <a:pPr>
              <a:buClr>
                <a:schemeClr val="dk1"/>
              </a:buClr>
              <a:buSzPts val="1100"/>
            </a:pPr>
            <a:r>
              <a:rPr lang="hu-HU" sz="1800" b="1" dirty="0" smtClean="0">
                <a:solidFill>
                  <a:schemeClr val="tx1"/>
                </a:solidFill>
                <a:latin typeface="Zilla Slab Light" charset="-18"/>
                <a:ea typeface="Zilla Slab Light" charset="-18"/>
              </a:rPr>
              <a:t>nő</a:t>
            </a:r>
          </a:p>
          <a:p>
            <a:pPr>
              <a:buClr>
                <a:schemeClr val="dk1"/>
              </a:buClr>
              <a:buSzPts val="1100"/>
            </a:pPr>
            <a:endParaRPr lang="hu-HU" sz="1800" b="1" dirty="0" smtClean="0">
              <a:solidFill>
                <a:schemeClr val="tx1"/>
              </a:solidFill>
              <a:latin typeface="Zilla Slab Light" charset="-18"/>
              <a:ea typeface="Zilla Slab Light" charset="-18"/>
            </a:endParaRPr>
          </a:p>
          <a:p>
            <a:pPr>
              <a:buClr>
                <a:schemeClr val="dk1"/>
              </a:buClr>
              <a:buSzPts val="1100"/>
            </a:pPr>
            <a:r>
              <a:rPr lang="hu-HU" sz="1800" b="1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2012 óta </a:t>
            </a:r>
            <a:r>
              <a:rPr lang="hu-HU" sz="1800" b="1" dirty="0" smtClean="0">
                <a:solidFill>
                  <a:schemeClr val="tx1"/>
                </a:solidFill>
                <a:latin typeface="Zilla Slab Light" charset="-18"/>
                <a:ea typeface="Zilla Slab Light" charset="-18"/>
              </a:rPr>
              <a:t>hazánkban az első </a:t>
            </a:r>
            <a:r>
              <a:rPr lang="hu-HU" sz="1800" b="1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gyermekek </a:t>
            </a:r>
            <a:r>
              <a:rPr lang="hu-HU" sz="1800" b="1" dirty="0" smtClean="0">
                <a:solidFill>
                  <a:schemeClr val="tx1"/>
                </a:solidFill>
                <a:latin typeface="Zilla Slab Light" charset="-18"/>
                <a:ea typeface="Zilla Slab Light" charset="-18"/>
              </a:rPr>
              <a:t>többsége házasságon </a:t>
            </a:r>
            <a:r>
              <a:rPr lang="hu-HU" sz="1800" b="1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kívül születik.</a:t>
            </a:r>
          </a:p>
          <a:p>
            <a:pPr>
              <a:buClr>
                <a:schemeClr val="dk1"/>
              </a:buClr>
              <a:buSzPts val="1100"/>
            </a:pPr>
            <a:endParaRPr lang="hu-HU" sz="1800" b="1" dirty="0" smtClean="0">
              <a:solidFill>
                <a:schemeClr val="bg1"/>
              </a:solidFill>
              <a:latin typeface="Zilla Slab Light" charset="-18"/>
              <a:ea typeface="Zilla Slab Light" charset="-18"/>
            </a:endParaRPr>
          </a:p>
          <a:p>
            <a:r>
              <a:rPr lang="hu-HU" sz="1800" b="1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Egyedülálló anyák </a:t>
            </a:r>
            <a:r>
              <a:rPr lang="hu-HU" sz="1800" b="1" dirty="0" smtClean="0">
                <a:solidFill>
                  <a:schemeClr val="tx1"/>
                </a:solidFill>
                <a:latin typeface="Zilla Slab Light" charset="-18"/>
                <a:ea typeface="Zilla Slab Light" charset="-18"/>
              </a:rPr>
              <a:t>gyermekvállalása</a:t>
            </a:r>
            <a:r>
              <a:rPr lang="pt-BR" sz="1800" b="1" dirty="0" smtClean="0">
                <a:solidFill>
                  <a:schemeClr val="tx1"/>
                </a:solidFill>
                <a:latin typeface="Zilla Slab Light" charset="-18"/>
                <a:ea typeface="Zilla Slab Light" charset="-18"/>
              </a:rPr>
              <a:t>,</a:t>
            </a:r>
            <a:r>
              <a:rPr lang="pt-BR" sz="1800" b="1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 </a:t>
            </a:r>
            <a:endParaRPr lang="hu-HU" sz="1800" b="1" dirty="0" smtClean="0">
              <a:solidFill>
                <a:schemeClr val="bg1"/>
              </a:solidFill>
              <a:latin typeface="Zilla Slab Light" charset="-18"/>
              <a:ea typeface="Zilla Slab Light" charset="-18"/>
            </a:endParaRPr>
          </a:p>
          <a:p>
            <a:r>
              <a:rPr lang="pt-BR" sz="1800" b="1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az </a:t>
            </a:r>
            <a:r>
              <a:rPr lang="hu-HU" sz="1800" b="1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ö</a:t>
            </a:r>
            <a:r>
              <a:rPr lang="pt-BR" sz="1800" b="1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sszes sz</a:t>
            </a:r>
            <a:r>
              <a:rPr lang="hu-HU" sz="1800" b="1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ü</a:t>
            </a:r>
            <a:r>
              <a:rPr lang="pt-BR" sz="1800" b="1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let</a:t>
            </a:r>
            <a:r>
              <a:rPr lang="hu-HU" sz="1800" b="1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é</a:t>
            </a:r>
            <a:r>
              <a:rPr lang="pt-BR" sz="1800" b="1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s</a:t>
            </a:r>
            <a:r>
              <a:rPr lang="hu-HU" sz="1800" b="1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 </a:t>
            </a:r>
            <a:r>
              <a:rPr lang="fi-FI" sz="1800" b="1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alig </a:t>
            </a:r>
            <a:r>
              <a:rPr lang="fi-FI" sz="1800" b="1" dirty="0" smtClean="0">
                <a:solidFill>
                  <a:schemeClr val="tx1"/>
                </a:solidFill>
                <a:latin typeface="Zilla Slab Light" charset="-18"/>
                <a:ea typeface="Zilla Slab Light" charset="-18"/>
              </a:rPr>
              <a:t>t</a:t>
            </a:r>
            <a:r>
              <a:rPr lang="hu-HU" sz="1800" b="1" dirty="0" smtClean="0">
                <a:solidFill>
                  <a:schemeClr val="tx1"/>
                </a:solidFill>
                <a:latin typeface="Zilla Slab Light" charset="-18"/>
                <a:ea typeface="Zilla Slab Light" charset="-18"/>
              </a:rPr>
              <a:t>ö</a:t>
            </a:r>
            <a:r>
              <a:rPr lang="fi-FI" sz="1800" b="1" dirty="0" smtClean="0">
                <a:solidFill>
                  <a:schemeClr val="tx1"/>
                </a:solidFill>
                <a:latin typeface="Zilla Slab Light" charset="-18"/>
                <a:ea typeface="Zilla Slab Light" charset="-18"/>
              </a:rPr>
              <a:t>bb mint </a:t>
            </a:r>
            <a:r>
              <a:rPr lang="fi-FI" sz="1800" b="1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tized</a:t>
            </a:r>
            <a:r>
              <a:rPr lang="hu-HU" sz="1800" b="1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é</a:t>
            </a:r>
            <a:r>
              <a:rPr lang="fi-FI" sz="1800" b="1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t teheti ki.</a:t>
            </a:r>
            <a:endParaRPr lang="hu-HU" sz="1800" b="1" dirty="0" smtClean="0">
              <a:solidFill>
                <a:schemeClr val="bg1"/>
              </a:solidFill>
              <a:latin typeface="Zilla Slab Light" charset="-18"/>
              <a:ea typeface="Zilla Slab Light" charset="-18"/>
            </a:endParaRPr>
          </a:p>
          <a:p>
            <a:endParaRPr lang="hu-HU" sz="1600" b="1" dirty="0" smtClean="0">
              <a:solidFill>
                <a:schemeClr val="bg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5103"/>
            <a:ext cx="1865538" cy="1865538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50333" y="4178622"/>
            <a:ext cx="1545616" cy="357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buSzPts val="1100"/>
            </a:pPr>
            <a:r>
              <a:rPr lang="hu-HU" sz="1600" b="1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Családteremtés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title" idx="4294967295"/>
          </p:nvPr>
        </p:nvSpPr>
        <p:spPr>
          <a:xfrm>
            <a:off x="385863" y="661480"/>
            <a:ext cx="2564859" cy="2230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Az elmúlt években felerősödő kivándorlás elsősorban a gyermekvállalási korban</a:t>
            </a:r>
            <a:br>
              <a:rPr lang="hu-HU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</a:br>
            <a:r>
              <a:rPr lang="hu-HU" dirty="0" smtClean="0">
                <a:solidFill>
                  <a:schemeClr val="bg1"/>
                </a:solidFill>
                <a:latin typeface="Zilla Slab Light" charset="-18"/>
                <a:ea typeface="Zilla Slab Light" charset="-18"/>
              </a:rPr>
              <a:t>levő korosztályokat érinti.</a:t>
            </a:r>
            <a:endParaRPr>
              <a:latin typeface="Zilla Slab Light" charset="-18"/>
              <a:ea typeface="Zilla Slab Light" charset="-18"/>
            </a:endParaRPr>
          </a:p>
        </p:txBody>
      </p:sp>
      <p:sp>
        <p:nvSpPr>
          <p:cNvPr id="4" name="Shape 123"/>
          <p:cNvSpPr txBox="1">
            <a:spLocks/>
          </p:cNvSpPr>
          <p:nvPr/>
        </p:nvSpPr>
        <p:spPr>
          <a:xfrm>
            <a:off x="411805" y="3177702"/>
            <a:ext cx="1955259" cy="743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lla Slab Light" charset="-18"/>
              <a:ea typeface="Zilla Slab Light" charset="-1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lla Slab Light" charset="-18"/>
              <a:ea typeface="Zilla Slab Light" charset="-1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34503" y="3099881"/>
            <a:ext cx="410507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Példa: </a:t>
            </a:r>
          </a:p>
          <a:p>
            <a:r>
              <a:rPr lang="hu-HU" dirty="0" smtClean="0">
                <a:latin typeface="Zilla Slab Light" charset="-18"/>
                <a:ea typeface="Zilla Slab Light" charset="-18"/>
              </a:rPr>
              <a:t>„A 2011. évi népszámlálás eredményei szerint a brit és walesi 1,93-as TTA felbontható a helyben született lakosság 1,84-es és a bevándorlók átlagos 2,21-es termékenységi arányszámára.</a:t>
            </a:r>
          </a:p>
          <a:p>
            <a:r>
              <a:rPr lang="hu-HU" dirty="0" smtClean="0">
                <a:latin typeface="Zilla Slab Light" charset="-18"/>
                <a:ea typeface="Zilla Slab Light" charset="-18"/>
              </a:rPr>
              <a:t>Angliában és Walesben például a lengyel nők </a:t>
            </a:r>
            <a:r>
              <a:rPr lang="hu-HU" dirty="0" err="1" smtClean="0">
                <a:latin typeface="Zilla Slab Light" charset="-18"/>
                <a:ea typeface="Zilla Slab Light" charset="-18"/>
              </a:rPr>
              <a:t>TTA-ja</a:t>
            </a:r>
            <a:r>
              <a:rPr lang="hu-HU" dirty="0" smtClean="0">
                <a:latin typeface="Zilla Slab Light" charset="-18"/>
                <a:ea typeface="Zilla Slab Light" charset="-18"/>
              </a:rPr>
              <a:t> 2,13 volt a lengyelországi 1,3-mal szemben.” </a:t>
            </a:r>
          </a:p>
          <a:p>
            <a:endParaRPr lang="hu-HU" dirty="0" smtClean="0">
              <a:latin typeface="Zilla Slab Light" charset="-18"/>
              <a:ea typeface="Zilla Slab Light" charset="-18"/>
            </a:endParaRPr>
          </a:p>
          <a:p>
            <a:r>
              <a:rPr lang="hu-HU" dirty="0" smtClean="0">
                <a:latin typeface="Zilla Slab Light" charset="-18"/>
                <a:ea typeface="Zilla Slab Light" charset="-18"/>
              </a:rPr>
              <a:t>Forrás: Demográfiai Portré, 2015. 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986" y="4060486"/>
            <a:ext cx="1083013" cy="108301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796" y="316856"/>
            <a:ext cx="1865538" cy="1865538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7219099" y="1150077"/>
            <a:ext cx="1545616" cy="357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buSzPts val="1100"/>
            </a:pPr>
            <a:r>
              <a:rPr lang="hu-HU" sz="1600" b="1" dirty="0" smtClea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Családteremtés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196" y="469256"/>
            <a:ext cx="1865538" cy="1865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la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thar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irand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irand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irand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agoz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Haml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626</Words>
  <Application>Microsoft Office PowerPoint</Application>
  <PresentationFormat>Diavetítés a képernyőre (16:9 oldalarány)</PresentationFormat>
  <Paragraphs>170</Paragraphs>
  <Slides>19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7</vt:i4>
      </vt:variant>
      <vt:variant>
        <vt:lpstr>Diacímek</vt:lpstr>
      </vt:variant>
      <vt:variant>
        <vt:i4>19</vt:i4>
      </vt:variant>
    </vt:vector>
  </HeadingPairs>
  <TitlesOfParts>
    <vt:vector size="37" baseType="lpstr">
      <vt:lpstr>Arial</vt:lpstr>
      <vt:lpstr>Zilla Slab Light</vt:lpstr>
      <vt:lpstr>Homemade Apple</vt:lpstr>
      <vt:lpstr>Zilla Slab Highlight</vt:lpstr>
      <vt:lpstr>Twentieth Century</vt:lpstr>
      <vt:lpstr>Varela</vt:lpstr>
      <vt:lpstr>Raleway</vt:lpstr>
      <vt:lpstr>Montserrat</vt:lpstr>
      <vt:lpstr>Playfair Display</vt:lpstr>
      <vt:lpstr>Nixie One</vt:lpstr>
      <vt:lpstr>Helvetica Neue Light</vt:lpstr>
      <vt:lpstr>Palamon template</vt:lpstr>
      <vt:lpstr>Katharine template</vt:lpstr>
      <vt:lpstr>Miranda template</vt:lpstr>
      <vt:lpstr>1_Miranda template</vt:lpstr>
      <vt:lpstr>2_Miranda template</vt:lpstr>
      <vt:lpstr>Ragozine template</vt:lpstr>
      <vt:lpstr>Hamlet template</vt:lpstr>
      <vt:lpstr>Fiatalok és családteremtés Dr. Szabó-Tóth Kinga</vt:lpstr>
      <vt:lpstr>big concept</vt:lpstr>
      <vt:lpstr>Mi van? </vt:lpstr>
      <vt:lpstr>4. dia</vt:lpstr>
      <vt:lpstr>5. dia</vt:lpstr>
      <vt:lpstr>6. dia</vt:lpstr>
      <vt:lpstr>Családi trendek általában </vt:lpstr>
      <vt:lpstr>8. dia</vt:lpstr>
      <vt:lpstr>Az elmúlt években felerősödő kivándorlás elsősorban a gyermekvállalási korban levő korosztályokat érinti.</vt:lpstr>
      <vt:lpstr>10. dia</vt:lpstr>
      <vt:lpstr>11. dia</vt:lpstr>
      <vt:lpstr>Összehangolandó területek</vt:lpstr>
      <vt:lpstr>13. dia</vt:lpstr>
      <vt:lpstr>14. dia</vt:lpstr>
      <vt:lpstr>15. dia</vt:lpstr>
      <vt:lpstr>Magyarország</vt:lpstr>
      <vt:lpstr>Helyzet és vélekedések</vt:lpstr>
      <vt:lpstr>gyerekvállalás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Ádám</dc:creator>
  <cp:lastModifiedBy>Graholy Éva</cp:lastModifiedBy>
  <cp:revision>187</cp:revision>
  <dcterms:modified xsi:type="dcterms:W3CDTF">2018-12-10T09:18:55Z</dcterms:modified>
</cp:coreProperties>
</file>