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9" r:id="rId3"/>
    <p:sldId id="298" r:id="rId4"/>
    <p:sldId id="289" r:id="rId5"/>
    <p:sldId id="292" r:id="rId6"/>
    <p:sldId id="295" r:id="rId7"/>
    <p:sldId id="299" r:id="rId8"/>
    <p:sldId id="296" r:id="rId9"/>
    <p:sldId id="324" r:id="rId10"/>
    <p:sldId id="321" r:id="rId11"/>
    <p:sldId id="305" r:id="rId12"/>
    <p:sldId id="303" r:id="rId13"/>
    <p:sldId id="278" r:id="rId14"/>
    <p:sldId id="279" r:id="rId15"/>
    <p:sldId id="280" r:id="rId16"/>
    <p:sldId id="310" r:id="rId17"/>
    <p:sldId id="306" r:id="rId18"/>
    <p:sldId id="311" r:id="rId19"/>
    <p:sldId id="309" r:id="rId20"/>
    <p:sldId id="320" r:id="rId21"/>
    <p:sldId id="322" r:id="rId22"/>
    <p:sldId id="312" r:id="rId23"/>
    <p:sldId id="313" r:id="rId24"/>
    <p:sldId id="317" r:id="rId25"/>
    <p:sldId id="282" r:id="rId26"/>
    <p:sldId id="323" r:id="rId27"/>
    <p:sldId id="283" r:id="rId28"/>
    <p:sldId id="277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451" autoAdjust="0"/>
  </p:normalViewPr>
  <p:slideViewPr>
    <p:cSldViewPr snapToObjects="1"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Norbi\Desktop\Orvos%20konf_2017\Irodalmak\80%20&#233;v%20felettiek%20statisztik&#225;i.od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Norbi\Desktop\Orvos%20konf_2017\Irodalmak\80%20&#233;v%20felettiek%20statisztik&#225;i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600" dirty="0">
                <a:solidFill>
                  <a:sysClr val="windowText" lastClr="000000"/>
                </a:solidFill>
              </a:rPr>
              <a:t>Születéskor várható élettartam </a:t>
            </a:r>
          </a:p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600" dirty="0">
                <a:solidFill>
                  <a:sysClr val="windowText" lastClr="000000"/>
                </a:solidFill>
              </a:rPr>
              <a:t>(1900-2015; év)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119768868671488"/>
          <c:y val="0.39798522171856238"/>
          <c:w val="0.82573114634270928"/>
          <c:h val="0.42502881328041797"/>
        </c:manualLayout>
      </c:layout>
      <c:scatterChart>
        <c:scatterStyle val="lineMarker"/>
        <c:ser>
          <c:idx val="0"/>
          <c:order val="0"/>
          <c:tx>
            <c:strRef>
              <c:f>Munka2!$B$1</c:f>
              <c:strCache>
                <c:ptCount val="1"/>
                <c:pt idx="0">
                  <c:v>férfi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Munka2!$A$2:$A$8</c:f>
              <c:numCache>
                <c:formatCode>General</c:formatCode>
                <c:ptCount val="7"/>
                <c:pt idx="0">
                  <c:v>1900</c:v>
                </c:pt>
                <c:pt idx="1">
                  <c:v>1920</c:v>
                </c:pt>
                <c:pt idx="2">
                  <c:v>1941</c:v>
                </c:pt>
                <c:pt idx="3">
                  <c:v>1960</c:v>
                </c:pt>
                <c:pt idx="4">
                  <c:v>1980</c:v>
                </c:pt>
                <c:pt idx="5">
                  <c:v>2000</c:v>
                </c:pt>
                <c:pt idx="6">
                  <c:v>2015</c:v>
                </c:pt>
              </c:numCache>
            </c:numRef>
          </c:xVal>
          <c:yVal>
            <c:numRef>
              <c:f>Munka2!$B$2:$B$8</c:f>
              <c:numCache>
                <c:formatCode>General</c:formatCode>
                <c:ptCount val="7"/>
                <c:pt idx="0">
                  <c:v>36</c:v>
                </c:pt>
                <c:pt idx="1">
                  <c:v>39</c:v>
                </c:pt>
                <c:pt idx="2">
                  <c:v>55</c:v>
                </c:pt>
                <c:pt idx="3">
                  <c:v>66</c:v>
                </c:pt>
                <c:pt idx="4">
                  <c:v>65</c:v>
                </c:pt>
                <c:pt idx="5">
                  <c:v>67</c:v>
                </c:pt>
                <c:pt idx="6">
                  <c:v>72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EDEF-44A4-B6F6-AB4535F78CE1}"/>
            </c:ext>
          </c:extLst>
        </c:ser>
        <c:ser>
          <c:idx val="1"/>
          <c:order val="1"/>
          <c:tx>
            <c:strRef>
              <c:f>Munka2!$C$1</c:f>
              <c:strCache>
                <c:ptCount val="1"/>
                <c:pt idx="0">
                  <c:v>nő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Munka2!$A$2:$A$8</c:f>
              <c:numCache>
                <c:formatCode>General</c:formatCode>
                <c:ptCount val="7"/>
                <c:pt idx="0">
                  <c:v>1900</c:v>
                </c:pt>
                <c:pt idx="1">
                  <c:v>1920</c:v>
                </c:pt>
                <c:pt idx="2">
                  <c:v>1941</c:v>
                </c:pt>
                <c:pt idx="3">
                  <c:v>1960</c:v>
                </c:pt>
                <c:pt idx="4">
                  <c:v>1980</c:v>
                </c:pt>
                <c:pt idx="5">
                  <c:v>2000</c:v>
                </c:pt>
                <c:pt idx="6">
                  <c:v>2015</c:v>
                </c:pt>
              </c:numCache>
            </c:numRef>
          </c:xVal>
          <c:yVal>
            <c:numRef>
              <c:f>Munka2!$C$2:$C$8</c:f>
              <c:numCache>
                <c:formatCode>General</c:formatCode>
                <c:ptCount val="7"/>
                <c:pt idx="0">
                  <c:v>38</c:v>
                </c:pt>
                <c:pt idx="1">
                  <c:v>40</c:v>
                </c:pt>
                <c:pt idx="2">
                  <c:v>58</c:v>
                </c:pt>
                <c:pt idx="3">
                  <c:v>70</c:v>
                </c:pt>
                <c:pt idx="4">
                  <c:v>72</c:v>
                </c:pt>
                <c:pt idx="5">
                  <c:v>75</c:v>
                </c:pt>
                <c:pt idx="6">
                  <c:v>78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EDEF-44A4-B6F6-AB4535F78CE1}"/>
            </c:ext>
          </c:extLst>
        </c:ser>
        <c:dLbls/>
        <c:axId val="70791552"/>
        <c:axId val="70793088"/>
      </c:scatterChart>
      <c:valAx>
        <c:axId val="70791552"/>
        <c:scaling>
          <c:orientation val="minMax"/>
          <c:max val="2020"/>
          <c:min val="19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793088"/>
        <c:crosses val="autoZero"/>
        <c:crossBetween val="midCat"/>
      </c:valAx>
      <c:valAx>
        <c:axId val="70793088"/>
        <c:scaling>
          <c:orientation val="minMax"/>
          <c:max val="80"/>
          <c:min val="2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791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600" dirty="0">
                <a:solidFill>
                  <a:sysClr val="windowText" lastClr="000000"/>
                </a:solidFill>
              </a:rPr>
              <a:t>80</a:t>
            </a:r>
            <a:r>
              <a:rPr lang="hu-HU" sz="1600" baseline="0" dirty="0">
                <a:solidFill>
                  <a:sysClr val="windowText" lastClr="000000"/>
                </a:solidFill>
              </a:rPr>
              <a:t> feletti korcsoportok</a:t>
            </a:r>
          </a:p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600" baseline="0" dirty="0">
                <a:solidFill>
                  <a:sysClr val="windowText" lastClr="000000"/>
                </a:solidFill>
              </a:rPr>
              <a:t>(2020-ban és 2060-ban; fő)</a:t>
            </a:r>
            <a:endParaRPr lang="hu-HU" sz="1600" dirty="0">
              <a:solidFill>
                <a:sysClr val="windowText" lastClr="000000"/>
              </a:solidFill>
            </a:endParaRP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Munka1!$L$3</c:f>
              <c:strCache>
                <c:ptCount val="1"/>
                <c:pt idx="0">
                  <c:v>2020-ban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Munka1!$K$4:$K$6</c:f>
              <c:strCache>
                <c:ptCount val="3"/>
                <c:pt idx="0">
                  <c:v>80-84 év közöttiek</c:v>
                </c:pt>
                <c:pt idx="1">
                  <c:v>85-89 év  közöttiek</c:v>
                </c:pt>
                <c:pt idx="2">
                  <c:v>90 év felettiek</c:v>
                </c:pt>
              </c:strCache>
            </c:strRef>
          </c:cat>
          <c:val>
            <c:numRef>
              <c:f>Munka1!$L$4:$L$6</c:f>
              <c:numCache>
                <c:formatCode>#,##0</c:formatCode>
                <c:ptCount val="3"/>
                <c:pt idx="0">
                  <c:v>243395</c:v>
                </c:pt>
                <c:pt idx="1">
                  <c:v>141365</c:v>
                </c:pt>
                <c:pt idx="2">
                  <c:v>68745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62-4FE7-B691-940A959B1CE9}"/>
            </c:ext>
          </c:extLst>
        </c:ser>
        <c:ser>
          <c:idx val="1"/>
          <c:order val="1"/>
          <c:tx>
            <c:strRef>
              <c:f>Munka1!$M$3</c:f>
              <c:strCache>
                <c:ptCount val="1"/>
                <c:pt idx="0">
                  <c:v>2060-ban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Munka1!$K$4:$K$6</c:f>
              <c:strCache>
                <c:ptCount val="3"/>
                <c:pt idx="0">
                  <c:v>80-84 év közöttiek</c:v>
                </c:pt>
                <c:pt idx="1">
                  <c:v>85-89 év  közöttiek</c:v>
                </c:pt>
                <c:pt idx="2">
                  <c:v>90 év felettiek</c:v>
                </c:pt>
              </c:strCache>
            </c:strRef>
          </c:cat>
          <c:val>
            <c:numRef>
              <c:f>Munka1!$M$4:$M$6</c:f>
              <c:numCache>
                <c:formatCode>#,##0</c:formatCode>
                <c:ptCount val="3"/>
                <c:pt idx="0">
                  <c:v>507531</c:v>
                </c:pt>
                <c:pt idx="1">
                  <c:v>355785</c:v>
                </c:pt>
                <c:pt idx="2">
                  <c:v>324098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62-4FE7-B691-940A959B1CE9}"/>
            </c:ext>
          </c:extLst>
        </c:ser>
        <c:dLbls/>
        <c:shape val="box"/>
        <c:axId val="70459776"/>
        <c:axId val="70461312"/>
        <c:axId val="0"/>
      </c:bar3DChart>
      <c:catAx>
        <c:axId val="70459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461312"/>
        <c:crosses val="autoZero"/>
        <c:auto val="1"/>
        <c:lblAlgn val="ctr"/>
        <c:lblOffset val="100"/>
      </c:catAx>
      <c:valAx>
        <c:axId val="70461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45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/>
              <a:t>Örvendetes fejlemény, hogy a Kormány erőfeszítéseinek következtében népesedéspolitikai</a:t>
            </a:r>
            <a:r>
              <a:rPr lang="hu-HU" sz="1800" baseline="0" dirty="0"/>
              <a:t> téren kedvező tendenciák indultak be. Ezzel párhuzamosan hosszabb távon a várható élettartam folyamatos növekedése jellemzővé válik.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684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/>
              <a:t>Örvendetes fejlemény, hogy a Kormány erőfeszítéseinek következtében népesedéspolitikai</a:t>
            </a:r>
            <a:r>
              <a:rPr lang="hu-HU" sz="1800" baseline="0" dirty="0"/>
              <a:t> téren kedvező tendenciák indultak be. Ezzel párhuzamosan hosszabb távon a várható élettartam folyamatos növekedése jellemzővé válik.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729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/>
              <a:t>Keskeny alapú, felfele kiszélesedő, urna alakú, fogyó népességet jelző korfa (a korábbi fenyőfa típusú korfa helyett) válik jellemzővé a következő évtizedekben. Folyamatosan</a:t>
            </a:r>
            <a:r>
              <a:rPr lang="hu-HU" sz="1800" baseline="0" dirty="0"/>
              <a:t> növekvő idősebb populáció és csökkenő létszámú fiatal korcsoportok. EU-ban 2060-ra a 65+ szinte megduplázódik, 80+ közel háromszorosa lesz 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8794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092" y="1412776"/>
            <a:ext cx="7108204" cy="2088232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2400" dirty="0"/>
              <a:t>EFOP-3.4.3-16-2016-00015</a:t>
            </a:r>
            <a:r>
              <a:rPr lang="hu-HU" dirty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/>
              <a:t>Főnix – me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9998" y="529617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Miskolc, 2019. március 14.</a:t>
            </a:r>
          </a:p>
          <a:p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FŐNIX- ME</a:t>
            </a:r>
          </a:p>
          <a:p>
            <a:r>
              <a:rPr lang="hu-HU" b="1" dirty="0">
                <a:solidFill>
                  <a:schemeClr val="bg1"/>
                </a:solidFill>
              </a:rPr>
              <a:t>Dr. Vajda Norbert</a:t>
            </a:r>
          </a:p>
          <a:p>
            <a:r>
              <a:rPr lang="hu-HU" dirty="0">
                <a:solidFill>
                  <a:schemeClr val="bg1"/>
                </a:solidFill>
              </a:rPr>
              <a:t>Szociológus-szociálpolitikus</a:t>
            </a:r>
            <a:endParaRPr lang="hu-HU" sz="1600" dirty="0"/>
          </a:p>
        </p:txBody>
      </p:sp>
      <p:sp>
        <p:nvSpPr>
          <p:cNvPr id="6" name="Téglalap 5"/>
          <p:cNvSpPr/>
          <p:nvPr/>
        </p:nvSpPr>
        <p:spPr>
          <a:xfrm>
            <a:off x="128092" y="3491069"/>
            <a:ext cx="8563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>
                <a:solidFill>
                  <a:schemeClr val="bg1"/>
                </a:solidFill>
              </a:rPr>
              <a:t>„Ha egyszer majd megöregszünk, sose veszekszünk, ülünk a kandallónál...„</a:t>
            </a:r>
          </a:p>
          <a:p>
            <a:endParaRPr lang="hu-HU" sz="2400" b="1" i="1" dirty="0">
              <a:solidFill>
                <a:schemeClr val="bg1"/>
              </a:solidFill>
            </a:endParaRPr>
          </a:p>
          <a:p>
            <a:r>
              <a:rPr lang="hu-HU" sz="2400" b="1" i="1" dirty="0">
                <a:solidFill>
                  <a:schemeClr val="bg1"/>
                </a:solidFill>
              </a:rPr>
              <a:t>… de ki fog rólunk gondoskodni?</a:t>
            </a: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61" y="1556793"/>
            <a:ext cx="4025915" cy="44644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556793"/>
            <a:ext cx="4072637" cy="4284476"/>
          </a:xfrm>
          <a:prstGeom prst="rect">
            <a:avLst/>
          </a:prstGeom>
        </p:spPr>
      </p:pic>
      <p:sp>
        <p:nvSpPr>
          <p:cNvPr id="5" name="Cím 8"/>
          <p:cNvSpPr txBox="1">
            <a:spLocks noGrp="1"/>
          </p:cNvSpPr>
          <p:nvPr>
            <p:ph type="title"/>
          </p:nvPr>
        </p:nvSpPr>
        <p:spPr>
          <a:xfrm>
            <a:off x="277746" y="332656"/>
            <a:ext cx="614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Nyugdíjrendszer fenntarthatósága</a:t>
            </a:r>
          </a:p>
        </p:txBody>
      </p:sp>
    </p:spTree>
    <p:extLst>
      <p:ext uri="{BB962C8B-B14F-4D97-AF65-F5344CB8AC3E}">
        <p14:creationId xmlns:p14="http://schemas.microsoft.com/office/powerpoint/2010/main" xmlns="" val="5980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5" name="Téglalap 4"/>
          <p:cNvSpPr/>
          <p:nvPr/>
        </p:nvSpPr>
        <p:spPr>
          <a:xfrm>
            <a:off x="467544" y="1340768"/>
            <a:ext cx="4935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„</a:t>
            </a:r>
            <a:r>
              <a:rPr lang="hu-HU" sz="2000" b="1" i="1" dirty="0">
                <a:highlight>
                  <a:srgbClr val="FFFF00"/>
                </a:highlight>
              </a:rPr>
              <a:t>Kell-e félni</a:t>
            </a:r>
            <a:r>
              <a:rPr lang="hu-HU" sz="2000" b="1" i="1" dirty="0"/>
              <a:t>” Magyarországon?</a:t>
            </a:r>
            <a:endParaRPr lang="hu-HU" b="1" i="1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9285882"/>
              </p:ext>
            </p:extLst>
          </p:nvPr>
        </p:nvGraphicFramePr>
        <p:xfrm>
          <a:off x="331628" y="1869387"/>
          <a:ext cx="8533686" cy="493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843">
                  <a:extLst>
                    <a:ext uri="{9D8B030D-6E8A-4147-A177-3AD203B41FA5}">
                      <a16:colId xmlns:a16="http://schemas.microsoft.com/office/drawing/2014/main" xmlns="" val="1158066235"/>
                    </a:ext>
                  </a:extLst>
                </a:gridCol>
                <a:gridCol w="4266843">
                  <a:extLst>
                    <a:ext uri="{9D8B030D-6E8A-4147-A177-3AD203B41FA5}">
                      <a16:colId xmlns:a16="http://schemas.microsoft.com/office/drawing/2014/main" xmlns="" val="965985157"/>
                    </a:ext>
                  </a:extLst>
                </a:gridCol>
              </a:tblGrid>
              <a:tr h="345518">
                <a:tc>
                  <a:txBody>
                    <a:bodyPr/>
                    <a:lstStyle/>
                    <a:p>
                      <a:r>
                        <a:rPr lang="hu-HU" dirty="0"/>
                        <a:t>JELENLEGI TRENDEK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JÖVŐ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358836"/>
                  </a:ext>
                </a:extLst>
              </a:tr>
              <a:tr h="4571122">
                <a:tc>
                  <a:txBody>
                    <a:bodyPr/>
                    <a:lstStyle/>
                    <a:p>
                      <a:r>
                        <a:rPr lang="hu-HU" dirty="0"/>
                        <a:t>Nincs ok aggodalomra</a:t>
                      </a:r>
                    </a:p>
                    <a:p>
                      <a:endParaRPr lang="hu-HU" dirty="0"/>
                    </a:p>
                    <a:p>
                      <a:r>
                        <a:rPr lang="hu-HU" dirty="0"/>
                        <a:t>1.) Csökken az ellátásra jogosultak száma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hu-HU" dirty="0"/>
                        <a:t>nyugdíjkorhatár fokozatos emelése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hu-HU" dirty="0"/>
                        <a:t>jogosultsági kritériumok szigorítása</a:t>
                      </a:r>
                    </a:p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r>
                        <a:rPr lang="hu-HU" dirty="0"/>
                        <a:t>2.) GDP egyre kisebb része szükséges az ellátás fenntartásához </a:t>
                      </a:r>
                    </a:p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r>
                        <a:rPr lang="hu-HU" dirty="0"/>
                        <a:t>Valójában többe kerül – GDP jobban nő, így ellensúlyozza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Kockázati tényezők:</a:t>
                      </a:r>
                    </a:p>
                    <a:p>
                      <a:r>
                        <a:rPr lang="hu-HU" dirty="0"/>
                        <a:t> </a:t>
                      </a:r>
                    </a:p>
                    <a:p>
                      <a:r>
                        <a:rPr lang="hu-HU" dirty="0"/>
                        <a:t>1.) világgazdaság növekedési ütemének változása, recesszió lehetősége – foglalkoztatás körülményeit determinálja globális piacgazdasági viszonyok között</a:t>
                      </a:r>
                    </a:p>
                    <a:p>
                      <a:endParaRPr lang="hu-HU" dirty="0"/>
                    </a:p>
                    <a:p>
                      <a:r>
                        <a:rPr lang="hu-HU" dirty="0"/>
                        <a:t>2.) magyar demográfiai helyzet</a:t>
                      </a:r>
                    </a:p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r>
                        <a:rPr lang="hu-HU" dirty="0"/>
                        <a:t>Egyikre sincs közvetlen hatása a kormányoknak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292795"/>
                  </a:ext>
                </a:extLst>
              </a:tr>
            </a:tbl>
          </a:graphicData>
        </a:graphic>
      </p:graphicFrame>
      <p:cxnSp>
        <p:nvCxnSpPr>
          <p:cNvPr id="9" name="Egyenes összekötő nyíllal 8"/>
          <p:cNvCxnSpPr>
            <a:cxnSpLocks/>
          </p:cNvCxnSpPr>
          <p:nvPr/>
        </p:nvCxnSpPr>
        <p:spPr>
          <a:xfrm>
            <a:off x="2339752" y="4984515"/>
            <a:ext cx="0" cy="864096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716016" y="1340768"/>
            <a:ext cx="3462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… attól függ …</a:t>
            </a:r>
            <a:endParaRPr lang="hu-HU" b="1" i="1" dirty="0"/>
          </a:p>
        </p:txBody>
      </p:sp>
      <p:cxnSp>
        <p:nvCxnSpPr>
          <p:cNvPr id="8" name="Egyenes összekötő nyíllal 7"/>
          <p:cNvCxnSpPr>
            <a:cxnSpLocks/>
          </p:cNvCxnSpPr>
          <p:nvPr/>
        </p:nvCxnSpPr>
        <p:spPr>
          <a:xfrm>
            <a:off x="6156176" y="4581128"/>
            <a:ext cx="0" cy="864096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ím 8"/>
          <p:cNvSpPr txBox="1">
            <a:spLocks noGrp="1"/>
          </p:cNvSpPr>
          <p:nvPr>
            <p:ph type="title"/>
          </p:nvPr>
        </p:nvSpPr>
        <p:spPr>
          <a:xfrm>
            <a:off x="277746" y="332656"/>
            <a:ext cx="614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Nyugdíjrendszer fenntarthatósága</a:t>
            </a:r>
          </a:p>
        </p:txBody>
      </p:sp>
    </p:spTree>
    <p:extLst>
      <p:ext uri="{BB962C8B-B14F-4D97-AF65-F5344CB8AC3E}">
        <p14:creationId xmlns:p14="http://schemas.microsoft.com/office/powerpoint/2010/main" xmlns="" val="15799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8" name="Szövegdoboz 7"/>
          <p:cNvSpPr txBox="1"/>
          <p:nvPr/>
        </p:nvSpPr>
        <p:spPr>
          <a:xfrm>
            <a:off x="555982" y="265247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Demográfiai folyamatok</a:t>
            </a:r>
          </a:p>
        </p:txBody>
      </p:sp>
    </p:spTree>
    <p:extLst>
      <p:ext uri="{BB962C8B-B14F-4D97-AF65-F5344CB8AC3E}">
        <p14:creationId xmlns:p14="http://schemas.microsoft.com/office/powerpoint/2010/main" xmlns="" val="234695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40232" y="199102"/>
            <a:ext cx="5407536" cy="715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800" dirty="0"/>
              <a:t>Demográfiai folyamatok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175302" y="4130621"/>
            <a:ext cx="6318702" cy="6550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hu-HU" sz="1800" kern="600" dirty="0"/>
              <a:t>Több mint harminc éve szinte folyamatosan csökken a népesség 			</a:t>
            </a:r>
            <a:endParaRPr lang="hu-HU" sz="2400" kern="600" dirty="0"/>
          </a:p>
          <a:p>
            <a:endParaRPr lang="hu-HU" sz="1800" dirty="0">
              <a:solidFill>
                <a:srgbClr val="FF0000"/>
              </a:solidFill>
            </a:endParaRPr>
          </a:p>
          <a:p>
            <a:endParaRPr lang="hu-HU" sz="1800" dirty="0"/>
          </a:p>
        </p:txBody>
      </p:sp>
      <p:sp>
        <p:nvSpPr>
          <p:cNvPr id="2" name="Téglalap 1"/>
          <p:cNvSpPr/>
          <p:nvPr/>
        </p:nvSpPr>
        <p:spPr>
          <a:xfrm>
            <a:off x="369644" y="3638910"/>
            <a:ext cx="4790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u="sng" kern="600" dirty="0"/>
              <a:t>Magyarország: csökkenő népesség </a:t>
            </a:r>
            <a:endParaRPr lang="hu-HU" sz="2100" b="1" u="sng" dirty="0"/>
          </a:p>
        </p:txBody>
      </p:sp>
      <p:sp>
        <p:nvSpPr>
          <p:cNvPr id="3" name="Téglalap 2"/>
          <p:cNvSpPr/>
          <p:nvPr/>
        </p:nvSpPr>
        <p:spPr>
          <a:xfrm>
            <a:off x="1175302" y="2102239"/>
            <a:ext cx="7357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Mind a születéskor várható átlagos élettartam, mind a 65 éves korban várható átlagos élettartam folyamatosan emelkedik</a:t>
            </a:r>
          </a:p>
        </p:txBody>
      </p:sp>
      <p:sp>
        <p:nvSpPr>
          <p:cNvPr id="7" name="Téglalap 6"/>
          <p:cNvSpPr/>
          <p:nvPr/>
        </p:nvSpPr>
        <p:spPr>
          <a:xfrm>
            <a:off x="4320294" y="5064631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kern="600" dirty="0"/>
              <a:t>33 év alatt mintegy 800 ezer fővel</a:t>
            </a:r>
            <a:endParaRPr lang="hu-HU" b="1" i="1" dirty="0"/>
          </a:p>
        </p:txBody>
      </p:sp>
      <p:cxnSp>
        <p:nvCxnSpPr>
          <p:cNvPr id="8" name="Egyenes összekötő nyíllal 7"/>
          <p:cNvCxnSpPr>
            <a:cxnSpLocks/>
          </p:cNvCxnSpPr>
          <p:nvPr/>
        </p:nvCxnSpPr>
        <p:spPr>
          <a:xfrm>
            <a:off x="2729332" y="5279941"/>
            <a:ext cx="1467293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251520" y="1647366"/>
            <a:ext cx="58496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u="sng" kern="600" dirty="0"/>
              <a:t>Magyarország: várható élettartam növekszik</a:t>
            </a:r>
            <a:endParaRPr lang="hu-HU" sz="2100" b="1" u="sng" dirty="0"/>
          </a:p>
        </p:txBody>
      </p:sp>
    </p:spTree>
    <p:extLst>
      <p:ext uri="{BB962C8B-B14F-4D97-AF65-F5344CB8AC3E}">
        <p14:creationId xmlns:p14="http://schemas.microsoft.com/office/powerpoint/2010/main" xmlns="" val="8614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763688" y="960263"/>
            <a:ext cx="5407536" cy="715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800" dirty="0"/>
              <a:t>Demográfiai folyamatok</a:t>
            </a:r>
          </a:p>
        </p:txBody>
      </p:sp>
      <p:sp>
        <p:nvSpPr>
          <p:cNvPr id="2" name="Téglalap 1"/>
          <p:cNvSpPr/>
          <p:nvPr/>
        </p:nvSpPr>
        <p:spPr>
          <a:xfrm>
            <a:off x="452242" y="1605824"/>
            <a:ext cx="4790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u="sng" kern="600" dirty="0"/>
              <a:t>Magyarország: csökkenő népesség </a:t>
            </a:r>
            <a:endParaRPr lang="hu-HU" sz="2100" b="1" u="sng" dirty="0"/>
          </a:p>
        </p:txBody>
      </p:sp>
      <p:pic>
        <p:nvPicPr>
          <p:cNvPr id="7" name="Tartalom helye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383" y="2446773"/>
            <a:ext cx="7242868" cy="386254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715250" y="3861048"/>
            <a:ext cx="1342267" cy="3231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8 590 000 fő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707367" y="4227306"/>
            <a:ext cx="1350150" cy="3231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7 920 000 fő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715250" y="4679501"/>
            <a:ext cx="1342267" cy="3231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6 920 000 fő</a:t>
            </a:r>
          </a:p>
        </p:txBody>
      </p:sp>
      <p:sp>
        <p:nvSpPr>
          <p:cNvPr id="3" name="Téglalap 2"/>
          <p:cNvSpPr/>
          <p:nvPr/>
        </p:nvSpPr>
        <p:spPr>
          <a:xfrm>
            <a:off x="7346732" y="5149403"/>
            <a:ext cx="457200" cy="75674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6" name="Egyenes összekötő 5"/>
          <p:cNvCxnSpPr>
            <a:cxnSpLocks/>
          </p:cNvCxnSpPr>
          <p:nvPr/>
        </p:nvCxnSpPr>
        <p:spPr>
          <a:xfrm>
            <a:off x="3563888" y="2925504"/>
            <a:ext cx="0" cy="23757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ím 1"/>
          <p:cNvSpPr txBox="1">
            <a:spLocks/>
          </p:cNvSpPr>
          <p:nvPr/>
        </p:nvSpPr>
        <p:spPr>
          <a:xfrm>
            <a:off x="340232" y="199102"/>
            <a:ext cx="5407536" cy="715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800" dirty="0"/>
              <a:t>Demográfiai folyamatok</a:t>
            </a:r>
          </a:p>
        </p:txBody>
      </p:sp>
    </p:spTree>
    <p:extLst>
      <p:ext uri="{BB962C8B-B14F-4D97-AF65-F5344CB8AC3E}">
        <p14:creationId xmlns:p14="http://schemas.microsoft.com/office/powerpoint/2010/main" xmlns="" val="352601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91675" y="1839953"/>
            <a:ext cx="58496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u="sng" kern="600" dirty="0"/>
              <a:t>Magyarország: várható élettartam növekszik</a:t>
            </a:r>
            <a:endParaRPr lang="hu-HU" sz="2100" b="1" u="sng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18" y="2824328"/>
            <a:ext cx="3744878" cy="334097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764" y="2824328"/>
            <a:ext cx="3488125" cy="3340976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473519" y="2897900"/>
            <a:ext cx="7809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u="sng" kern="600" dirty="0"/>
              <a:t>2018</a:t>
            </a:r>
            <a:endParaRPr lang="hu-HU" sz="2100" b="1" u="sng" dirty="0"/>
          </a:p>
        </p:txBody>
      </p:sp>
      <p:sp>
        <p:nvSpPr>
          <p:cNvPr id="14" name="Téglalap 13"/>
          <p:cNvSpPr/>
          <p:nvPr/>
        </p:nvSpPr>
        <p:spPr>
          <a:xfrm>
            <a:off x="4694115" y="2824328"/>
            <a:ext cx="7809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u="sng" kern="600" dirty="0"/>
              <a:t>2060</a:t>
            </a:r>
            <a:endParaRPr lang="hu-HU" sz="2100" b="1" u="sng" dirty="0"/>
          </a:p>
        </p:txBody>
      </p:sp>
      <p:cxnSp>
        <p:nvCxnSpPr>
          <p:cNvPr id="15" name="Egyenes összekötő 14"/>
          <p:cNvCxnSpPr/>
          <p:nvPr/>
        </p:nvCxnSpPr>
        <p:spPr>
          <a:xfrm flipV="1">
            <a:off x="803993" y="3925380"/>
            <a:ext cx="7581071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746843" y="3480603"/>
            <a:ext cx="7581071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8245286" y="3143579"/>
            <a:ext cx="7152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u="sng" kern="600" dirty="0"/>
              <a:t>80 +</a:t>
            </a:r>
            <a:endParaRPr lang="hu-HU" sz="2100" b="1" u="sng" dirty="0"/>
          </a:p>
        </p:txBody>
      </p:sp>
      <p:sp>
        <p:nvSpPr>
          <p:cNvPr id="19" name="Téglalap 18"/>
          <p:cNvSpPr/>
          <p:nvPr/>
        </p:nvSpPr>
        <p:spPr>
          <a:xfrm>
            <a:off x="8249228" y="3659900"/>
            <a:ext cx="7152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u="sng" kern="600" dirty="0"/>
              <a:t>65 +</a:t>
            </a:r>
            <a:endParaRPr lang="hu-HU" sz="2100" b="1" u="sng" dirty="0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60608" y="260648"/>
            <a:ext cx="5407536" cy="715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800" dirty="0"/>
              <a:t>Demográfiai folyamatok</a:t>
            </a:r>
          </a:p>
        </p:txBody>
      </p:sp>
    </p:spTree>
    <p:extLst>
      <p:ext uri="{BB962C8B-B14F-4D97-AF65-F5344CB8AC3E}">
        <p14:creationId xmlns:p14="http://schemas.microsoft.com/office/powerpoint/2010/main" xmlns="" val="199161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40232" y="199102"/>
            <a:ext cx="5407536" cy="715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800" dirty="0"/>
              <a:t>Demográfiai folyamatok</a:t>
            </a:r>
          </a:p>
        </p:txBody>
      </p:sp>
      <p:graphicFrame>
        <p:nvGraphicFramePr>
          <p:cNvPr id="6" name="Diagram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1650498"/>
              </p:ext>
            </p:extLst>
          </p:nvPr>
        </p:nvGraphicFramePr>
        <p:xfrm>
          <a:off x="607580" y="2132856"/>
          <a:ext cx="4108436" cy="330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6354704"/>
              </p:ext>
            </p:extLst>
          </p:nvPr>
        </p:nvGraphicFramePr>
        <p:xfrm>
          <a:off x="4657060" y="2204619"/>
          <a:ext cx="4314161" cy="315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703004" y="2833433"/>
            <a:ext cx="493862" cy="300082"/>
          </a:xfrm>
          <a:prstGeom prst="rect">
            <a:avLst/>
          </a:prstGeom>
          <a:noFill/>
          <a:ln>
            <a:solidFill>
              <a:schemeClr val="dk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hu-HU" sz="1350" b="1" dirty="0">
                <a:highlight>
                  <a:srgbClr val="FFFF00"/>
                </a:highlight>
              </a:rPr>
              <a:t>2x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699409" y="2868102"/>
            <a:ext cx="596721" cy="30008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hu-HU" sz="1350" b="1" dirty="0">
                <a:highlight>
                  <a:srgbClr val="FFFF00"/>
                </a:highlight>
              </a:rPr>
              <a:t>2,5x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818535" y="2868102"/>
            <a:ext cx="445802" cy="30008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hu-HU" sz="1350" b="1" dirty="0">
                <a:highlight>
                  <a:srgbClr val="FFFF00"/>
                </a:highlight>
              </a:rPr>
              <a:t>5x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296130" y="5447517"/>
            <a:ext cx="167509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KSH népszámlálási adatbázis</a:t>
            </a:r>
            <a:endParaRPr lang="hu-HU" sz="1200" dirty="0"/>
          </a:p>
        </p:txBody>
      </p:sp>
      <p:sp>
        <p:nvSpPr>
          <p:cNvPr id="12" name="Ellipszis 11"/>
          <p:cNvSpPr/>
          <p:nvPr/>
        </p:nvSpPr>
        <p:spPr>
          <a:xfrm>
            <a:off x="880638" y="4173060"/>
            <a:ext cx="451002" cy="4080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/>
          <p:cNvSpPr/>
          <p:nvPr/>
        </p:nvSpPr>
        <p:spPr>
          <a:xfrm>
            <a:off x="4139952" y="3356992"/>
            <a:ext cx="361012" cy="38782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xmlns="" val="25151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10" name="Szövegdoboz 9"/>
          <p:cNvSpPr txBox="1"/>
          <p:nvPr/>
        </p:nvSpPr>
        <p:spPr>
          <a:xfrm>
            <a:off x="539552" y="378090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Egészségügyi rendszer fokozódó terhelése</a:t>
            </a:r>
          </a:p>
        </p:txBody>
      </p:sp>
    </p:spTree>
    <p:extLst>
      <p:ext uri="{BB962C8B-B14F-4D97-AF65-F5344CB8AC3E}">
        <p14:creationId xmlns:p14="http://schemas.microsoft.com/office/powerpoint/2010/main" xmlns="" val="27895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3"/>
          <p:cNvCxnSpPr>
            <a:cxnSpLocks/>
          </p:cNvCxnSpPr>
          <p:nvPr/>
        </p:nvCxnSpPr>
        <p:spPr>
          <a:xfrm>
            <a:off x="387627" y="2020499"/>
            <a:ext cx="83041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" y="1814760"/>
            <a:ext cx="9066848" cy="41311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 flipH="1">
            <a:off x="3203848" y="6081246"/>
            <a:ext cx="5723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i="1" dirty="0"/>
              <a:t>Forrás: https://www.ksh.hu/elef/archiv/2009/pdf/hungary_issue6_eng.pdf</a:t>
            </a:r>
          </a:p>
        </p:txBody>
      </p:sp>
      <p:sp>
        <p:nvSpPr>
          <p:cNvPr id="7" name="Ellipszis 6"/>
          <p:cNvSpPr/>
          <p:nvPr/>
        </p:nvSpPr>
        <p:spPr>
          <a:xfrm>
            <a:off x="4360545" y="3687427"/>
            <a:ext cx="500063" cy="38576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Ellipszis 7"/>
          <p:cNvSpPr/>
          <p:nvPr/>
        </p:nvSpPr>
        <p:spPr>
          <a:xfrm>
            <a:off x="4289666" y="4120961"/>
            <a:ext cx="500063" cy="38576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Téglalap 8"/>
          <p:cNvSpPr/>
          <p:nvPr/>
        </p:nvSpPr>
        <p:spPr>
          <a:xfrm>
            <a:off x="136042" y="1333220"/>
            <a:ext cx="7316278" cy="41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Egészségben eltöltött évek várható száma 65 éves korban</a:t>
            </a:r>
            <a:endParaRPr lang="hu-HU" sz="2100" b="1" dirty="0"/>
          </a:p>
        </p:txBody>
      </p:sp>
      <p:sp>
        <p:nvSpPr>
          <p:cNvPr id="10" name="Ellipszis 9"/>
          <p:cNvSpPr/>
          <p:nvPr/>
        </p:nvSpPr>
        <p:spPr>
          <a:xfrm>
            <a:off x="4543425" y="2821584"/>
            <a:ext cx="474904" cy="32813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Ellipszis 10"/>
          <p:cNvSpPr/>
          <p:nvPr/>
        </p:nvSpPr>
        <p:spPr>
          <a:xfrm>
            <a:off x="4509694" y="3197487"/>
            <a:ext cx="500063" cy="38576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Ellipszis 11"/>
          <p:cNvSpPr/>
          <p:nvPr/>
        </p:nvSpPr>
        <p:spPr>
          <a:xfrm>
            <a:off x="4160520" y="4652577"/>
            <a:ext cx="474904" cy="32813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Ellipszis 12"/>
          <p:cNvSpPr/>
          <p:nvPr/>
        </p:nvSpPr>
        <p:spPr>
          <a:xfrm>
            <a:off x="4161079" y="5116095"/>
            <a:ext cx="474904" cy="32813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Ellipszis 13"/>
          <p:cNvSpPr/>
          <p:nvPr/>
        </p:nvSpPr>
        <p:spPr>
          <a:xfrm>
            <a:off x="788671" y="2020499"/>
            <a:ext cx="3397568" cy="405705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Szövegdoboz 14"/>
          <p:cNvSpPr txBox="1"/>
          <p:nvPr/>
        </p:nvSpPr>
        <p:spPr>
          <a:xfrm>
            <a:off x="539552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Egészségügyi rendszer fokozódó terhelése</a:t>
            </a:r>
          </a:p>
        </p:txBody>
      </p:sp>
    </p:spTree>
    <p:extLst>
      <p:ext uri="{BB962C8B-B14F-4D97-AF65-F5344CB8AC3E}">
        <p14:creationId xmlns:p14="http://schemas.microsoft.com/office/powerpoint/2010/main" xmlns="" val="1272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179512" y="1528192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b="1" dirty="0"/>
              <a:t>Modern kor – XXI-</a:t>
            </a:r>
            <a:r>
              <a:rPr lang="hu-HU" sz="2400" b="1" dirty="0" err="1"/>
              <a:t>ik</a:t>
            </a:r>
            <a:r>
              <a:rPr lang="hu-HU" sz="2400" b="1" dirty="0"/>
              <a:t> század eleje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547664" y="345861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highlight>
                  <a:srgbClr val="FFFF00"/>
                </a:highlight>
              </a:rPr>
              <a:t>Krónikus betegségek</a:t>
            </a:r>
            <a:r>
              <a:rPr lang="hu-HU" sz="2400" dirty="0"/>
              <a:t> jóval elterjedtebbek 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67544" y="242088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Világviszonylatban javuló egészségügyi ellátások</a:t>
            </a: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547664" y="28963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Jóléti ellátórendszerek fejlett országokban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3203848" y="5122676"/>
            <a:ext cx="3528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EGYÉN felelőssége</a:t>
            </a: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1918048" y="4077072"/>
            <a:ext cx="5966320" cy="100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Dohányzás, alkoholfogyasztás, egészségtelen táplálkozás és életmód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39552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Egészségügyi rendszer fokozódó terhelése</a:t>
            </a:r>
          </a:p>
        </p:txBody>
      </p:sp>
      <p:sp>
        <p:nvSpPr>
          <p:cNvPr id="2" name="Téglalap 1"/>
          <p:cNvSpPr/>
          <p:nvPr/>
        </p:nvSpPr>
        <p:spPr>
          <a:xfrm rot="1172763">
            <a:off x="6397960" y="5104126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xmlns="" val="17434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8" name="Szövegdoboz 7"/>
          <p:cNvSpPr txBox="1"/>
          <p:nvPr/>
        </p:nvSpPr>
        <p:spPr>
          <a:xfrm>
            <a:off x="611560" y="317290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Demográfiai trendek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28394" y="2492896"/>
            <a:ext cx="53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Nyugdíjrendszer fenntarthatósága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39552" y="378090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Egészségügyi rendszer fokozódó terhelése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39552" y="428496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Szociális ellátórendszer telítettsége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11560" y="48290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 err="1"/>
              <a:t>Mikroszintű</a:t>
            </a:r>
            <a:r>
              <a:rPr lang="hu-HU" sz="2000" b="1" dirty="0"/>
              <a:t> következmények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55982" y="1744940"/>
            <a:ext cx="677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Globális piacgazdaság </a:t>
            </a:r>
            <a:r>
              <a:rPr lang="hu-HU" sz="2000" b="1" dirty="0" err="1"/>
              <a:t>vs</a:t>
            </a:r>
            <a:r>
              <a:rPr lang="hu-HU" sz="2000" b="1" dirty="0"/>
              <a:t>. nemzetgazdaság teljesítőképessége </a:t>
            </a:r>
          </a:p>
        </p:txBody>
      </p:sp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12" name="Szövegdoboz 11"/>
          <p:cNvSpPr txBox="1"/>
          <p:nvPr/>
        </p:nvSpPr>
        <p:spPr>
          <a:xfrm>
            <a:off x="539552" y="428496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Szociális ellátórendszer telítettsége</a:t>
            </a:r>
          </a:p>
        </p:txBody>
      </p:sp>
    </p:spTree>
    <p:extLst>
      <p:ext uri="{BB962C8B-B14F-4D97-AF65-F5344CB8AC3E}">
        <p14:creationId xmlns:p14="http://schemas.microsoft.com/office/powerpoint/2010/main" xmlns="" val="8073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95809" y="1196752"/>
            <a:ext cx="852969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80 év feletti népességet milyen arányban érinti a demencia (bármely formája)?</a:t>
            </a:r>
          </a:p>
        </p:txBody>
      </p:sp>
      <p:sp>
        <p:nvSpPr>
          <p:cNvPr id="4" name="Téglalap 3"/>
          <p:cNvSpPr/>
          <p:nvPr/>
        </p:nvSpPr>
        <p:spPr>
          <a:xfrm>
            <a:off x="2148799" y="2731230"/>
            <a:ext cx="513166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a.)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10-ik embert</a:t>
            </a:r>
          </a:p>
        </p:txBody>
      </p:sp>
      <p:sp>
        <p:nvSpPr>
          <p:cNvPr id="5" name="Téglalap 4"/>
          <p:cNvSpPr/>
          <p:nvPr/>
        </p:nvSpPr>
        <p:spPr>
          <a:xfrm>
            <a:off x="2161277" y="3307691"/>
            <a:ext cx="5705834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Minden 7-ik embert</a:t>
            </a:r>
          </a:p>
        </p:txBody>
      </p:sp>
      <p:sp>
        <p:nvSpPr>
          <p:cNvPr id="7" name="Téglalap 6"/>
          <p:cNvSpPr/>
          <p:nvPr/>
        </p:nvSpPr>
        <p:spPr>
          <a:xfrm>
            <a:off x="2156483" y="3955763"/>
            <a:ext cx="4453126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c.) Minden 5-ik embert</a:t>
            </a:r>
          </a:p>
        </p:txBody>
      </p:sp>
      <p:sp>
        <p:nvSpPr>
          <p:cNvPr id="8" name="Téglalap 7"/>
          <p:cNvSpPr/>
          <p:nvPr/>
        </p:nvSpPr>
        <p:spPr>
          <a:xfrm>
            <a:off x="2156482" y="4542042"/>
            <a:ext cx="486092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d.) Minden 4-ik embert</a:t>
            </a:r>
          </a:p>
        </p:txBody>
      </p:sp>
      <p:sp>
        <p:nvSpPr>
          <p:cNvPr id="9" name="Téglalap 8"/>
          <p:cNvSpPr/>
          <p:nvPr/>
        </p:nvSpPr>
        <p:spPr>
          <a:xfrm>
            <a:off x="1619672" y="4511417"/>
            <a:ext cx="4905987" cy="645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3528" y="37840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Szociális ellátórendszer telítettsége</a:t>
            </a:r>
          </a:p>
        </p:txBody>
      </p:sp>
    </p:spTree>
    <p:extLst>
      <p:ext uri="{BB962C8B-B14F-4D97-AF65-F5344CB8AC3E}">
        <p14:creationId xmlns:p14="http://schemas.microsoft.com/office/powerpoint/2010/main" xmlns="" val="41725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23528" y="37840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Szociális ellátórendszer telítettsége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04027" y="1915647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Több mint 50 000 férőhely bentlakásos idősellátásban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72875" y="2887338"/>
            <a:ext cx="3019005" cy="162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Messze a legtöbb a magyar szociális ellátórendszerben</a:t>
            </a:r>
            <a:endParaRPr lang="hu-HU" sz="2000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5076056" y="2994153"/>
            <a:ext cx="3307037" cy="60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Hosszú várólisták</a:t>
            </a:r>
          </a:p>
        </p:txBody>
      </p:sp>
      <p:cxnSp>
        <p:nvCxnSpPr>
          <p:cNvPr id="8" name="Egyenes összekötő nyíllal 7"/>
          <p:cNvCxnSpPr>
            <a:cxnSpLocks/>
          </p:cNvCxnSpPr>
          <p:nvPr/>
        </p:nvCxnSpPr>
        <p:spPr>
          <a:xfrm>
            <a:off x="3491880" y="3278280"/>
            <a:ext cx="1368152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4860031" y="4314429"/>
            <a:ext cx="3673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000" dirty="0"/>
              <a:t>Egyre rosszabb állapotú lakók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324824" y="3593919"/>
            <a:ext cx="3208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/>
              <a:t>Magasabb státuszúak érdekérvényesítése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5175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artalom helye 2"/>
          <p:cNvSpPr txBox="1">
            <a:spLocks/>
          </p:cNvSpPr>
          <p:nvPr/>
        </p:nvSpPr>
        <p:spPr>
          <a:xfrm>
            <a:off x="304027" y="1915646"/>
            <a:ext cx="7940382" cy="86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Alapszolgáltatás („otthonközeli”) nem képes reagálni az új kihívásokra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331640" y="2861289"/>
            <a:ext cx="4680520" cy="86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Alulfinanszírozott ágazat, munkaerőhiány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360681" y="3806932"/>
            <a:ext cx="3240360" cy="86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Hozzáférés egyenlőtlenségei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726046" y="4725144"/>
            <a:ext cx="5302338" cy="54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Ellátatlan szükségletek - tömegesen</a:t>
            </a:r>
          </a:p>
        </p:txBody>
      </p:sp>
      <p:sp>
        <p:nvSpPr>
          <p:cNvPr id="9" name="Téglalap 8"/>
          <p:cNvSpPr/>
          <p:nvPr/>
        </p:nvSpPr>
        <p:spPr>
          <a:xfrm rot="1172763">
            <a:off x="6676656" y="5879793"/>
            <a:ext cx="1040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2726046" y="5350649"/>
            <a:ext cx="5302338" cy="54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Társadalmi egyenlőtlenségek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3528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Szociális ellátórendszer telítettsége</a:t>
            </a:r>
          </a:p>
        </p:txBody>
      </p:sp>
    </p:spTree>
    <p:extLst>
      <p:ext uri="{BB962C8B-B14F-4D97-AF65-F5344CB8AC3E}">
        <p14:creationId xmlns:p14="http://schemas.microsoft.com/office/powerpoint/2010/main" xmlns="" val="22879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13" name="Szövegdoboz 12"/>
          <p:cNvSpPr txBox="1"/>
          <p:nvPr/>
        </p:nvSpPr>
        <p:spPr>
          <a:xfrm>
            <a:off x="611560" y="48290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 err="1"/>
              <a:t>Mikroszintű</a:t>
            </a:r>
            <a:r>
              <a:rPr lang="hu-HU" sz="2000" b="1" dirty="0"/>
              <a:t> következmények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864096"/>
          </a:xfrm>
        </p:spPr>
        <p:txBody>
          <a:bodyPr/>
          <a:lstStyle/>
          <a:p>
            <a:r>
              <a:rPr lang="hu-HU" dirty="0" err="1"/>
              <a:t>Mikroszintű</a:t>
            </a:r>
            <a:r>
              <a:rPr lang="hu-HU" dirty="0"/>
              <a:t> következmények</a:t>
            </a:r>
          </a:p>
        </p:txBody>
      </p:sp>
    </p:spTree>
    <p:extLst>
      <p:ext uri="{BB962C8B-B14F-4D97-AF65-F5344CB8AC3E}">
        <p14:creationId xmlns:p14="http://schemas.microsoft.com/office/powerpoint/2010/main" xmlns="" val="11796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2123" y="1957733"/>
            <a:ext cx="5021751" cy="738664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r>
              <a:rPr lang="hu-HU" sz="2100" b="1" dirty="0"/>
              <a:t>Folyamatosan növekvő idősebb populáció…</a:t>
            </a:r>
          </a:p>
        </p:txBody>
      </p:sp>
      <p:sp>
        <p:nvSpPr>
          <p:cNvPr id="6" name="Téglalap 5"/>
          <p:cNvSpPr/>
          <p:nvPr/>
        </p:nvSpPr>
        <p:spPr>
          <a:xfrm>
            <a:off x="292614" y="3494683"/>
            <a:ext cx="4492220" cy="738664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r>
              <a:rPr lang="hu-HU" sz="2100" b="1" dirty="0"/>
              <a:t>… ÉS csökkenő létszámú fiatal korcsoportok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1721231" y="2793490"/>
            <a:ext cx="0" cy="675249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21" y="2466749"/>
            <a:ext cx="1508650" cy="1328730"/>
          </a:xfrm>
          <a:prstGeom prst="rect">
            <a:avLst/>
          </a:prstGeom>
        </p:spPr>
      </p:pic>
      <p:pic>
        <p:nvPicPr>
          <p:cNvPr id="9" name="Picture 2" descr="C:\Users\vajda.norbert\Desktop\fami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806" y="4242583"/>
            <a:ext cx="1530689" cy="17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5812" y="3047501"/>
            <a:ext cx="1508650" cy="132873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453" y="2881533"/>
            <a:ext cx="1508650" cy="132873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214" y="4429906"/>
            <a:ext cx="1508650" cy="132873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1495" y="4509877"/>
            <a:ext cx="1508650" cy="1328730"/>
          </a:xfrm>
          <a:prstGeom prst="rect">
            <a:avLst/>
          </a:prstGeom>
        </p:spPr>
      </p:pic>
      <p:cxnSp>
        <p:nvCxnSpPr>
          <p:cNvPr id="15" name="Egyenes összekötő 14"/>
          <p:cNvCxnSpPr>
            <a:cxnSpLocks/>
          </p:cNvCxnSpPr>
          <p:nvPr/>
        </p:nvCxnSpPr>
        <p:spPr>
          <a:xfrm>
            <a:off x="387627" y="1599215"/>
            <a:ext cx="83041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6574085" y="4164448"/>
            <a:ext cx="76174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ím 2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864096"/>
          </a:xfrm>
        </p:spPr>
        <p:txBody>
          <a:bodyPr/>
          <a:lstStyle/>
          <a:p>
            <a:r>
              <a:rPr lang="hu-HU" dirty="0" err="1"/>
              <a:t>Mikroszintű</a:t>
            </a:r>
            <a:r>
              <a:rPr lang="hu-HU" dirty="0"/>
              <a:t> következmények</a:t>
            </a:r>
          </a:p>
        </p:txBody>
      </p:sp>
    </p:spTree>
    <p:extLst>
      <p:ext uri="{BB962C8B-B14F-4D97-AF65-F5344CB8AC3E}">
        <p14:creationId xmlns:p14="http://schemas.microsoft.com/office/powerpoint/2010/main" xmlns="" val="28731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0490" y="1910077"/>
            <a:ext cx="7886700" cy="994172"/>
          </a:xfrm>
        </p:spPr>
        <p:txBody>
          <a:bodyPr/>
          <a:lstStyle/>
          <a:p>
            <a:r>
              <a:rPr lang="hu-HU" b="1" i="1" dirty="0">
                <a:latin typeface="+mn-lt"/>
                <a:cs typeface="Times New Roman" panose="02020603050405020304" pitchFamily="18" charset="0"/>
              </a:rPr>
              <a:t>„Szendvics” </a:t>
            </a:r>
            <a:r>
              <a:rPr lang="hu-HU" b="1" dirty="0">
                <a:latin typeface="+mn-lt"/>
                <a:cs typeface="Times New Roman" panose="02020603050405020304" pitchFamily="18" charset="0"/>
              </a:rPr>
              <a:t>generáció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5" y="2320685"/>
            <a:ext cx="5063294" cy="276449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292080" y="2780928"/>
            <a:ext cx="4035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cs typeface="Times New Roman" panose="02020603050405020304" pitchFamily="18" charset="0"/>
              </a:rPr>
              <a:t>Gyermeknevelés</a:t>
            </a:r>
          </a:p>
          <a:p>
            <a:pPr algn="ctr"/>
            <a:endParaRPr lang="hu-HU" sz="2400" b="1" dirty="0">
              <a:cs typeface="Times New Roman" panose="02020603050405020304" pitchFamily="18" charset="0"/>
            </a:endParaRPr>
          </a:p>
          <a:p>
            <a:pPr algn="ctr"/>
            <a:r>
              <a:rPr lang="hu-HU" sz="2400" b="1" dirty="0">
                <a:highlight>
                  <a:srgbClr val="FFFF00"/>
                </a:highlight>
                <a:cs typeface="Times New Roman" panose="02020603050405020304" pitchFamily="18" charset="0"/>
              </a:rPr>
              <a:t>ÉS</a:t>
            </a:r>
            <a:r>
              <a:rPr lang="hu-HU" sz="2400" b="1" dirty="0">
                <a:cs typeface="Times New Roman" panose="02020603050405020304" pitchFamily="18" charset="0"/>
              </a:rPr>
              <a:t> </a:t>
            </a:r>
          </a:p>
          <a:p>
            <a:pPr algn="ctr"/>
            <a:endParaRPr lang="hu-HU" sz="2400" b="1" dirty="0">
              <a:cs typeface="Times New Roman" panose="02020603050405020304" pitchFamily="18" charset="0"/>
            </a:endParaRPr>
          </a:p>
          <a:p>
            <a:pPr algn="ctr"/>
            <a:r>
              <a:rPr lang="hu-HU" sz="2400" b="1" dirty="0">
                <a:cs typeface="Times New Roman" panose="02020603050405020304" pitchFamily="18" charset="0"/>
              </a:rPr>
              <a:t>idősgondozás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8" y="37840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MIKROSZINTŰ KÖVETKEZMÉNYEK</a:t>
            </a:r>
          </a:p>
        </p:txBody>
      </p:sp>
    </p:spTree>
    <p:extLst>
      <p:ext uri="{BB962C8B-B14F-4D97-AF65-F5344CB8AC3E}">
        <p14:creationId xmlns:p14="http://schemas.microsoft.com/office/powerpoint/2010/main" xmlns="" val="14812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2252" y="2132856"/>
            <a:ext cx="7886700" cy="3649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Idősödő társadalom</a:t>
            </a:r>
          </a:p>
        </p:txBody>
      </p:sp>
      <p:sp>
        <p:nvSpPr>
          <p:cNvPr id="4" name="Téglalap 3"/>
          <p:cNvSpPr/>
          <p:nvPr/>
        </p:nvSpPr>
        <p:spPr>
          <a:xfrm>
            <a:off x="478511" y="1412776"/>
            <a:ext cx="7477865" cy="414472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2060-ra népesség </a:t>
            </a:r>
            <a:r>
              <a:rPr lang="hu-HU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több mint 15%-a 80 éves vagy annál idősebb lesz.</a:t>
            </a:r>
            <a:endParaRPr lang="hu-HU" sz="2100" dirty="0">
              <a:highlight>
                <a:srgbClr val="FFFF00"/>
              </a:highligh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12105" y="5075678"/>
            <a:ext cx="4352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100" dirty="0">
                <a:highlight>
                  <a:srgbClr val="FFFF00"/>
                </a:highlight>
              </a:rPr>
              <a:t>Idősek magánya – támogató közeg hiánya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970676" y="2549563"/>
            <a:ext cx="0" cy="675249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cxnSpLocks/>
          </p:cNvCxnSpPr>
          <p:nvPr/>
        </p:nvCxnSpPr>
        <p:spPr>
          <a:xfrm>
            <a:off x="3916031" y="4102977"/>
            <a:ext cx="619142" cy="568466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180" y="2322949"/>
            <a:ext cx="2619539" cy="1705370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145270" y="2806540"/>
            <a:ext cx="4201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100" dirty="0"/>
              <a:t>Modernizáció – nagycsaládi rendszerek felbomlása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480440" y="4156121"/>
            <a:ext cx="34840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350" i="1" dirty="0"/>
              <a:t>Folyamatosan nő az egyedül, özvegyen, egyszemélyes háztartásban élők (többségében özvegyek) aránya.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790483" y="3522121"/>
            <a:ext cx="37308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350" i="1" dirty="0"/>
              <a:t>Nem jellemző, hogy az idősek gyermekeikkel es unokáikkal, többgenerációs családban élnek együtt.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82252" y="4315565"/>
            <a:ext cx="330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100" dirty="0"/>
          </a:p>
          <a:p>
            <a:r>
              <a:rPr lang="hu-HU" sz="2100" dirty="0">
                <a:highlight>
                  <a:srgbClr val="FFFF00"/>
                </a:highlight>
              </a:rPr>
              <a:t>Gyermekes családok</a:t>
            </a:r>
          </a:p>
          <a:p>
            <a:r>
              <a:rPr lang="hu-HU" sz="2100" dirty="0">
                <a:highlight>
                  <a:srgbClr val="FFFF00"/>
                </a:highlight>
              </a:rPr>
              <a:t>– nagyszülői jelenlét hiánya </a:t>
            </a:r>
          </a:p>
        </p:txBody>
      </p:sp>
      <p:cxnSp>
        <p:nvCxnSpPr>
          <p:cNvPr id="16" name="Egyenes összekötő nyíllal 15"/>
          <p:cNvCxnSpPr>
            <a:cxnSpLocks/>
          </p:cNvCxnSpPr>
          <p:nvPr/>
        </p:nvCxnSpPr>
        <p:spPr>
          <a:xfrm flipH="1">
            <a:off x="2965360" y="4097841"/>
            <a:ext cx="622392" cy="573602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ím 2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864096"/>
          </a:xfrm>
        </p:spPr>
        <p:txBody>
          <a:bodyPr/>
          <a:lstStyle/>
          <a:p>
            <a:r>
              <a:rPr lang="hu-HU" dirty="0" err="1"/>
              <a:t>Mikroszintű</a:t>
            </a:r>
            <a:r>
              <a:rPr lang="hu-HU" dirty="0"/>
              <a:t> következmények</a:t>
            </a:r>
          </a:p>
        </p:txBody>
      </p:sp>
    </p:spTree>
    <p:extLst>
      <p:ext uri="{BB962C8B-B14F-4D97-AF65-F5344CB8AC3E}">
        <p14:creationId xmlns:p14="http://schemas.microsoft.com/office/powerpoint/2010/main" xmlns="" val="8902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10" grpId="0"/>
      <p:bldP spid="11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1331640" y="2276872"/>
            <a:ext cx="5184576" cy="998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i="1" dirty="0"/>
              <a:t>Mi lesz, akkor ha ….</a:t>
            </a:r>
          </a:p>
        </p:txBody>
      </p:sp>
      <p:sp>
        <p:nvSpPr>
          <p:cNvPr id="7" name="Téglalap 6"/>
          <p:cNvSpPr/>
          <p:nvPr/>
        </p:nvSpPr>
        <p:spPr>
          <a:xfrm>
            <a:off x="2915816" y="3356992"/>
            <a:ext cx="5824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i="1" dirty="0"/>
              <a:t>… egyszer tényleg megöregszünk?</a:t>
            </a:r>
          </a:p>
        </p:txBody>
      </p:sp>
    </p:spTree>
    <p:extLst>
      <p:ext uri="{BB962C8B-B14F-4D97-AF65-F5344CB8AC3E}">
        <p14:creationId xmlns:p14="http://schemas.microsoft.com/office/powerpoint/2010/main" xmlns="" val="26191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14" name="Szövegdoboz 13"/>
          <p:cNvSpPr txBox="1"/>
          <p:nvPr/>
        </p:nvSpPr>
        <p:spPr>
          <a:xfrm>
            <a:off x="555982" y="1744940"/>
            <a:ext cx="677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Globális piacgazdaság </a:t>
            </a:r>
            <a:r>
              <a:rPr lang="hu-HU" sz="2000" b="1" dirty="0" err="1"/>
              <a:t>vs</a:t>
            </a:r>
            <a:r>
              <a:rPr lang="hu-HU" sz="2000" b="1" dirty="0"/>
              <a:t>. nemzetgazdaság teljesítőképessége </a:t>
            </a:r>
          </a:p>
        </p:txBody>
      </p:sp>
    </p:spTree>
    <p:extLst>
      <p:ext uri="{BB962C8B-B14F-4D97-AF65-F5344CB8AC3E}">
        <p14:creationId xmlns:p14="http://schemas.microsoft.com/office/powerpoint/2010/main" xmlns="" val="34931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251520" y="179354"/>
            <a:ext cx="733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globális piacgazdaság </a:t>
            </a:r>
            <a:r>
              <a:rPr lang="hu-HU" sz="2000" b="1" dirty="0" err="1"/>
              <a:t>vs</a:t>
            </a:r>
            <a:r>
              <a:rPr lang="hu-HU" sz="2000" b="1" dirty="0"/>
              <a:t>. </a:t>
            </a:r>
            <a:r>
              <a:rPr lang="hu-HU" sz="2000" dirty="0"/>
              <a:t>Nemzetgazdaság teljesítőképessége</a:t>
            </a:r>
            <a:endParaRPr lang="hu-HU" sz="2000" b="1" dirty="0"/>
          </a:p>
        </p:txBody>
      </p:sp>
      <p:sp>
        <p:nvSpPr>
          <p:cNvPr id="6" name="Szabadkézi sokszög: alakzat 5"/>
          <p:cNvSpPr/>
          <p:nvPr/>
        </p:nvSpPr>
        <p:spPr>
          <a:xfrm>
            <a:off x="2412166" y="1484784"/>
            <a:ext cx="2951922" cy="2841470"/>
          </a:xfrm>
          <a:custGeom>
            <a:avLst/>
            <a:gdLst>
              <a:gd name="connsiteX0" fmla="*/ 0 w 2951922"/>
              <a:gd name="connsiteY0" fmla="*/ 1867436 h 2841470"/>
              <a:gd name="connsiteX1" fmla="*/ 824948 w 2951922"/>
              <a:gd name="connsiteY1" fmla="*/ 8818 h 2841470"/>
              <a:gd name="connsiteX2" fmla="*/ 1759226 w 2951922"/>
              <a:gd name="connsiteY2" fmla="*/ 2543296 h 2841470"/>
              <a:gd name="connsiteX3" fmla="*/ 2315818 w 2951922"/>
              <a:gd name="connsiteY3" fmla="*/ 992792 h 2841470"/>
              <a:gd name="connsiteX4" fmla="*/ 2315818 w 2951922"/>
              <a:gd name="connsiteY4" fmla="*/ 992792 h 2841470"/>
              <a:gd name="connsiteX5" fmla="*/ 2951922 w 2951922"/>
              <a:gd name="connsiteY5" fmla="*/ 2841470 h 2841470"/>
              <a:gd name="connsiteX6" fmla="*/ 2951922 w 2951922"/>
              <a:gd name="connsiteY6" fmla="*/ 2841470 h 284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922" h="2841470">
                <a:moveTo>
                  <a:pt x="0" y="1867436"/>
                </a:moveTo>
                <a:cubicBezTo>
                  <a:pt x="265872" y="881805"/>
                  <a:pt x="531744" y="-103825"/>
                  <a:pt x="824948" y="8818"/>
                </a:cubicBezTo>
                <a:cubicBezTo>
                  <a:pt x="1118152" y="121461"/>
                  <a:pt x="1510748" y="2379300"/>
                  <a:pt x="1759226" y="2543296"/>
                </a:cubicBezTo>
                <a:cubicBezTo>
                  <a:pt x="2007704" y="2707292"/>
                  <a:pt x="2315818" y="992792"/>
                  <a:pt x="2315818" y="992792"/>
                </a:cubicBezTo>
                <a:lnTo>
                  <a:pt x="2315818" y="992792"/>
                </a:lnTo>
                <a:lnTo>
                  <a:pt x="2951922" y="2841470"/>
                </a:lnTo>
                <a:lnTo>
                  <a:pt x="2951922" y="284147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: alakzat 6"/>
          <p:cNvSpPr/>
          <p:nvPr/>
        </p:nvSpPr>
        <p:spPr>
          <a:xfrm>
            <a:off x="5364088" y="1647663"/>
            <a:ext cx="3096000" cy="3869569"/>
          </a:xfrm>
          <a:custGeom>
            <a:avLst/>
            <a:gdLst>
              <a:gd name="connsiteX0" fmla="*/ 0 w 3021496"/>
              <a:gd name="connsiteY0" fmla="*/ 2696752 h 3869569"/>
              <a:gd name="connsiteX1" fmla="*/ 427383 w 3021496"/>
              <a:gd name="connsiteY1" fmla="*/ 470386 h 3869569"/>
              <a:gd name="connsiteX2" fmla="*/ 954157 w 3021496"/>
              <a:gd name="connsiteY2" fmla="*/ 1742595 h 3869569"/>
              <a:gd name="connsiteX3" fmla="*/ 1669774 w 3021496"/>
              <a:gd name="connsiteY3" fmla="*/ 33065 h 3869569"/>
              <a:gd name="connsiteX4" fmla="*/ 2941983 w 3021496"/>
              <a:gd name="connsiteY4" fmla="*/ 3591273 h 3869569"/>
              <a:gd name="connsiteX5" fmla="*/ 2941983 w 3021496"/>
              <a:gd name="connsiteY5" fmla="*/ 3591273 h 3869569"/>
              <a:gd name="connsiteX6" fmla="*/ 3021496 w 3021496"/>
              <a:gd name="connsiteY6" fmla="*/ 3869569 h 3869569"/>
              <a:gd name="connsiteX7" fmla="*/ 3021496 w 3021496"/>
              <a:gd name="connsiteY7" fmla="*/ 3869569 h 386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1496" h="3869569">
                <a:moveTo>
                  <a:pt x="0" y="2696752"/>
                </a:moveTo>
                <a:cubicBezTo>
                  <a:pt x="134178" y="1663082"/>
                  <a:pt x="268357" y="629412"/>
                  <a:pt x="427383" y="470386"/>
                </a:cubicBezTo>
                <a:cubicBezTo>
                  <a:pt x="586409" y="311360"/>
                  <a:pt x="747092" y="1815482"/>
                  <a:pt x="954157" y="1742595"/>
                </a:cubicBezTo>
                <a:cubicBezTo>
                  <a:pt x="1161222" y="1669708"/>
                  <a:pt x="1338470" y="-275048"/>
                  <a:pt x="1669774" y="33065"/>
                </a:cubicBezTo>
                <a:cubicBezTo>
                  <a:pt x="2001078" y="341178"/>
                  <a:pt x="2941983" y="3591273"/>
                  <a:pt x="2941983" y="3591273"/>
                </a:cubicBezTo>
                <a:lnTo>
                  <a:pt x="2941983" y="3591273"/>
                </a:lnTo>
                <a:lnTo>
                  <a:pt x="3021496" y="3869569"/>
                </a:lnTo>
                <a:lnTo>
                  <a:pt x="3021496" y="3869569"/>
                </a:ln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>
            <a:cxnSpLocks/>
          </p:cNvCxnSpPr>
          <p:nvPr/>
        </p:nvCxnSpPr>
        <p:spPr>
          <a:xfrm flipV="1">
            <a:off x="251520" y="3284984"/>
            <a:ext cx="2160240" cy="25202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cxnSpLocks/>
          </p:cNvCxnSpPr>
          <p:nvPr/>
        </p:nvCxnSpPr>
        <p:spPr>
          <a:xfrm flipV="1">
            <a:off x="755576" y="3645025"/>
            <a:ext cx="1044319" cy="1150484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cxnSpLocks/>
          </p:cNvCxnSpPr>
          <p:nvPr/>
        </p:nvCxnSpPr>
        <p:spPr>
          <a:xfrm>
            <a:off x="3563888" y="1601009"/>
            <a:ext cx="494018" cy="1251927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323528" y="1713582"/>
            <a:ext cx="20490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Globális = </a:t>
            </a:r>
            <a:r>
              <a:rPr lang="hu-HU" b="1" u="sng" dirty="0"/>
              <a:t>NINCS </a:t>
            </a:r>
            <a:r>
              <a:rPr lang="hu-HU" dirty="0"/>
              <a:t>rá hatása a nemzetállamnak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112060" y="5602014"/>
            <a:ext cx="27003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Recesszió   </a:t>
            </a:r>
            <a:r>
              <a:rPr lang="hu-HU" dirty="0">
                <a:sym typeface="Wingdings" panose="05000000000000000000" pitchFamily="2" charset="2"/>
              </a:rPr>
              <a:t>  nemzetállam lehetőségeit visszaveti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542690" y="5602014"/>
            <a:ext cx="27003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Konjunktúra   </a:t>
            </a:r>
            <a:r>
              <a:rPr lang="hu-HU" dirty="0">
                <a:sym typeface="Wingdings" panose="05000000000000000000" pitchFamily="2" charset="2"/>
              </a:rPr>
              <a:t>  nemzetállam lehetőségeit bővíti</a:t>
            </a:r>
            <a:endParaRPr lang="hu-HU" dirty="0"/>
          </a:p>
        </p:txBody>
      </p:sp>
      <p:cxnSp>
        <p:nvCxnSpPr>
          <p:cNvPr id="24" name="Egyenes összekötő nyíllal 23"/>
          <p:cNvCxnSpPr>
            <a:cxnSpLocks/>
          </p:cNvCxnSpPr>
          <p:nvPr/>
        </p:nvCxnSpPr>
        <p:spPr>
          <a:xfrm>
            <a:off x="5724128" y="5044485"/>
            <a:ext cx="889024" cy="541703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cxnSpLocks/>
          </p:cNvCxnSpPr>
          <p:nvPr/>
        </p:nvCxnSpPr>
        <p:spPr>
          <a:xfrm flipH="1">
            <a:off x="2730163" y="5139822"/>
            <a:ext cx="1013745" cy="462192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3675061" y="4467001"/>
            <a:ext cx="20490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Következményei közvetlenül érintik</a:t>
            </a:r>
          </a:p>
        </p:txBody>
      </p:sp>
    </p:spTree>
    <p:extLst>
      <p:ext uri="{BB962C8B-B14F-4D97-AF65-F5344CB8AC3E}">
        <p14:creationId xmlns:p14="http://schemas.microsoft.com/office/powerpoint/2010/main" xmlns="" val="25565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1" grpId="0" animBg="1"/>
      <p:bldP spid="23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 txBox="1">
            <a:spLocks noGrp="1"/>
          </p:cNvSpPr>
          <p:nvPr>
            <p:ph type="title"/>
          </p:nvPr>
        </p:nvSpPr>
        <p:spPr>
          <a:xfrm>
            <a:off x="251520" y="179354"/>
            <a:ext cx="733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globális piacgazdaság </a:t>
            </a:r>
            <a:r>
              <a:rPr lang="hu-HU" sz="2000" b="1" dirty="0" err="1"/>
              <a:t>vs</a:t>
            </a:r>
            <a:r>
              <a:rPr lang="hu-HU" sz="2000" b="1" dirty="0"/>
              <a:t>. </a:t>
            </a:r>
            <a:r>
              <a:rPr lang="hu-HU" sz="2000" dirty="0"/>
              <a:t>Nemzetgazdaság teljesítőképessége</a:t>
            </a:r>
            <a:endParaRPr lang="hu-HU" sz="2000" b="1" dirty="0"/>
          </a:p>
        </p:txBody>
      </p:sp>
      <p:cxnSp>
        <p:nvCxnSpPr>
          <p:cNvPr id="5" name="Egyenes összekötő nyíllal 4"/>
          <p:cNvCxnSpPr>
            <a:cxnSpLocks/>
          </p:cNvCxnSpPr>
          <p:nvPr/>
        </p:nvCxnSpPr>
        <p:spPr>
          <a:xfrm flipV="1">
            <a:off x="2555776" y="3242017"/>
            <a:ext cx="1188223" cy="70825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cxnSpLocks/>
          </p:cNvCxnSpPr>
          <p:nvPr/>
        </p:nvCxnSpPr>
        <p:spPr>
          <a:xfrm>
            <a:off x="4860032" y="3139231"/>
            <a:ext cx="1044319" cy="928252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3275856" y="1868631"/>
            <a:ext cx="204906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Gondoskodó</a:t>
            </a:r>
            <a:r>
              <a:rPr lang="hu-HU" sz="3600" dirty="0"/>
              <a:t> ÁLLAM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1515">
            <a:off x="2744647" y="4099211"/>
            <a:ext cx="3203361" cy="2131692"/>
          </a:xfrm>
          <a:prstGeom prst="rect">
            <a:avLst/>
          </a:prstGeom>
        </p:spPr>
      </p:pic>
      <p:cxnSp>
        <p:nvCxnSpPr>
          <p:cNvPr id="19" name="Egyenes összekötő nyíllal 18"/>
          <p:cNvCxnSpPr>
            <a:cxnSpLocks/>
          </p:cNvCxnSpPr>
          <p:nvPr/>
        </p:nvCxnSpPr>
        <p:spPr>
          <a:xfrm>
            <a:off x="2051720" y="1217585"/>
            <a:ext cx="1098112" cy="627239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884543" y="3525108"/>
            <a:ext cx="17720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u="sng" dirty="0">
                <a:highlight>
                  <a:srgbClr val="FFFF00"/>
                </a:highlight>
              </a:rPr>
              <a:t>Bevételek</a:t>
            </a:r>
            <a:r>
              <a:rPr lang="hu-HU" dirty="0"/>
              <a:t> adók, járulékok, stb.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840448" y="3441774"/>
            <a:ext cx="34918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u="sng" dirty="0">
                <a:highlight>
                  <a:srgbClr val="FFFF00"/>
                </a:highlight>
              </a:rPr>
              <a:t>Kiadások</a:t>
            </a:r>
          </a:p>
          <a:p>
            <a:r>
              <a:rPr lang="hu-HU" dirty="0"/>
              <a:t> családtámogatások, egészségügy, nyugdíj, oktatás, szociális ellátások, stb.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971600" y="1414517"/>
            <a:ext cx="19442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u="sng" dirty="0">
                <a:highlight>
                  <a:srgbClr val="FFFF00"/>
                </a:highlight>
              </a:rPr>
              <a:t>Hitel</a:t>
            </a:r>
          </a:p>
          <a:p>
            <a:r>
              <a:rPr lang="hu-HU" dirty="0"/>
              <a:t>IMF, Állampapír, stb.</a:t>
            </a:r>
          </a:p>
        </p:txBody>
      </p:sp>
    </p:spTree>
    <p:extLst>
      <p:ext uri="{BB962C8B-B14F-4D97-AF65-F5344CB8AC3E}">
        <p14:creationId xmlns:p14="http://schemas.microsoft.com/office/powerpoint/2010/main" xmlns="" val="10363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659239"/>
            <a:ext cx="5328592" cy="326712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51520" y="4177970"/>
            <a:ext cx="30243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Államcsőd (állam fizetőképtelensége) valós veszély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51520" y="1659239"/>
            <a:ext cx="3024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2008: Pénzügyi világválság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2348880"/>
            <a:ext cx="30243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2009-től: Görög állampapír nem kell a piaci szereplőknek – nincs „bizalom” – vissza fogja fizetni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95536" y="550794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Megmaradt eszközök: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099362" y="5513702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1.) Bevételnövelés: adóemelés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131840" y="5888796"/>
            <a:ext cx="49151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2.) Kiadások visszaszorítása: </a:t>
            </a:r>
          </a:p>
          <a:p>
            <a:r>
              <a:rPr lang="hu-HU" sz="2800" b="1" i="1" u="sng" dirty="0"/>
              <a:t>nyugdíjcsökkentés</a:t>
            </a:r>
            <a:endParaRPr lang="hu-HU" b="1" i="1" u="sng" dirty="0"/>
          </a:p>
        </p:txBody>
      </p:sp>
      <p:sp>
        <p:nvSpPr>
          <p:cNvPr id="15" name="Cím 4"/>
          <p:cNvSpPr txBox="1">
            <a:spLocks noGrp="1"/>
          </p:cNvSpPr>
          <p:nvPr>
            <p:ph type="title"/>
          </p:nvPr>
        </p:nvSpPr>
        <p:spPr>
          <a:xfrm>
            <a:off x="251520" y="179354"/>
            <a:ext cx="733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globális piacgazdaság </a:t>
            </a:r>
            <a:r>
              <a:rPr lang="hu-HU" sz="2000" b="1" dirty="0" err="1"/>
              <a:t>vs</a:t>
            </a:r>
            <a:r>
              <a:rPr lang="hu-HU" sz="2000" b="1" dirty="0"/>
              <a:t>. </a:t>
            </a:r>
            <a:r>
              <a:rPr lang="hu-HU" sz="2000" dirty="0"/>
              <a:t>Nemzetgazdaság teljesítőképessége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034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9" name="Szövegdoboz 8"/>
          <p:cNvSpPr txBox="1"/>
          <p:nvPr/>
        </p:nvSpPr>
        <p:spPr>
          <a:xfrm>
            <a:off x="528394" y="2452826"/>
            <a:ext cx="53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/>
              <a:t>Nyugdíjrendszer fenntarthatósága</a:t>
            </a:r>
          </a:p>
        </p:txBody>
      </p:sp>
    </p:spTree>
    <p:extLst>
      <p:ext uri="{BB962C8B-B14F-4D97-AF65-F5344CB8AC3E}">
        <p14:creationId xmlns:p14="http://schemas.microsoft.com/office/powerpoint/2010/main" xmlns="" val="19835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ép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5373216"/>
            <a:ext cx="1294385" cy="1140018"/>
          </a:xfrm>
          <a:prstGeom prst="rect">
            <a:avLst/>
          </a:prstGeom>
        </p:spPr>
      </p:pic>
      <p:cxnSp>
        <p:nvCxnSpPr>
          <p:cNvPr id="5" name="Egyenes összekötő nyíllal 4"/>
          <p:cNvCxnSpPr>
            <a:cxnSpLocks/>
          </p:cNvCxnSpPr>
          <p:nvPr/>
        </p:nvCxnSpPr>
        <p:spPr>
          <a:xfrm flipV="1">
            <a:off x="2837793" y="3211068"/>
            <a:ext cx="493676" cy="41915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cxnSpLocks/>
          </p:cNvCxnSpPr>
          <p:nvPr/>
        </p:nvCxnSpPr>
        <p:spPr>
          <a:xfrm>
            <a:off x="5158444" y="2999466"/>
            <a:ext cx="1723573" cy="1679567"/>
          </a:xfrm>
          <a:prstGeom prst="straightConnector1">
            <a:avLst/>
          </a:prstGeom>
          <a:ln w="1333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cxnSpLocks/>
          </p:cNvCxnSpPr>
          <p:nvPr/>
        </p:nvCxnSpPr>
        <p:spPr>
          <a:xfrm flipV="1">
            <a:off x="6966938" y="4214085"/>
            <a:ext cx="537773" cy="318523"/>
          </a:xfrm>
          <a:prstGeom prst="straightConnector1">
            <a:avLst/>
          </a:prstGeom>
          <a:ln w="63500">
            <a:solidFill>
              <a:srgbClr val="FF0000"/>
            </a:solidFill>
            <a:prstDash val="lgDash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cxnSpLocks/>
          </p:cNvCxnSpPr>
          <p:nvPr/>
        </p:nvCxnSpPr>
        <p:spPr>
          <a:xfrm flipH="1">
            <a:off x="6605722" y="4809762"/>
            <a:ext cx="123842" cy="592814"/>
          </a:xfrm>
          <a:prstGeom prst="straightConnector1">
            <a:avLst/>
          </a:prstGeom>
          <a:ln w="63500">
            <a:solidFill>
              <a:srgbClr val="FF0000"/>
            </a:solidFill>
            <a:prstDash val="lgDash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206">
            <a:off x="2721845" y="4062037"/>
            <a:ext cx="3274316" cy="2178909"/>
          </a:xfrm>
          <a:prstGeom prst="rect">
            <a:avLst/>
          </a:prstGeom>
        </p:spPr>
      </p:pic>
      <p:cxnSp>
        <p:nvCxnSpPr>
          <p:cNvPr id="19" name="Egyenes összekötő nyíllal 18"/>
          <p:cNvCxnSpPr>
            <a:cxnSpLocks/>
          </p:cNvCxnSpPr>
          <p:nvPr/>
        </p:nvCxnSpPr>
        <p:spPr>
          <a:xfrm>
            <a:off x="2629778" y="1629733"/>
            <a:ext cx="592062" cy="287099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5705885" y="2085007"/>
            <a:ext cx="325860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i="1" dirty="0"/>
              <a:t>Kiadási oldal </a:t>
            </a:r>
            <a:r>
              <a:rPr lang="hu-HU" i="1" dirty="0">
                <a:highlight>
                  <a:srgbClr val="FFFF00"/>
                </a:highlight>
              </a:rPr>
              <a:t>növekszik </a:t>
            </a:r>
            <a:r>
              <a:rPr lang="hu-HU" i="1" dirty="0"/>
              <a:t>– munkanélküliek, családtámogatás, egészségügy, oktatás, szociális ellátások, stb.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265125" y="1381325"/>
            <a:ext cx="241585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i="1" dirty="0"/>
              <a:t>Kedvező hitelfelvételi</a:t>
            </a:r>
          </a:p>
          <a:p>
            <a:r>
              <a:rPr lang="hu-HU" i="1" dirty="0"/>
              <a:t>lehetőségek </a:t>
            </a:r>
            <a:r>
              <a:rPr lang="hu-HU" i="1" dirty="0">
                <a:highlight>
                  <a:srgbClr val="FFFF00"/>
                </a:highlight>
              </a:rPr>
              <a:t>csökkennek</a:t>
            </a:r>
            <a:r>
              <a:rPr lang="hu-HU" i="1" dirty="0"/>
              <a:t>- beszűkülő piaci finanszírozás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982187" y="5019895"/>
            <a:ext cx="22340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i="1" dirty="0"/>
              <a:t>Eszköz, ami marad: </a:t>
            </a:r>
            <a:r>
              <a:rPr lang="hu-HU" i="1" dirty="0">
                <a:highlight>
                  <a:srgbClr val="FFFF00"/>
                </a:highlight>
              </a:rPr>
              <a:t>kiadáscsökkentés,  </a:t>
            </a:r>
          </a:p>
          <a:p>
            <a:r>
              <a:rPr lang="hu-HU" b="1" i="1" u="sng" dirty="0">
                <a:highlight>
                  <a:srgbClr val="FFFF00"/>
                </a:highlight>
              </a:rPr>
              <a:t>szelektív</a:t>
            </a:r>
            <a:r>
              <a:rPr lang="hu-HU" i="1" dirty="0">
                <a:highlight>
                  <a:srgbClr val="FFFF00"/>
                </a:highlight>
              </a:rPr>
              <a:t> juttatások</a:t>
            </a:r>
          </a:p>
        </p:txBody>
      </p:sp>
      <p:pic>
        <p:nvPicPr>
          <p:cNvPr id="30" name="Picture 2" descr="C:\Users\vajda.norbert\Desktop\fami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388" y="3516175"/>
            <a:ext cx="1177498" cy="13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3275856" y="1868631"/>
            <a:ext cx="204906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Gondoskodó</a:t>
            </a:r>
            <a:r>
              <a:rPr lang="hu-HU" sz="3600" dirty="0"/>
              <a:t> ÁLLAM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13535" y="3429000"/>
            <a:ext cx="238625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i="1" dirty="0"/>
              <a:t>Foglalkoztatásból származó bevételek </a:t>
            </a:r>
            <a:r>
              <a:rPr lang="hu-HU" i="1" dirty="0">
                <a:highlight>
                  <a:srgbClr val="FFFF00"/>
                </a:highlight>
              </a:rPr>
              <a:t>csökkenek</a:t>
            </a:r>
            <a:r>
              <a:rPr lang="hu-HU" i="1" dirty="0"/>
              <a:t> a növekvő munkanélküliség miatt</a:t>
            </a:r>
          </a:p>
        </p:txBody>
      </p:sp>
      <p:sp>
        <p:nvSpPr>
          <p:cNvPr id="32" name="Cím 8"/>
          <p:cNvSpPr txBox="1">
            <a:spLocks noGrp="1"/>
          </p:cNvSpPr>
          <p:nvPr>
            <p:ph type="title"/>
          </p:nvPr>
        </p:nvSpPr>
        <p:spPr>
          <a:xfrm>
            <a:off x="277746" y="332656"/>
            <a:ext cx="614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Nyugdíjrendszer fenntarthatósága</a:t>
            </a:r>
          </a:p>
        </p:txBody>
      </p:sp>
    </p:spTree>
    <p:extLst>
      <p:ext uri="{BB962C8B-B14F-4D97-AF65-F5344CB8AC3E}">
        <p14:creationId xmlns:p14="http://schemas.microsoft.com/office/powerpoint/2010/main" xmlns="" val="8235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16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268760"/>
            <a:ext cx="5247415" cy="514768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23528" y="3871302"/>
            <a:ext cx="30243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i="1" dirty="0"/>
              <a:t>„… az állam erről &lt;nyugdíjakról&gt; köteles gondoskodni, garantálni a kifizetéseket.” </a:t>
            </a:r>
          </a:p>
          <a:p>
            <a:endParaRPr lang="hu-HU" sz="1400" i="1" dirty="0"/>
          </a:p>
          <a:p>
            <a:r>
              <a:rPr lang="hu-HU" sz="1400" i="1" dirty="0"/>
              <a:t>Forrás: ME-BTK-ATTI Facebook</a:t>
            </a:r>
          </a:p>
          <a:p>
            <a:r>
              <a:rPr lang="hu-HU" sz="1400" i="1" dirty="0"/>
              <a:t>Letöltés: 2019.03.13.</a:t>
            </a:r>
          </a:p>
        </p:txBody>
      </p:sp>
      <p:sp>
        <p:nvSpPr>
          <p:cNvPr id="7" name="Téglalap 6"/>
          <p:cNvSpPr/>
          <p:nvPr/>
        </p:nvSpPr>
        <p:spPr>
          <a:xfrm>
            <a:off x="3512367" y="6416640"/>
            <a:ext cx="5226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/>
              <a:t>Forrás: http://www.ekathimerini.com/223906/article/ekathimerini/business/pension-cuts-to-hit-70-pct-since-the-start-of-the-bailouts</a:t>
            </a:r>
          </a:p>
        </p:txBody>
      </p:sp>
      <p:sp>
        <p:nvSpPr>
          <p:cNvPr id="9" name="Cím 8"/>
          <p:cNvSpPr txBox="1">
            <a:spLocks noGrp="1"/>
          </p:cNvSpPr>
          <p:nvPr>
            <p:ph type="title"/>
          </p:nvPr>
        </p:nvSpPr>
        <p:spPr>
          <a:xfrm>
            <a:off x="277746" y="332656"/>
            <a:ext cx="614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Nyugdíjrendszer fenntarthatósága</a:t>
            </a:r>
          </a:p>
        </p:txBody>
      </p:sp>
    </p:spTree>
    <p:extLst>
      <p:ext uri="{BB962C8B-B14F-4D97-AF65-F5344CB8AC3E}">
        <p14:creationId xmlns:p14="http://schemas.microsoft.com/office/powerpoint/2010/main" xmlns="" val="22470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817</Words>
  <Application>Microsoft Office PowerPoint</Application>
  <PresentationFormat>Diavetítés a képernyőre (4:3 oldalarány)</PresentationFormat>
  <Paragraphs>176</Paragraphs>
  <Slides>29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Megújuló Egyetem Felsőoktatási intézményi fejlesztések a felsőfokú oktatás minőségének és hozzáférhetőségének együttes javítása érdekében  EFOP-3.4.3-16-2016-00015 </vt:lpstr>
      <vt:lpstr>tartalom</vt:lpstr>
      <vt:lpstr>3. dia</vt:lpstr>
      <vt:lpstr>globális piacgazdaság vs. Nemzetgazdaság teljesítőképessége</vt:lpstr>
      <vt:lpstr>globális piacgazdaság vs. Nemzetgazdaság teljesítőképessége</vt:lpstr>
      <vt:lpstr>globális piacgazdaság vs. Nemzetgazdaság teljesítőképessége</vt:lpstr>
      <vt:lpstr>7. dia</vt:lpstr>
      <vt:lpstr>Nyugdíjrendszer fenntarthatósága</vt:lpstr>
      <vt:lpstr>Nyugdíjrendszer fenntarthatósága</vt:lpstr>
      <vt:lpstr>Nyugdíjrendszer fenntarthatósága</vt:lpstr>
      <vt:lpstr>Nyugdíjrendszer fenntarthatósága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Mikroszintű következmények</vt:lpstr>
      <vt:lpstr>Mikroszintű következmények</vt:lpstr>
      <vt:lpstr>„Szendvics” generáció</vt:lpstr>
      <vt:lpstr>Mikroszintű következmények</vt:lpstr>
      <vt:lpstr>28. dia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135</cp:revision>
  <dcterms:created xsi:type="dcterms:W3CDTF">2014-03-03T11:13:53Z</dcterms:created>
  <dcterms:modified xsi:type="dcterms:W3CDTF">2019-03-20T09:23:01Z</dcterms:modified>
</cp:coreProperties>
</file>