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=""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=""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=""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2018.11.16.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493155"/>
            <a:ext cx="7684268" cy="2304256"/>
          </a:xfrm>
        </p:spPr>
        <p:txBody>
          <a:bodyPr>
            <a:normAutofit/>
          </a:bodyPr>
          <a:lstStyle/>
          <a:p>
            <a:r>
              <a:rPr lang="hu-HU" sz="2000" dirty="0"/>
              <a:t>Megújuló Egyetem Felsőoktatási intézményi fejlesztések a felsőfokú oktatás minőségének és hozzáférhetőségének együttes javítása érdekében 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dirty="0"/>
              <a:t/>
            </a:r>
            <a:br>
              <a:rPr lang="hu-HU" sz="1600" dirty="0"/>
            </a:br>
            <a:r>
              <a:rPr lang="hu-HU" sz="2400" dirty="0"/>
              <a:t>EFOP-3.4.3-16-2016-00015</a:t>
            </a:r>
            <a:r>
              <a:rPr lang="hu-HU" dirty="0"/>
              <a:t> </a:t>
            </a:r>
            <a:endParaRPr lang="hu-HU" sz="2800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323528" y="302585"/>
            <a:ext cx="7776864" cy="7837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hu-HU" dirty="0"/>
              <a:t>Főnix – me 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76672"/>
            <a:ext cx="1222851" cy="1219235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97948" y="4077072"/>
            <a:ext cx="547260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</a:rPr>
              <a:t>FŐNIX- ME</a:t>
            </a:r>
          </a:p>
          <a:p>
            <a:r>
              <a:rPr lang="hu-HU" sz="2000" b="1" dirty="0" smtClean="0">
                <a:solidFill>
                  <a:schemeClr val="bg1"/>
                </a:solidFill>
              </a:rPr>
              <a:t>Dr. </a:t>
            </a:r>
            <a:r>
              <a:rPr lang="hu-HU" sz="2000" b="1" smtClean="0">
                <a:solidFill>
                  <a:schemeClr val="bg1"/>
                </a:solidFill>
              </a:rPr>
              <a:t>Porkoláb Tibor</a:t>
            </a:r>
            <a:endParaRPr lang="hu-HU" sz="2000" b="1" dirty="0">
              <a:solidFill>
                <a:schemeClr val="bg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76672"/>
            <a:ext cx="1222851" cy="12192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47989" y="1844824"/>
            <a:ext cx="8409225" cy="3888432"/>
          </a:xfrm>
        </p:spPr>
        <p:txBody>
          <a:bodyPr>
            <a:normAutofit/>
          </a:bodyPr>
          <a:lstStyle/>
          <a:p>
            <a:pPr algn="ctr"/>
            <a:endParaRPr lang="hu-HU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3200" b="1" dirty="0">
                <a:solidFill>
                  <a:schemeClr val="bg1">
                    <a:lumMod val="50000"/>
                  </a:schemeClr>
                </a:solidFill>
              </a:rPr>
              <a:t>Fogalmunk sincs?</a:t>
            </a:r>
          </a:p>
          <a:p>
            <a:pPr algn="ctr"/>
            <a:r>
              <a:rPr lang="hu-HU" sz="2200" dirty="0">
                <a:solidFill>
                  <a:schemeClr val="bg1">
                    <a:lumMod val="50000"/>
                  </a:schemeClr>
                </a:solidFill>
              </a:rPr>
              <a:t>Irodalomtörténeti fogalmaink hasznáról és káráról</a:t>
            </a:r>
          </a:p>
          <a:p>
            <a:pPr algn="ctr"/>
            <a:endParaRPr lang="hu-HU" sz="22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200" dirty="0">
                <a:solidFill>
                  <a:schemeClr val="bg1">
                    <a:lumMod val="50000"/>
                  </a:schemeClr>
                </a:solidFill>
              </a:rPr>
              <a:t>Dr. Porkoláb Tibor</a:t>
            </a:r>
          </a:p>
          <a:p>
            <a:pPr algn="ctr"/>
            <a:r>
              <a:rPr lang="hu-HU" sz="2200" dirty="0">
                <a:solidFill>
                  <a:schemeClr val="bg1">
                    <a:lumMod val="50000"/>
                  </a:schemeClr>
                </a:solidFill>
              </a:rPr>
              <a:t>egy. docens előadása</a:t>
            </a:r>
          </a:p>
          <a:p>
            <a:pPr algn="ctr"/>
            <a:r>
              <a:rPr lang="hu-HU" sz="2200" dirty="0">
                <a:solidFill>
                  <a:schemeClr val="bg1">
                    <a:lumMod val="50000"/>
                  </a:schemeClr>
                </a:solidFill>
              </a:rPr>
              <a:t>Miskolc, 2018. nov. 15.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Dia címsor</a:t>
            </a:r>
          </a:p>
        </p:txBody>
      </p:sp>
      <p:pic>
        <p:nvPicPr>
          <p:cNvPr id="11" name="Kép 10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535613"/>
            <a:ext cx="83693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Tartalom helye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29632"/>
            <a:ext cx="828830" cy="826379"/>
          </a:xfrm>
        </p:spPr>
      </p:pic>
    </p:spTree>
    <p:extLst>
      <p:ext uri="{BB962C8B-B14F-4D97-AF65-F5344CB8AC3E}">
        <p14:creationId xmlns=""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82C57111-8195-48FA-B9BE-6745B2C91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1D04E59C-F3A0-4DC8-9919-637B0D7EC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-kettős tapasztalatunk</a:t>
            </a:r>
            <a:r>
              <a:rPr lang="hu-HU" dirty="0"/>
              <a:t>: </a:t>
            </a:r>
          </a:p>
          <a:p>
            <a:pPr marL="514350" indent="-514350">
              <a:buAutoNum type="arabicPeriod"/>
            </a:pPr>
            <a:r>
              <a:rPr lang="hu-HU" dirty="0"/>
              <a:t>fogalmak nélkül nincs irodalomtörténeti diskurzus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hu-HU" dirty="0"/>
              <a:t>a szakmailag </a:t>
            </a:r>
            <a:r>
              <a:rPr lang="hu-HU" dirty="0" err="1"/>
              <a:t>reflektálatlan</a:t>
            </a:r>
            <a:r>
              <a:rPr lang="hu-HU" dirty="0"/>
              <a:t> fogalomhasználat  veszélyezteti az irodalomtörténeti diskurzust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-alapvető szakmai kötelességünk</a:t>
            </a:r>
            <a:r>
              <a:rPr lang="hu-HU" dirty="0"/>
              <a:t>: fogalmaink történetileg változó jelentésének, azaz jelentéseinek (</a:t>
            </a:r>
            <a:r>
              <a:rPr lang="hu-HU" dirty="0" err="1"/>
              <a:t>poliszémikusságának</a:t>
            </a:r>
            <a:r>
              <a:rPr lang="hu-HU" dirty="0"/>
              <a:t>) tudatosítása</a:t>
            </a:r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24232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811F0FF-E046-4921-B344-62259B5D1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15B9852E-874C-449B-9F53-1CB506632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/>
              <a:t>az irodalom fogalmai</a:t>
            </a:r>
          </a:p>
          <a:p>
            <a:pPr marL="0" indent="0">
              <a:buNone/>
            </a:pPr>
            <a:r>
              <a:rPr lang="hu-HU" dirty="0"/>
              <a:t>	-tudományok (</a:t>
            </a:r>
            <a:r>
              <a:rPr lang="hu-HU" dirty="0" err="1"/>
              <a:t>litterae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dirty="0"/>
              <a:t>		-</a:t>
            </a:r>
            <a:r>
              <a:rPr lang="hu-HU" dirty="0" err="1"/>
              <a:t>historia</a:t>
            </a:r>
            <a:r>
              <a:rPr lang="hu-HU" dirty="0"/>
              <a:t> </a:t>
            </a:r>
            <a:r>
              <a:rPr lang="hu-HU" dirty="0" err="1"/>
              <a:t>litteraria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			-</a:t>
            </a:r>
            <a:r>
              <a:rPr lang="hu-HU" dirty="0" err="1"/>
              <a:t>Bod</a:t>
            </a:r>
            <a:r>
              <a:rPr lang="hu-HU" dirty="0"/>
              <a:t> Péter: </a:t>
            </a:r>
            <a:r>
              <a:rPr lang="hu-HU" i="1" dirty="0"/>
              <a:t>Magyar </a:t>
            </a:r>
            <a:r>
              <a:rPr lang="hu-HU" i="1" dirty="0" err="1"/>
              <a:t>Athenas</a:t>
            </a:r>
            <a:endParaRPr lang="hu-HU" i="1" dirty="0"/>
          </a:p>
          <a:p>
            <a:pPr marL="0" indent="0">
              <a:buNone/>
            </a:pPr>
            <a:r>
              <a:rPr lang="hu-HU" dirty="0"/>
              <a:t>	-irodalom (</a:t>
            </a:r>
            <a:r>
              <a:rPr lang="hu-HU" dirty="0" err="1"/>
              <a:t>literatura</a:t>
            </a:r>
            <a:r>
              <a:rPr lang="hu-HU" dirty="0"/>
              <a:t>)</a:t>
            </a:r>
          </a:p>
          <a:p>
            <a:pPr marL="0" indent="0">
              <a:buNone/>
            </a:pPr>
            <a:r>
              <a:rPr lang="hu-HU" dirty="0"/>
              <a:t>		-irodalomtörténet</a:t>
            </a:r>
          </a:p>
          <a:p>
            <a:pPr marL="0" indent="0">
              <a:buNone/>
            </a:pPr>
            <a:r>
              <a:rPr lang="hu-HU" dirty="0"/>
              <a:t>			-Toldy Ferenc: </a:t>
            </a:r>
            <a:r>
              <a:rPr lang="hu-HU" i="1" dirty="0"/>
              <a:t>A magyar 				nemzeti irodalom története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37637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15150115-8421-4232-A025-E0ED22C6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D8037EB9-2CB5-4C89-AC69-CF555B94A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/>
              <a:t>Közösségfogalmak I.</a:t>
            </a:r>
          </a:p>
          <a:p>
            <a:pPr marL="0" indent="0">
              <a:buNone/>
            </a:pPr>
            <a:r>
              <a:rPr lang="hu-HU" dirty="0"/>
              <a:t>	-(magyar) nemzet</a:t>
            </a:r>
          </a:p>
          <a:p>
            <a:pPr marL="0" indent="0">
              <a:buNone/>
            </a:pPr>
            <a:r>
              <a:rPr lang="hu-HU" dirty="0"/>
              <a:t>		-</a:t>
            </a:r>
            <a:r>
              <a:rPr lang="hu-HU" dirty="0" err="1"/>
              <a:t>hungarus</a:t>
            </a:r>
            <a:r>
              <a:rPr lang="hu-HU" dirty="0"/>
              <a:t> patriotizmus</a:t>
            </a:r>
          </a:p>
          <a:p>
            <a:pPr marL="0" indent="0">
              <a:buNone/>
            </a:pPr>
            <a:r>
              <a:rPr lang="hu-HU" dirty="0"/>
              <a:t>			-</a:t>
            </a:r>
            <a:r>
              <a:rPr lang="hu-HU" dirty="0" err="1"/>
              <a:t>Bod</a:t>
            </a:r>
            <a:r>
              <a:rPr lang="hu-HU" dirty="0"/>
              <a:t> Péter: </a:t>
            </a:r>
            <a:r>
              <a:rPr lang="hu-HU" i="1" dirty="0"/>
              <a:t>Magyar </a:t>
            </a:r>
            <a:r>
              <a:rPr lang="hu-HU" i="1" dirty="0" err="1"/>
              <a:t>Athenas</a:t>
            </a:r>
            <a:endParaRPr lang="hu-HU" i="1" dirty="0"/>
          </a:p>
          <a:p>
            <a:pPr marL="0" indent="0">
              <a:buNone/>
            </a:pPr>
            <a:r>
              <a:rPr lang="hu-HU" i="1" dirty="0"/>
              <a:t>		</a:t>
            </a:r>
            <a:r>
              <a:rPr lang="hu-HU" dirty="0"/>
              <a:t>-</a:t>
            </a:r>
            <a:r>
              <a:rPr lang="hu-HU" dirty="0" err="1"/>
              <a:t>natio</a:t>
            </a:r>
            <a:r>
              <a:rPr lang="hu-HU" dirty="0"/>
              <a:t> </a:t>
            </a:r>
            <a:r>
              <a:rPr lang="hu-HU" dirty="0" err="1"/>
              <a:t>hungarica</a:t>
            </a:r>
            <a:r>
              <a:rPr lang="hu-HU" dirty="0"/>
              <a:t> (nemesi nemzet)</a:t>
            </a:r>
          </a:p>
          <a:p>
            <a:pPr marL="0" indent="0">
              <a:buNone/>
            </a:pPr>
            <a:r>
              <a:rPr lang="hu-HU" dirty="0"/>
              <a:t>			-Berzsenyi Dániel: </a:t>
            </a:r>
            <a:r>
              <a:rPr lang="hu-HU" i="1" dirty="0"/>
              <a:t>A’ 					Magyarokhoz</a:t>
            </a:r>
          </a:p>
          <a:p>
            <a:pPr marL="0" indent="0">
              <a:buNone/>
            </a:pPr>
            <a:r>
              <a:rPr lang="hu-HU" i="1" dirty="0"/>
              <a:t>		</a:t>
            </a:r>
            <a:r>
              <a:rPr lang="hu-HU" dirty="0"/>
              <a:t>-hagyományközösségi 					nemzetfogalom</a:t>
            </a:r>
          </a:p>
          <a:p>
            <a:pPr marL="0" indent="0">
              <a:buNone/>
            </a:pPr>
            <a:r>
              <a:rPr lang="hu-HU" dirty="0"/>
              <a:t>			-Kölcsey Ferenc: </a:t>
            </a:r>
            <a:r>
              <a:rPr lang="hu-HU" i="1" dirty="0"/>
              <a:t>Nemzeti 				hagyományok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07831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F6CFA5B2-AC25-43BE-A511-66353009B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3162D7FA-BA73-4605-A271-E0182C92E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/>
              <a:t>közösségfogalmak II.</a:t>
            </a:r>
          </a:p>
          <a:p>
            <a:pPr marL="0" indent="0">
              <a:buNone/>
            </a:pPr>
            <a:r>
              <a:rPr lang="hu-HU" dirty="0"/>
              <a:t>	-(magyar) nép</a:t>
            </a:r>
          </a:p>
          <a:p>
            <a:pPr marL="0" indent="0">
              <a:buNone/>
            </a:pPr>
            <a:r>
              <a:rPr lang="hu-HU" dirty="0"/>
              <a:t>		-lakosság</a:t>
            </a:r>
          </a:p>
          <a:p>
            <a:pPr marL="0" indent="0">
              <a:buNone/>
            </a:pPr>
            <a:r>
              <a:rPr lang="hu-HU" dirty="0"/>
              <a:t>		-köznép - Petőfi</a:t>
            </a:r>
          </a:p>
          <a:p>
            <a:pPr marL="0" indent="0">
              <a:buNone/>
            </a:pPr>
            <a:r>
              <a:rPr lang="hu-HU" dirty="0"/>
              <a:t>		-a föld népe (parasztság) – Arany</a:t>
            </a:r>
          </a:p>
          <a:p>
            <a:pPr marL="0" indent="0">
              <a:buNone/>
            </a:pPr>
            <a:r>
              <a:rPr lang="hu-HU" dirty="0"/>
              <a:t>	-népköltészet</a:t>
            </a:r>
          </a:p>
          <a:p>
            <a:pPr marL="0" indent="0">
              <a:buNone/>
            </a:pPr>
            <a:r>
              <a:rPr lang="hu-HU" dirty="0"/>
              <a:t>		-a népről írás - </a:t>
            </a:r>
            <a:r>
              <a:rPr lang="hu-HU" i="1" dirty="0"/>
              <a:t>János vitéz</a:t>
            </a:r>
          </a:p>
          <a:p>
            <a:pPr marL="0" indent="0">
              <a:buNone/>
            </a:pPr>
            <a:r>
              <a:rPr lang="hu-HU" dirty="0"/>
              <a:t>		-a néphez írás - a Nép Barátja </a:t>
            </a:r>
          </a:p>
          <a:p>
            <a:pPr marL="0" indent="0">
              <a:buNone/>
            </a:pPr>
            <a:r>
              <a:rPr lang="hu-HU" dirty="0"/>
              <a:t>		-a nép nyelvén és szellemében írás 		- Arany irodalmi programja</a:t>
            </a:r>
          </a:p>
        </p:txBody>
      </p:sp>
    </p:spTree>
    <p:extLst>
      <p:ext uri="{BB962C8B-B14F-4D97-AF65-F5344CB8AC3E}">
        <p14:creationId xmlns="" xmlns:p14="http://schemas.microsoft.com/office/powerpoint/2010/main" val="182917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227241F6-1BFF-4EEF-BDA1-A59B89BF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66D1F078-CCD1-4ED1-8A38-EC4F91C5A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eredetiségfogalmak</a:t>
            </a:r>
          </a:p>
          <a:p>
            <a:pPr marL="0" indent="0">
              <a:buNone/>
            </a:pPr>
            <a:r>
              <a:rPr lang="hu-HU" dirty="0"/>
              <a:t>	-nem fordítás</a:t>
            </a:r>
          </a:p>
          <a:p>
            <a:pPr marL="0" indent="0">
              <a:buNone/>
            </a:pPr>
            <a:r>
              <a:rPr lang="hu-HU" dirty="0"/>
              <a:t>		-Bessenyei</a:t>
            </a:r>
          </a:p>
          <a:p>
            <a:pPr marL="0" indent="0">
              <a:buNone/>
            </a:pPr>
            <a:r>
              <a:rPr lang="hu-HU" dirty="0"/>
              <a:t>	-saját (nem idegen) világ megjelenítése</a:t>
            </a:r>
          </a:p>
          <a:p>
            <a:pPr marL="0" indent="0">
              <a:buNone/>
            </a:pPr>
            <a:r>
              <a:rPr lang="hu-HU" dirty="0"/>
              <a:t>		-Kármán</a:t>
            </a:r>
          </a:p>
          <a:p>
            <a:pPr marL="0" indent="0">
              <a:buNone/>
            </a:pPr>
            <a:r>
              <a:rPr lang="hu-HU" dirty="0"/>
              <a:t>	-semmiből való világteremtés 	</a:t>
            </a:r>
          </a:p>
          <a:p>
            <a:pPr marL="0" indent="0">
              <a:buNone/>
            </a:pPr>
            <a:r>
              <a:rPr lang="hu-HU" dirty="0"/>
              <a:t>		-Petőfi</a:t>
            </a:r>
          </a:p>
        </p:txBody>
      </p:sp>
    </p:spTree>
    <p:extLst>
      <p:ext uri="{BB962C8B-B14F-4D97-AF65-F5344CB8AC3E}">
        <p14:creationId xmlns="" xmlns:p14="http://schemas.microsoft.com/office/powerpoint/2010/main" val="296313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6A4B8861-1CDD-421F-9035-AEE41159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EF1859E7-B1AA-4194-8C15-AF19303DE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/>
              <a:t>stílustipológiai-stílustörténeti fogalmak</a:t>
            </a:r>
          </a:p>
          <a:p>
            <a:pPr marL="0" indent="0">
              <a:buNone/>
            </a:pPr>
            <a:r>
              <a:rPr lang="hu-HU" dirty="0"/>
              <a:t>	-</a:t>
            </a:r>
            <a:r>
              <a:rPr lang="hu-HU" dirty="0" err="1"/>
              <a:t>poliszémikusság</a:t>
            </a:r>
            <a:r>
              <a:rPr lang="hu-HU" dirty="0"/>
              <a:t>	</a:t>
            </a:r>
          </a:p>
          <a:p>
            <a:pPr marL="0" indent="0">
              <a:buNone/>
            </a:pPr>
            <a:r>
              <a:rPr lang="hu-HU" dirty="0"/>
              <a:t>		-</a:t>
            </a:r>
            <a:r>
              <a:rPr lang="hu-HU" dirty="0" err="1"/>
              <a:t>romatika</a:t>
            </a:r>
            <a:r>
              <a:rPr lang="hu-HU" dirty="0"/>
              <a:t> vagy romantikák?</a:t>
            </a:r>
          </a:p>
          <a:p>
            <a:pPr marL="0" indent="0">
              <a:buNone/>
            </a:pPr>
            <a:r>
              <a:rPr lang="hu-HU" dirty="0"/>
              <a:t>	-megszakítottság</a:t>
            </a:r>
          </a:p>
          <a:p>
            <a:pPr marL="0" indent="0">
              <a:buNone/>
            </a:pPr>
            <a:r>
              <a:rPr lang="hu-HU" dirty="0"/>
              <a:t>		-klasszicizmus és romantika 				szembeállítása</a:t>
            </a:r>
          </a:p>
          <a:p>
            <a:pPr marL="0" indent="0">
              <a:buNone/>
            </a:pPr>
            <a:r>
              <a:rPr lang="hu-HU" dirty="0"/>
              <a:t>	-homogenizálás</a:t>
            </a:r>
          </a:p>
          <a:p>
            <a:pPr marL="0" indent="0">
              <a:buNone/>
            </a:pPr>
            <a:r>
              <a:rPr lang="hu-HU" dirty="0"/>
              <a:t>		-”a romantika (korának) magyar 			irodalma” </a:t>
            </a:r>
          </a:p>
          <a:p>
            <a:pPr marL="0" indent="0">
              <a:buNone/>
            </a:pPr>
            <a:r>
              <a:rPr lang="hu-HU" dirty="0"/>
              <a:t>	-érték- v. leíró kategória</a:t>
            </a:r>
          </a:p>
          <a:p>
            <a:pPr marL="0" indent="0">
              <a:buNone/>
            </a:pPr>
            <a:r>
              <a:rPr lang="hu-HU" dirty="0"/>
              <a:t>		-realizmus-problémák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530107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37EA73C2-FC3B-402F-97DD-465DC5003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CCCD55AC-3077-4979-A24F-56EF05100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Műnem- és műfajfogalmak</a:t>
            </a:r>
          </a:p>
          <a:p>
            <a:pPr marL="0" indent="0">
              <a:buNone/>
            </a:pPr>
            <a:r>
              <a:rPr lang="hu-HU" b="1" dirty="0"/>
              <a:t>	</a:t>
            </a:r>
            <a:r>
              <a:rPr lang="hu-HU" dirty="0"/>
              <a:t>-vers vagy szónoklat?</a:t>
            </a:r>
          </a:p>
          <a:p>
            <a:pPr marL="0" indent="0">
              <a:buNone/>
            </a:pPr>
            <a:r>
              <a:rPr lang="hu-HU" dirty="0"/>
              <a:t>		-Arany: </a:t>
            </a:r>
            <a:r>
              <a:rPr lang="hu-HU" i="1" dirty="0"/>
              <a:t>Széchenyi emlékezete</a:t>
            </a:r>
          </a:p>
          <a:p>
            <a:pPr marL="0" indent="0">
              <a:buNone/>
            </a:pPr>
            <a:r>
              <a:rPr lang="hu-HU" dirty="0"/>
              <a:t>	-elégia vagy óda?</a:t>
            </a:r>
          </a:p>
          <a:p>
            <a:pPr marL="0" indent="0">
              <a:buNone/>
            </a:pPr>
            <a:r>
              <a:rPr lang="hu-HU" dirty="0"/>
              <a:t>		-Berzsenyi: </a:t>
            </a:r>
            <a:r>
              <a:rPr lang="hu-HU" i="1" dirty="0"/>
              <a:t>A’ közelítő tél</a:t>
            </a:r>
          </a:p>
          <a:p>
            <a:pPr marL="0" indent="0">
              <a:buNone/>
            </a:pPr>
            <a:endParaRPr lang="hu-HU" i="1" dirty="0"/>
          </a:p>
          <a:p>
            <a:pPr lvl="2"/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84522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100</Words>
  <Application>Microsoft Office PowerPoint</Application>
  <PresentationFormat>Diavetítés a képernyőre (4:3 oldalarány)</PresentationFormat>
  <Paragraphs>66</Paragraphs>
  <Slides>10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Megújuló Egyetem Felsőoktatási intézményi fejlesztések a felsőfokú oktatás minőségének és hozzáférhetőségének együttes javítása érdekében   EFOP-3.4.3-16-2016-00015 </vt:lpstr>
      <vt:lpstr>Dia címsor</vt:lpstr>
      <vt:lpstr>3. dia</vt:lpstr>
      <vt:lpstr>4. dia</vt:lpstr>
      <vt:lpstr>5. dia</vt:lpstr>
      <vt:lpstr>6. dia</vt:lpstr>
      <vt:lpstr>7. dia</vt:lpstr>
      <vt:lpstr>8. dia</vt:lpstr>
      <vt:lpstr>9. dia</vt:lpstr>
      <vt:lpstr>KÖSZÖNÖM  A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Graholy Éva</cp:lastModifiedBy>
  <cp:revision>97</cp:revision>
  <dcterms:created xsi:type="dcterms:W3CDTF">2014-03-03T11:13:53Z</dcterms:created>
  <dcterms:modified xsi:type="dcterms:W3CDTF">2018-11-16T11:25:12Z</dcterms:modified>
</cp:coreProperties>
</file>