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olors1.xml" ContentType="application/vnd.ms-office.chartcolorstyl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5"/>
  </p:notesMasterIdLst>
  <p:sldIdLst>
    <p:sldId id="256" r:id="rId2"/>
    <p:sldId id="260" r:id="rId3"/>
    <p:sldId id="265" r:id="rId4"/>
    <p:sldId id="282" r:id="rId5"/>
    <p:sldId id="266" r:id="rId6"/>
    <p:sldId id="267" r:id="rId7"/>
    <p:sldId id="268" r:id="rId8"/>
    <p:sldId id="269" r:id="rId9"/>
    <p:sldId id="270" r:id="rId10"/>
    <p:sldId id="277" r:id="rId11"/>
    <p:sldId id="281" r:id="rId12"/>
    <p:sldId id="278" r:id="rId13"/>
    <p:sldId id="271" r:id="rId14"/>
    <p:sldId id="272" r:id="rId15"/>
    <p:sldId id="273" r:id="rId16"/>
    <p:sldId id="274" r:id="rId17"/>
    <p:sldId id="275" r:id="rId18"/>
    <p:sldId id="276" r:id="rId19"/>
    <p:sldId id="279" r:id="rId20"/>
    <p:sldId id="284" r:id="rId21"/>
    <p:sldId id="285" r:id="rId22"/>
    <p:sldId id="283" r:id="rId23"/>
    <p:sldId id="25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949" autoAdjust="0"/>
  </p:normalViewPr>
  <p:slideViewPr>
    <p:cSldViewPr snapToObjects="1"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munkalap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munkalap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200" dirty="0"/>
              <a:t>A</a:t>
            </a:r>
            <a:r>
              <a:rPr lang="hu-HU" sz="1200" baseline="0" dirty="0"/>
              <a:t> világ népessége 1950-2100, milliárd fő</a:t>
            </a:r>
            <a:endParaRPr lang="hu-HU" sz="1200" dirty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Munka1!$A$2:$A$17</c:f>
              <c:numCache>
                <c:formatCode>General</c:formatCode>
                <c:ptCount val="16"/>
                <c:pt idx="0">
                  <c:v>2.5</c:v>
                </c:pt>
                <c:pt idx="1">
                  <c:v>3</c:v>
                </c:pt>
                <c:pt idx="2">
                  <c:v>3.7</c:v>
                </c:pt>
                <c:pt idx="3">
                  <c:v>4.5</c:v>
                </c:pt>
                <c:pt idx="4">
                  <c:v>5.3</c:v>
                </c:pt>
                <c:pt idx="5">
                  <c:v>6.1</c:v>
                </c:pt>
                <c:pt idx="6">
                  <c:v>7</c:v>
                </c:pt>
                <c:pt idx="7">
                  <c:v>7.8</c:v>
                </c:pt>
                <c:pt idx="8">
                  <c:v>8.6</c:v>
                </c:pt>
                <c:pt idx="9">
                  <c:v>9.2000000000000011</c:v>
                </c:pt>
                <c:pt idx="10">
                  <c:v>9.8000000000000007</c:v>
                </c:pt>
                <c:pt idx="11">
                  <c:v>10.200000000000001</c:v>
                </c:pt>
                <c:pt idx="12">
                  <c:v>10.6</c:v>
                </c:pt>
                <c:pt idx="13">
                  <c:v>10.8</c:v>
                </c:pt>
                <c:pt idx="14">
                  <c:v>11.1</c:v>
                </c:pt>
                <c:pt idx="15">
                  <c:v>11.2</c:v>
                </c:pt>
              </c:numCache>
            </c:numRef>
          </c:val>
        </c:ser>
        <c:dLbls>
          <c:showVal val="1"/>
        </c:dLbls>
        <c:marker val="1"/>
        <c:axId val="92676864"/>
        <c:axId val="92678400"/>
      </c:lineChart>
      <c:catAx>
        <c:axId val="92676864"/>
        <c:scaling>
          <c:orientation val="minMax"/>
        </c:scaling>
        <c:delete val="1"/>
        <c:axPos val="b"/>
        <c:majorTickMark val="none"/>
        <c:tickLblPos val="none"/>
        <c:crossAx val="92678400"/>
        <c:crosses val="autoZero"/>
        <c:auto val="1"/>
        <c:lblAlgn val="ctr"/>
        <c:lblOffset val="100"/>
      </c:catAx>
      <c:valAx>
        <c:axId val="926784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67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200" dirty="0"/>
              <a:t>Magyarország</a:t>
            </a:r>
            <a:r>
              <a:rPr lang="hu-HU" sz="1200" baseline="0" dirty="0"/>
              <a:t> népessége 1995-2100, millió fő</a:t>
            </a:r>
            <a:endParaRPr lang="hu-HU" sz="1200" dirty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Munka1!$B$2:$B$17</c:f>
              <c:numCache>
                <c:formatCode>General</c:formatCode>
                <c:ptCount val="16"/>
                <c:pt idx="0">
                  <c:v>9.3000000000000007</c:v>
                </c:pt>
                <c:pt idx="1">
                  <c:v>10</c:v>
                </c:pt>
                <c:pt idx="2">
                  <c:v>10.3</c:v>
                </c:pt>
                <c:pt idx="3">
                  <c:v>10.7</c:v>
                </c:pt>
                <c:pt idx="4">
                  <c:v>10.4</c:v>
                </c:pt>
                <c:pt idx="5">
                  <c:v>10.200000000000001</c:v>
                </c:pt>
                <c:pt idx="6">
                  <c:v>10</c:v>
                </c:pt>
                <c:pt idx="7">
                  <c:v>9.6</c:v>
                </c:pt>
                <c:pt idx="8">
                  <c:v>9.3000000000000007</c:v>
                </c:pt>
                <c:pt idx="9">
                  <c:v>8.8000000000000007</c:v>
                </c:pt>
                <c:pt idx="10">
                  <c:v>8.3000000000000007</c:v>
                </c:pt>
                <c:pt idx="11">
                  <c:v>7.9</c:v>
                </c:pt>
                <c:pt idx="12">
                  <c:v>7.5</c:v>
                </c:pt>
                <c:pt idx="13">
                  <c:v>7.1</c:v>
                </c:pt>
                <c:pt idx="14">
                  <c:v>6.7</c:v>
                </c:pt>
                <c:pt idx="15">
                  <c:v>6.4</c:v>
                </c:pt>
              </c:numCache>
            </c:numRef>
          </c:val>
        </c:ser>
        <c:dLbls>
          <c:showVal val="1"/>
        </c:dLbls>
        <c:marker val="1"/>
        <c:axId val="92727168"/>
        <c:axId val="92728704"/>
      </c:lineChart>
      <c:catAx>
        <c:axId val="92727168"/>
        <c:scaling>
          <c:orientation val="minMax"/>
        </c:scaling>
        <c:delete val="1"/>
        <c:axPos val="b"/>
        <c:majorTickMark val="none"/>
        <c:tickLblPos val="none"/>
        <c:crossAx val="92728704"/>
        <c:crosses val="autoZero"/>
        <c:auto val="1"/>
        <c:lblAlgn val="ctr"/>
        <c:lblOffset val="100"/>
      </c:catAx>
      <c:valAx>
        <c:axId val="927287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72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2018.04.05.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2018.04.05.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2018.04.05.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2018.04.05.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2018.04.05.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2018.04.05.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493155"/>
            <a:ext cx="7684268" cy="2304256"/>
          </a:xfrm>
        </p:spPr>
        <p:txBody>
          <a:bodyPr>
            <a:normAutofit/>
          </a:bodyPr>
          <a:lstStyle/>
          <a:p>
            <a:r>
              <a:rPr lang="hu-HU" sz="2000" dirty="0"/>
              <a:t>Megújuló Egyetem Felsőoktatási intézményi fejlesztések a felsőfokú oktatás minőségének és hozzáférhetőségének együttes javítása érdekében </a:t>
            </a:r>
            <a:r>
              <a:rPr lang="hu-HU" sz="1600" dirty="0" smtClean="0"/>
              <a:t/>
            </a:r>
            <a:br>
              <a:rPr lang="hu-HU" sz="1600" dirty="0" smtClean="0"/>
            </a:br>
            <a:r>
              <a:rPr lang="hu-HU" sz="1600" dirty="0" smtClean="0"/>
              <a:t/>
            </a:r>
            <a:br>
              <a:rPr lang="hu-HU" sz="1600" dirty="0" smtClean="0"/>
            </a:br>
            <a:r>
              <a:rPr lang="hu-HU" sz="2400" dirty="0" smtClean="0"/>
              <a:t>EFOP-3.4.3-16-2016-00015</a:t>
            </a:r>
            <a:r>
              <a:rPr lang="hu-HU" dirty="0" smtClean="0"/>
              <a:t> </a:t>
            </a:r>
            <a:endParaRPr lang="hu-HU" sz="28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23528" y="302585"/>
            <a:ext cx="7776864" cy="783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u-HU" dirty="0" smtClean="0"/>
              <a:t>Főnix – me 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476672"/>
            <a:ext cx="1222851" cy="121923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97948" y="4077072"/>
            <a:ext cx="547260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>
                <a:solidFill>
                  <a:schemeClr val="bg1"/>
                </a:solidFill>
              </a:rPr>
              <a:t>Hol élünk? Kik vagyunk? 2.</a:t>
            </a:r>
          </a:p>
          <a:p>
            <a:r>
              <a:rPr lang="hu-HU" sz="3000" b="1" dirty="0" smtClean="0">
                <a:solidFill>
                  <a:schemeClr val="bg1"/>
                </a:solidFill>
              </a:rPr>
              <a:t>Településszociológiai körkép</a:t>
            </a:r>
          </a:p>
          <a:p>
            <a:endParaRPr lang="hu-HU" sz="2800" b="1" dirty="0" smtClean="0">
              <a:solidFill>
                <a:schemeClr val="bg1"/>
              </a:solidFill>
            </a:endParaRPr>
          </a:p>
          <a:p>
            <a:r>
              <a:rPr lang="hu-HU" sz="2800" b="1" dirty="0" smtClean="0">
                <a:solidFill>
                  <a:schemeClr val="bg1"/>
                </a:solidFill>
              </a:rPr>
              <a:t>Mihályi Helga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936104"/>
          </a:xfrm>
        </p:spPr>
        <p:txBody>
          <a:bodyPr/>
          <a:lstStyle/>
          <a:p>
            <a:r>
              <a:rPr lang="hu-HU" dirty="0" smtClean="0"/>
              <a:t>Magyarország településhálózata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dirty="0" smtClean="0"/>
              <a:t>Középkor:</a:t>
            </a:r>
          </a:p>
          <a:p>
            <a:pPr marL="0" indent="0">
              <a:buNone/>
            </a:pPr>
            <a:r>
              <a:rPr lang="hu-HU" dirty="0" smtClean="0"/>
              <a:t>- alacsony népsűrűség, sok lakatlan terület </a:t>
            </a:r>
            <a:r>
              <a:rPr lang="hu-HU" dirty="0" smtClean="0">
                <a:sym typeface="Symbol" panose="05050102010706020507" pitchFamily="18" charset="2"/>
              </a:rPr>
              <a:t> betelepítések, </a:t>
            </a:r>
            <a:r>
              <a:rPr lang="hu-HU" dirty="0" err="1" smtClean="0">
                <a:sym typeface="Symbol" panose="05050102010706020507" pitchFamily="18" charset="2"/>
              </a:rPr>
              <a:t>hospesjog</a:t>
            </a:r>
            <a:endParaRPr lang="hu-HU" dirty="0" smtClean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hu-HU" dirty="0" smtClean="0">
                <a:sym typeface="Symbol" panose="05050102010706020507" pitchFamily="18" charset="2"/>
              </a:rPr>
              <a:t>- </a:t>
            </a:r>
            <a:r>
              <a:rPr lang="hu-HU" dirty="0" err="1" smtClean="0">
                <a:sym typeface="Symbol" panose="05050102010706020507" pitchFamily="18" charset="2"/>
              </a:rPr>
              <a:t>civitas</a:t>
            </a:r>
            <a:r>
              <a:rPr lang="hu-HU" dirty="0" smtClean="0">
                <a:sym typeface="Symbol" panose="05050102010706020507" pitchFamily="18" charset="2"/>
              </a:rPr>
              <a:t> és </a:t>
            </a:r>
            <a:r>
              <a:rPr lang="hu-HU" dirty="0" err="1" smtClean="0">
                <a:sym typeface="Symbol" panose="05050102010706020507" pitchFamily="18" charset="2"/>
              </a:rPr>
              <a:t>oppidum</a:t>
            </a:r>
            <a:endParaRPr lang="hu-HU" dirty="0" smtClean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hu-HU" dirty="0" smtClean="0">
                <a:sym typeface="Symbol" panose="05050102010706020507" pitchFamily="18" charset="2"/>
              </a:rPr>
              <a:t>- 180-200 város, legnagyobb Buda 12-15 fő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3 részre szakadt ország:</a:t>
            </a:r>
          </a:p>
          <a:p>
            <a:pPr marL="0" indent="0">
              <a:buNone/>
            </a:pPr>
            <a:r>
              <a:rPr lang="hu-HU" dirty="0" smtClean="0"/>
              <a:t>- hanyatlás, dekonjunktúra, átalakulás</a:t>
            </a:r>
          </a:p>
          <a:p>
            <a:pPr marL="0" indent="0">
              <a:buNone/>
            </a:pPr>
            <a:r>
              <a:rPr lang="hu-HU" dirty="0" smtClean="0"/>
              <a:t>- Debrecen, Kassa, Nagyszombat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Újkor: </a:t>
            </a:r>
          </a:p>
          <a:p>
            <a:pPr marL="0" indent="0">
              <a:buNone/>
            </a:pPr>
            <a:r>
              <a:rPr lang="hu-HU" dirty="0" smtClean="0"/>
              <a:t>- elnéptelenedés, újjászerveződés, </a:t>
            </a:r>
            <a:r>
              <a:rPr lang="hu-HU" dirty="0" err="1" smtClean="0"/>
              <a:t>elaprózódottság</a:t>
            </a:r>
            <a:r>
              <a:rPr lang="hu-HU" dirty="0" smtClean="0"/>
              <a:t>, majd fellendülés</a:t>
            </a:r>
          </a:p>
          <a:p>
            <a:pPr marL="0" indent="0">
              <a:buNone/>
            </a:pPr>
            <a:r>
              <a:rPr lang="hu-HU" dirty="0" smtClean="0"/>
              <a:t>- 57 piacközpont </a:t>
            </a:r>
            <a:r>
              <a:rPr lang="hu-HU" dirty="0" smtClean="0">
                <a:sym typeface="Symbol" panose="05050102010706020507" pitchFamily="18" charset="2"/>
              </a:rPr>
              <a:t> elsőrendű: Kassa, Pécs, Pozsony, Sopron, Szeged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Kiegyezés után:</a:t>
            </a:r>
          </a:p>
          <a:p>
            <a:pPr marL="0" indent="0">
              <a:buNone/>
            </a:pPr>
            <a:r>
              <a:rPr lang="hu-HU" dirty="0" smtClean="0"/>
              <a:t>- </a:t>
            </a:r>
            <a:r>
              <a:rPr lang="hu-HU" dirty="0"/>
              <a:t>m</a:t>
            </a:r>
            <a:r>
              <a:rPr lang="hu-HU" dirty="0" smtClean="0"/>
              <a:t>odernizációs kísérletek</a:t>
            </a:r>
          </a:p>
        </p:txBody>
      </p:sp>
    </p:spTree>
    <p:extLst>
      <p:ext uri="{BB962C8B-B14F-4D97-AF65-F5344CB8AC3E}">
        <p14:creationId xmlns:p14="http://schemas.microsoft.com/office/powerpoint/2010/main" xmlns="" val="49575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dirty="0" smtClean="0"/>
              <a:t>Magyarország településhálózata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dirty="0"/>
              <a:t>A XX. század második </a:t>
            </a:r>
            <a:r>
              <a:rPr lang="hu-HU" dirty="0" smtClean="0"/>
              <a:t>fele:</a:t>
            </a:r>
          </a:p>
          <a:p>
            <a:pPr marL="0" indent="0">
              <a:buNone/>
            </a:pPr>
            <a:r>
              <a:rPr lang="hu-HU" dirty="0" smtClean="0"/>
              <a:t>- 3217 tanács (1950. évi megyei reform)</a:t>
            </a:r>
          </a:p>
          <a:p>
            <a:pPr marL="0" indent="0">
              <a:buNone/>
            </a:pPr>
            <a:r>
              <a:rPr lang="hu-HU" dirty="0" smtClean="0"/>
              <a:t>- (szocialista) városok fejlesztése</a:t>
            </a:r>
          </a:p>
          <a:p>
            <a:pPr marL="0" indent="0">
              <a:buNone/>
            </a:pPr>
            <a:r>
              <a:rPr lang="hu-HU" dirty="0" smtClean="0"/>
              <a:t>- a </a:t>
            </a:r>
            <a:r>
              <a:rPr lang="hu-HU" dirty="0" err="1" smtClean="0"/>
              <a:t>rurális</a:t>
            </a:r>
            <a:r>
              <a:rPr lang="hu-HU" dirty="0" smtClean="0"/>
              <a:t> térség elhanyagolása</a:t>
            </a: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Ma:</a:t>
            </a:r>
          </a:p>
          <a:p>
            <a:pPr>
              <a:buFontTx/>
              <a:buChar char="-"/>
            </a:pPr>
            <a:r>
              <a:rPr lang="hu-HU" dirty="0" smtClean="0"/>
              <a:t>346 város, 2809 község</a:t>
            </a:r>
          </a:p>
          <a:p>
            <a:pPr>
              <a:buFontTx/>
              <a:buChar char="-"/>
            </a:pPr>
            <a:r>
              <a:rPr lang="hu-HU" dirty="0" smtClean="0"/>
              <a:t>Háromosztatú modell</a:t>
            </a:r>
          </a:p>
          <a:p>
            <a:pPr marL="0" indent="0">
              <a:buNone/>
            </a:pPr>
            <a:r>
              <a:rPr lang="hu-HU" dirty="0" smtClean="0"/>
              <a:t>- népsűrűség 109 fő/km2, település sűrűség változó, átlagos népességszám 3200 fő, 55% 1000 fő alatt, 30% 500 fő alatt</a:t>
            </a:r>
          </a:p>
          <a:p>
            <a:pPr marL="0" indent="0">
              <a:buNone/>
            </a:pPr>
            <a:r>
              <a:rPr lang="hu-HU" dirty="0" smtClean="0"/>
              <a:t>- városok hierarchiája: főváros (1), regionális centrumok (5), megyeközpontok (14), középvárosok (23), kisvárosok (68), iparvárosok (18), üdülő- és </a:t>
            </a:r>
            <a:r>
              <a:rPr lang="hu-HU" dirty="0" err="1" smtClean="0"/>
              <a:t>gyógyvárosok</a:t>
            </a:r>
            <a:r>
              <a:rPr lang="hu-HU" dirty="0" smtClean="0"/>
              <a:t> (10), agglomerációs települések (20), „alig városok” (36), városi rangú nem városok (51)</a:t>
            </a:r>
          </a:p>
          <a:p>
            <a:pPr marL="0" indent="0">
              <a:buNone/>
            </a:pPr>
            <a:r>
              <a:rPr lang="hu-HU" dirty="0" smtClean="0"/>
              <a:t>- községek: hagyományos közepes agrárfalu, agrár-vegyes nagyfalu, bányászközségek, agglomerációs községek, </a:t>
            </a:r>
            <a:r>
              <a:rPr lang="hu-HU" dirty="0" err="1" smtClean="0"/>
              <a:t>üdülőtelepülések</a:t>
            </a:r>
            <a:r>
              <a:rPr lang="hu-HU" dirty="0" smtClean="0"/>
              <a:t>, </a:t>
            </a:r>
            <a:r>
              <a:rPr lang="hu-HU" dirty="0" err="1" smtClean="0"/>
              <a:t>vasutasközségek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- tanyák: öregtanya, üdülőtanya</a:t>
            </a:r>
          </a:p>
          <a:p>
            <a:pPr>
              <a:buFontTx/>
              <a:buChar char="-"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459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28467" cy="936104"/>
          </a:xfrm>
        </p:spPr>
        <p:txBody>
          <a:bodyPr/>
          <a:lstStyle/>
          <a:p>
            <a:r>
              <a:rPr lang="hu-HU" dirty="0" smtClean="0"/>
              <a:t>Magyarország településhálózata</a:t>
            </a:r>
            <a:endParaRPr lang="hu-HU" dirty="0"/>
          </a:p>
        </p:txBody>
      </p:sp>
      <p:pic>
        <p:nvPicPr>
          <p:cNvPr id="4" name="Tartalom helye 3" descr="Magyarország megyéi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00894"/>
            <a:ext cx="3384376" cy="2388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Magyarország települése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3956027" cy="2622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Magyarország régió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96180"/>
            <a:ext cx="3240361" cy="2392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560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urbanizáció fogalma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= </a:t>
            </a:r>
            <a:r>
              <a:rPr lang="hu-HU" sz="2000" dirty="0" err="1" smtClean="0"/>
              <a:t>városodás</a:t>
            </a:r>
            <a:r>
              <a:rPr lang="hu-HU" sz="2000" dirty="0" smtClean="0"/>
              <a:t> (mennyiségi) és városiasodás (minőségi) változások folyamata. Város: statisztikai fogalom - népességszám; funkcionális fogalom – igazgatási szerepkör</a:t>
            </a:r>
          </a:p>
          <a:p>
            <a:pPr>
              <a:buFontTx/>
              <a:buChar char="-"/>
            </a:pPr>
            <a:endParaRPr lang="hu-HU" dirty="0" smtClean="0"/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	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4621801"/>
              </p:ext>
            </p:extLst>
          </p:nvPr>
        </p:nvGraphicFramePr>
        <p:xfrm>
          <a:off x="395537" y="2636912"/>
          <a:ext cx="4392488" cy="1512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205"/>
                <a:gridCol w="877549"/>
                <a:gridCol w="874806"/>
                <a:gridCol w="916464"/>
                <a:gridCol w="916464"/>
              </a:tblGrid>
              <a:tr h="474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%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falusi népesség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városi népesség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1 m </a:t>
                      </a:r>
                      <a:r>
                        <a:rPr lang="hu-HU" sz="1100" dirty="0" smtClean="0">
                          <a:effectLst/>
                          <a:sym typeface="Symbol" panose="05050102010706020507" pitchFamily="18" charset="2"/>
                        </a:rPr>
                        <a:t></a:t>
                      </a:r>
                      <a:r>
                        <a:rPr lang="hu-HU" sz="1100" dirty="0" smtClean="0">
                          <a:effectLst/>
                        </a:rPr>
                        <a:t> városok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1 </a:t>
                      </a:r>
                      <a:r>
                        <a:rPr lang="hu-HU" sz="1100" dirty="0" smtClean="0">
                          <a:effectLst/>
                        </a:rPr>
                        <a:t>m </a:t>
                      </a:r>
                      <a:r>
                        <a:rPr lang="hu-HU" sz="1100" dirty="0" smtClean="0">
                          <a:effectLst/>
                          <a:sym typeface="Symbol" panose="05050102010706020507" pitchFamily="18" charset="2"/>
                        </a:rPr>
                        <a:t></a:t>
                      </a:r>
                      <a:endParaRPr lang="hu-H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</a:rPr>
                        <a:t>városok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3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1900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86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2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3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1950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71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8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21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3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1990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53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47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3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2020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38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62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27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35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510" y="2852936"/>
            <a:ext cx="4015720" cy="285293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509120"/>
            <a:ext cx="4330825" cy="19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860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urbanizáció szakaszai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8517174"/>
              </p:ext>
            </p:extLst>
          </p:nvPr>
        </p:nvGraphicFramePr>
        <p:xfrm>
          <a:off x="611560" y="1340770"/>
          <a:ext cx="7776863" cy="2544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4"/>
                <a:gridCol w="1907393"/>
                <a:gridCol w="2053047"/>
                <a:gridCol w="1800199"/>
              </a:tblGrid>
              <a:tr h="3837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időtartam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települési </a:t>
                      </a:r>
                      <a:r>
                        <a:rPr lang="hu-HU" sz="1200" dirty="0">
                          <a:effectLst/>
                        </a:rPr>
                        <a:t>jellemzők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gazdasági </a:t>
                      </a:r>
                      <a:r>
                        <a:rPr lang="hu-HU" sz="1200" dirty="0">
                          <a:effectLst/>
                        </a:rPr>
                        <a:t>jellemzők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58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1. városrobbanás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ipari forradalomtól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falu </a:t>
                      </a:r>
                      <a:r>
                        <a:rPr lang="hu-HU" sz="1200" dirty="0">
                          <a:effectLst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hu-HU" sz="1200" dirty="0">
                          <a:effectLst/>
                        </a:rPr>
                        <a:t> város; városi koncentráció </a:t>
                      </a:r>
                      <a:endParaRPr lang="hu-H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extenzív </a:t>
                      </a:r>
                      <a:r>
                        <a:rPr lang="hu-HU" sz="1200" dirty="0">
                          <a:effectLst/>
                          <a:sym typeface="Symbol" panose="05050102010706020507" pitchFamily="18" charset="2"/>
                        </a:rPr>
                        <a:t>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58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2. relatív dekoncentráció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Ny </a:t>
                      </a:r>
                      <a:r>
                        <a:rPr lang="hu-HU" sz="1200" dirty="0">
                          <a:effectLst/>
                        </a:rPr>
                        <a:t>– ’30-’60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err="1">
                          <a:effectLst/>
                        </a:rPr>
                        <a:t>Mo</a:t>
                      </a:r>
                      <a:r>
                        <a:rPr lang="hu-HU" sz="1200" dirty="0">
                          <a:effectLst/>
                        </a:rPr>
                        <a:t> – </a:t>
                      </a:r>
                      <a:r>
                        <a:rPr lang="hu-HU" sz="1200" dirty="0" smtClean="0">
                          <a:effectLst/>
                        </a:rPr>
                        <a:t>’70-től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centrum </a:t>
                      </a:r>
                      <a:r>
                        <a:rPr lang="hu-HU" sz="1200" dirty="0">
                          <a:effectLst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hu-HU" sz="1200" dirty="0">
                          <a:effectLst/>
                        </a:rPr>
                        <a:t> periféria ; </a:t>
                      </a:r>
                      <a:r>
                        <a:rPr lang="hu-HU" sz="1200" dirty="0" err="1">
                          <a:effectLst/>
                        </a:rPr>
                        <a:t>agglomerálódás</a:t>
                      </a:r>
                      <a:r>
                        <a:rPr lang="hu-HU" sz="1200" dirty="0">
                          <a:effectLst/>
                        </a:rPr>
                        <a:t>; 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intenzív </a:t>
                      </a:r>
                      <a:r>
                        <a:rPr lang="hu-HU" sz="1200" dirty="0">
                          <a:effectLst/>
                          <a:sym typeface="Symbol" panose="05050102010706020507" pitchFamily="18" charset="2"/>
                        </a:rPr>
                        <a:t>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58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3. dezurbanizáció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Ny </a:t>
                      </a:r>
                      <a:r>
                        <a:rPr lang="hu-HU" sz="1200" dirty="0">
                          <a:effectLst/>
                        </a:rPr>
                        <a:t>– ’70-től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err="1">
                          <a:effectLst/>
                        </a:rPr>
                        <a:t>Mo</a:t>
                      </a:r>
                      <a:r>
                        <a:rPr lang="hu-HU" sz="1200" dirty="0">
                          <a:effectLst/>
                        </a:rPr>
                        <a:t> </a:t>
                      </a:r>
                      <a:r>
                        <a:rPr lang="hu-HU" sz="1200" dirty="0" smtClean="0">
                          <a:effectLst/>
                        </a:rPr>
                        <a:t>– most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város </a:t>
                      </a:r>
                      <a:r>
                        <a:rPr lang="hu-HU" sz="1200" dirty="0">
                          <a:effectLst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hu-HU" sz="1200" dirty="0">
                          <a:effectLst/>
                        </a:rPr>
                        <a:t> falu; </a:t>
                      </a:r>
                      <a:r>
                        <a:rPr lang="hu-HU" sz="1200" dirty="0" err="1">
                          <a:effectLst/>
                        </a:rPr>
                        <a:t>szuburbán</a:t>
                      </a:r>
                      <a:r>
                        <a:rPr lang="hu-HU" sz="1200" dirty="0">
                          <a:effectLst/>
                        </a:rPr>
                        <a:t> jelleg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posztindusztriális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49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4. reurbanizáció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hipotetikus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egységes </a:t>
                      </a:r>
                      <a:r>
                        <a:rPr lang="hu-HU" sz="1200" dirty="0">
                          <a:effectLst/>
                        </a:rPr>
                        <a:t>civilizációs szint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  <a:r>
                        <a:rPr lang="hu-H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csúcstechnológiák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87083"/>
            <a:ext cx="4031432" cy="252028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905" y="4076351"/>
            <a:ext cx="3510164" cy="230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460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dirty="0" smtClean="0"/>
              <a:t>(humán) Ökológia folyamatok a városban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smtClean="0"/>
              <a:t>= az élőlényeket (lakókat) az életfeltételeiket biztosító környezettel (településsel) együtt kell vizsgálni</a:t>
            </a:r>
          </a:p>
          <a:p>
            <a:pPr marL="0" indent="0">
              <a:buNone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Konkurencia - versengés</a:t>
            </a:r>
          </a:p>
          <a:p>
            <a:pPr>
              <a:buFontTx/>
              <a:buChar char="-"/>
            </a:pPr>
            <a:r>
              <a:rPr lang="hu-HU" dirty="0" smtClean="0"/>
              <a:t>Koncentráció - sűrűsödés</a:t>
            </a:r>
          </a:p>
          <a:p>
            <a:pPr>
              <a:buFontTx/>
              <a:buChar char="-"/>
            </a:pPr>
            <a:r>
              <a:rPr lang="hu-HU" dirty="0" smtClean="0"/>
              <a:t>Centralizáció - sűrűsödés meghatározott célból</a:t>
            </a:r>
          </a:p>
          <a:p>
            <a:pPr>
              <a:buFontTx/>
              <a:buChar char="-"/>
            </a:pPr>
            <a:r>
              <a:rPr lang="hu-HU" dirty="0" smtClean="0"/>
              <a:t>Szegregáció - elkülönülés</a:t>
            </a:r>
          </a:p>
          <a:p>
            <a:pPr>
              <a:buFontTx/>
              <a:buChar char="-"/>
            </a:pPr>
            <a:r>
              <a:rPr lang="hu-HU" dirty="0" smtClean="0"/>
              <a:t>Szukcesszió - népességcserélődés</a:t>
            </a:r>
          </a:p>
          <a:p>
            <a:pPr>
              <a:buFontTx/>
              <a:buChar char="-"/>
            </a:pPr>
            <a:r>
              <a:rPr lang="hu-HU" dirty="0" smtClean="0"/>
              <a:t>Invázió - benyomulás</a:t>
            </a:r>
          </a:p>
          <a:p>
            <a:pPr>
              <a:buFontTx/>
              <a:buChar char="-"/>
            </a:pPr>
            <a:r>
              <a:rPr lang="hu-HU" dirty="0" smtClean="0"/>
              <a:t>Filtráció - spontán szukcesszió</a:t>
            </a:r>
          </a:p>
          <a:p>
            <a:pPr>
              <a:buFontTx/>
              <a:buChar char="-"/>
            </a:pPr>
            <a:r>
              <a:rPr lang="hu-HU" dirty="0" smtClean="0"/>
              <a:t>Migráció - lakóhelyváltás</a:t>
            </a:r>
          </a:p>
          <a:p>
            <a:pPr>
              <a:buFontTx/>
              <a:buChar char="-"/>
            </a:pPr>
            <a:r>
              <a:rPr lang="hu-HU" dirty="0" smtClean="0"/>
              <a:t>Fluktuáció - helyzetváltoztatás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83356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>
            <a:normAutofit/>
          </a:bodyPr>
          <a:lstStyle/>
          <a:p>
            <a:r>
              <a:rPr lang="hu-HU" dirty="0" smtClean="0"/>
              <a:t>(humán) ökológiai modellek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A. </a:t>
            </a:r>
            <a:r>
              <a:rPr lang="hu-HU" dirty="0" err="1" smtClean="0"/>
              <a:t>Burgess</a:t>
            </a:r>
            <a:r>
              <a:rPr lang="hu-HU" dirty="0" smtClean="0"/>
              <a:t> (1929)</a:t>
            </a:r>
          </a:p>
          <a:p>
            <a:pPr marL="0" indent="0">
              <a:buNone/>
            </a:pPr>
            <a:r>
              <a:rPr lang="hu-HU" dirty="0" smtClean="0"/>
              <a:t>B. </a:t>
            </a:r>
            <a:r>
              <a:rPr lang="hu-HU" dirty="0" err="1" smtClean="0"/>
              <a:t>Hoyt</a:t>
            </a:r>
            <a:r>
              <a:rPr lang="hu-HU" dirty="0" smtClean="0"/>
              <a:t> (1939)</a:t>
            </a:r>
          </a:p>
          <a:p>
            <a:pPr marL="0" indent="0">
              <a:buNone/>
            </a:pPr>
            <a:r>
              <a:rPr lang="hu-HU" dirty="0" smtClean="0"/>
              <a:t>C. Harris és </a:t>
            </a:r>
            <a:r>
              <a:rPr lang="hu-HU" dirty="0" err="1" smtClean="0"/>
              <a:t>Ulmann</a:t>
            </a:r>
            <a:r>
              <a:rPr lang="hu-HU" dirty="0" smtClean="0"/>
              <a:t> (1945)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484784"/>
            <a:ext cx="6084168" cy="268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929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Természetes övezetek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 smtClean="0"/>
              <a:t>= különböző életformák szegregációjának rendszere, azaz városrész, negyed, kerület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Három alapformája:</a:t>
            </a:r>
          </a:p>
          <a:p>
            <a:pPr marL="514350" indent="-514350">
              <a:buAutoNum type="arabicPeriod"/>
            </a:pPr>
            <a:r>
              <a:rPr lang="hu-HU" dirty="0" smtClean="0"/>
              <a:t>Gettó – középkori zsidó negyed</a:t>
            </a:r>
          </a:p>
          <a:p>
            <a:pPr marL="514350" indent="-514350">
              <a:buAutoNum type="arabicPeriod"/>
            </a:pPr>
            <a:r>
              <a:rPr lang="hu-HU" dirty="0" err="1" smtClean="0"/>
              <a:t>Szuburbia</a:t>
            </a:r>
            <a:r>
              <a:rPr lang="hu-HU" dirty="0" smtClean="0"/>
              <a:t> - kertváros</a:t>
            </a:r>
          </a:p>
          <a:p>
            <a:pPr marL="514350" indent="-514350">
              <a:buAutoNum type="arabicPeriod"/>
            </a:pPr>
            <a:r>
              <a:rPr lang="hu-HU" dirty="0" err="1" smtClean="0"/>
              <a:t>Slum</a:t>
            </a:r>
            <a:r>
              <a:rPr lang="hu-HU" dirty="0"/>
              <a:t> </a:t>
            </a:r>
            <a:r>
              <a:rPr lang="hu-HU" dirty="0" smtClean="0"/>
              <a:t>- alulintegrált zóna. Jellemzői: zömében vidékről bevándoroltak lakják, fiatalok, sok együttlakó, nagy népsűrűség, alacsony és bizonytalan jövedelmek, devianciák, oktatás és egészségügy alacsony foka, etnikai/vallási konfliktusok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829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dirty="0" smtClean="0"/>
              <a:t>A város mint társadalmi rendszer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 smtClean="0"/>
              <a:t>Ehhez az kell, hogy a város az emberek tudatában ne csak fizikai egységként éljen, hanem közös normák, értékek is legyenek.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Lokális relevanciájú funkciók lehetnek:</a:t>
            </a:r>
          </a:p>
          <a:p>
            <a:pPr marL="0" indent="0">
              <a:buNone/>
            </a:pPr>
            <a:r>
              <a:rPr lang="hu-HU" dirty="0" smtClean="0"/>
              <a:t>- Termelés/</a:t>
            </a:r>
            <a:r>
              <a:rPr lang="hu-HU" dirty="0" err="1" smtClean="0"/>
              <a:t>eloszás</a:t>
            </a:r>
            <a:r>
              <a:rPr lang="hu-HU" dirty="0" smtClean="0"/>
              <a:t> – ma ez a legkevésbé</a:t>
            </a:r>
          </a:p>
          <a:p>
            <a:pPr marL="0" indent="0">
              <a:buNone/>
            </a:pPr>
            <a:r>
              <a:rPr lang="hu-HU" dirty="0" smtClean="0"/>
              <a:t>- Szocializáció – helyi ismeretek elsajátítása</a:t>
            </a:r>
          </a:p>
          <a:p>
            <a:pPr marL="0" indent="0">
              <a:buNone/>
            </a:pPr>
            <a:r>
              <a:rPr lang="hu-HU" dirty="0" smtClean="0"/>
              <a:t>- </a:t>
            </a:r>
            <a:r>
              <a:rPr lang="hu-HU" dirty="0" err="1" smtClean="0"/>
              <a:t>Participáció</a:t>
            </a:r>
            <a:r>
              <a:rPr lang="hu-HU" dirty="0" smtClean="0"/>
              <a:t> – szomszédság, kontaktus igény</a:t>
            </a:r>
          </a:p>
          <a:p>
            <a:pPr marL="0" indent="0">
              <a:buNone/>
            </a:pPr>
            <a:r>
              <a:rPr lang="hu-HU" dirty="0" smtClean="0"/>
              <a:t>- Társadalmi kontroll – informális jellegű (pl. megszólás), ami a legfontosabb indikátora lehet egy közösségben lezajló integrációs/dezintegrációs jelenségeknek!!!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2596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urbanisztika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 smtClean="0"/>
              <a:t>Korábban: uralkodói érdekek reprezentálása</a:t>
            </a:r>
          </a:p>
          <a:p>
            <a:pPr marL="0" indent="0">
              <a:buNone/>
            </a:pPr>
            <a:r>
              <a:rPr lang="hu-HU" sz="2000" dirty="0" smtClean="0"/>
              <a:t>A 20. századra: a népesség növekedésével a lakásigény is nőtt.</a:t>
            </a:r>
          </a:p>
          <a:p>
            <a:pPr marL="0" indent="0">
              <a:buNone/>
            </a:pPr>
            <a:r>
              <a:rPr lang="hu-HU" sz="2000" dirty="0" smtClean="0"/>
              <a:t>- Howard – napfény, </a:t>
            </a:r>
            <a:r>
              <a:rPr lang="hu-HU" sz="2000" dirty="0" err="1" smtClean="0"/>
              <a:t>szternderdek</a:t>
            </a:r>
            <a:endParaRPr lang="hu-HU" sz="2000" dirty="0" smtClean="0"/>
          </a:p>
          <a:p>
            <a:pPr>
              <a:buFontTx/>
              <a:buChar char="-"/>
            </a:pPr>
            <a:endParaRPr lang="hu-HU" sz="2000" dirty="0"/>
          </a:p>
          <a:p>
            <a:pPr>
              <a:buFontTx/>
              <a:buChar char="-"/>
            </a:pPr>
            <a:r>
              <a:rPr lang="hu-HU" sz="2000" dirty="0" smtClean="0"/>
              <a:t>Le Corbusier– </a:t>
            </a:r>
            <a:r>
              <a:rPr lang="hu-HU" sz="2000" dirty="0" err="1" smtClean="0"/>
              <a:t>lineális</a:t>
            </a:r>
            <a:r>
              <a:rPr lang="hu-HU" sz="2000" dirty="0" smtClean="0"/>
              <a:t> város</a:t>
            </a:r>
          </a:p>
          <a:p>
            <a:pPr>
              <a:buFontTx/>
              <a:buChar char="-"/>
            </a:pPr>
            <a:endParaRPr lang="hu-HU" sz="2000" dirty="0"/>
          </a:p>
          <a:p>
            <a:pPr>
              <a:buFontTx/>
              <a:buChar char="-"/>
            </a:pPr>
            <a:endParaRPr lang="hu-HU" sz="2000" dirty="0" smtClean="0"/>
          </a:p>
          <a:p>
            <a:pPr>
              <a:buFontTx/>
              <a:buChar char="-"/>
            </a:pPr>
            <a:endParaRPr lang="hu-HU" sz="2000" dirty="0"/>
          </a:p>
          <a:p>
            <a:pPr>
              <a:buFontTx/>
              <a:buChar char="-"/>
            </a:pPr>
            <a:endParaRPr lang="hu-HU" sz="2000" dirty="0" smtClean="0"/>
          </a:p>
          <a:p>
            <a:pPr>
              <a:buFontTx/>
              <a:buChar char="-"/>
            </a:pPr>
            <a:endParaRPr lang="hu-HU" sz="2000" dirty="0"/>
          </a:p>
          <a:p>
            <a:pPr>
              <a:buFontTx/>
              <a:buChar char="-"/>
            </a:pPr>
            <a:endParaRPr lang="hu-HU" sz="2000" dirty="0" smtClean="0"/>
          </a:p>
          <a:p>
            <a:pPr>
              <a:buFontTx/>
              <a:buChar char="-"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- Athéni Charta (1933. Modern Építészek Nemzetközi Kongresszusa)</a:t>
            </a:r>
            <a:endParaRPr lang="hu-HU" sz="2000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AutoShape 2" descr="KÃ©ptalÃ¡lat a kÃ¶vetkezÅre: âebenezer howard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KÃ©ptalÃ¡lat a kÃ¶vetkezÅre: âebenezer howardâ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420888"/>
            <a:ext cx="4190603" cy="295232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775" y="3717032"/>
            <a:ext cx="3743201" cy="217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377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300475" cy="936104"/>
          </a:xfrm>
        </p:spPr>
        <p:txBody>
          <a:bodyPr/>
          <a:lstStyle/>
          <a:p>
            <a:r>
              <a:rPr lang="hu-HU" dirty="0" smtClean="0"/>
              <a:t>Túlnépesedés és népességfogyás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19" y="1556792"/>
            <a:ext cx="8640962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			</a:t>
            </a:r>
            <a:r>
              <a:rPr lang="hu-HU" dirty="0"/>
              <a:t> </a:t>
            </a:r>
            <a:r>
              <a:rPr lang="hu-HU" dirty="0" smtClean="0"/>
              <a:t>   </a:t>
            </a:r>
          </a:p>
          <a:p>
            <a:pPr marL="0" indent="0" algn="just">
              <a:buNone/>
            </a:pPr>
            <a:r>
              <a:rPr lang="hu-HU" dirty="0"/>
              <a:t>	</a:t>
            </a:r>
            <a:r>
              <a:rPr lang="hu-HU" dirty="0" smtClean="0"/>
              <a:t>	        2018.03.22. 11 óra</a:t>
            </a:r>
          </a:p>
          <a:p>
            <a:pPr marL="0" indent="0" algn="just">
              <a:buNone/>
            </a:pPr>
            <a:r>
              <a:rPr lang="hu-HU" dirty="0"/>
              <a:t>	</a:t>
            </a:r>
            <a:r>
              <a:rPr lang="hu-HU" dirty="0" smtClean="0"/>
              <a:t>	       (2017.10.23. 17 óra)</a:t>
            </a:r>
          </a:p>
          <a:p>
            <a:pPr marL="0" indent="0" algn="just">
              <a:buNone/>
            </a:pPr>
            <a:r>
              <a:rPr lang="hu-HU" dirty="0" smtClean="0"/>
              <a:t>        7.575.721.225 		</a:t>
            </a:r>
            <a:r>
              <a:rPr lang="hu-HU" dirty="0"/>
              <a:t> </a:t>
            </a:r>
            <a:r>
              <a:rPr lang="hu-HU" dirty="0" smtClean="0"/>
              <a:t>       9.763.377</a:t>
            </a:r>
          </a:p>
          <a:p>
            <a:pPr marL="0" indent="0" algn="just">
              <a:buNone/>
            </a:pPr>
            <a:r>
              <a:rPr lang="hu-HU" dirty="0" smtClean="0"/>
              <a:t>       (7.541.676.627)		       (9.777.169)</a:t>
            </a:r>
          </a:p>
          <a:p>
            <a:pPr marL="0" indent="0" algn="just">
              <a:buNone/>
            </a:pPr>
            <a:r>
              <a:rPr lang="hu-HU" dirty="0" smtClean="0"/>
              <a:t>	</a:t>
            </a:r>
            <a:endParaRPr lang="hu-HU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/>
          </p:nvPr>
        </p:nvGraphicFramePr>
        <p:xfrm>
          <a:off x="251519" y="1700808"/>
          <a:ext cx="4258815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>
            <a:graphicFrameLocks/>
          </p:cNvGraphicFramePr>
          <p:nvPr>
            <p:extLst/>
          </p:nvPr>
        </p:nvGraphicFramePr>
        <p:xfrm>
          <a:off x="4572000" y="1700808"/>
          <a:ext cx="4320481" cy="2686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4345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urbanisztika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sz="2000" dirty="0" smtClean="0"/>
              <a:t>A lakótelep, mint urbanisztikai kísérlet </a:t>
            </a:r>
            <a:r>
              <a:rPr lang="hu-HU" sz="2000" dirty="0" smtClean="0">
                <a:sym typeface="Symbol" panose="05050102010706020507" pitchFamily="18" charset="2"/>
              </a:rPr>
              <a:t> cél egy egalitárius közösség létrehozása. Később: szegregáció, </a:t>
            </a:r>
            <a:r>
              <a:rPr lang="hu-HU" sz="2000" dirty="0" err="1" smtClean="0">
                <a:sym typeface="Symbol" panose="05050102010706020507" pitchFamily="18" charset="2"/>
              </a:rPr>
              <a:t>slumosodás</a:t>
            </a:r>
            <a:r>
              <a:rPr lang="hu-HU" sz="2000" dirty="0" smtClean="0">
                <a:sym typeface="Symbol" panose="05050102010706020507" pitchFamily="18" charset="2"/>
              </a:rPr>
              <a:t>, ingerszegénység, nincs belső tér.</a:t>
            </a:r>
          </a:p>
          <a:p>
            <a:pPr marL="0" indent="0">
              <a:buNone/>
            </a:pPr>
            <a:endParaRPr lang="hu-HU" sz="2000" dirty="0">
              <a:sym typeface="Symbol" panose="05050102010706020507" pitchFamily="18" charset="2"/>
            </a:endParaRPr>
          </a:p>
          <a:p>
            <a:pPr>
              <a:buFontTx/>
              <a:buChar char="-"/>
            </a:pPr>
            <a:r>
              <a:rPr lang="hu-HU" sz="2000" dirty="0" err="1" smtClean="0">
                <a:sym typeface="Symbol" panose="05050102010706020507" pitchFamily="18" charset="2"/>
              </a:rPr>
              <a:t>Városrehabilitáció</a:t>
            </a:r>
            <a:r>
              <a:rPr lang="hu-HU" sz="2000" dirty="0" smtClean="0">
                <a:sym typeface="Symbol" panose="05050102010706020507" pitchFamily="18" charset="2"/>
              </a:rPr>
              <a:t>:</a:t>
            </a:r>
          </a:p>
          <a:p>
            <a:pPr marL="0" indent="0">
              <a:buNone/>
            </a:pPr>
            <a:r>
              <a:rPr lang="hu-HU" sz="2000" dirty="0" smtClean="0">
                <a:sym typeface="Symbol" panose="05050102010706020507" pitchFamily="18" charset="2"/>
              </a:rPr>
              <a:t>     fizikai feljavítás</a:t>
            </a:r>
          </a:p>
          <a:p>
            <a:pPr marL="0" indent="0">
              <a:buNone/>
            </a:pPr>
            <a:r>
              <a:rPr lang="hu-HU" sz="2000" dirty="0" smtClean="0">
                <a:sym typeface="Symbol" panose="05050102010706020507" pitchFamily="18" charset="2"/>
              </a:rPr>
              <a:t>     életminőség javítás</a:t>
            </a:r>
            <a:endParaRPr lang="hu-HU" sz="2400" dirty="0" smtClean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hu-HU" sz="2000" dirty="0" smtClean="0">
                <a:sym typeface="Symbol" panose="05050102010706020507" pitchFamily="18" charset="2"/>
              </a:rPr>
              <a:t>    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3" y="2603041"/>
            <a:ext cx="3515643" cy="212210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221088"/>
            <a:ext cx="41910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807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dirty="0" smtClean="0"/>
              <a:t>Területfejlesztés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smtClean="0"/>
              <a:t>Az Európai Unió regionális politikájának célja a területi különbségek kiegyenlítése.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1988. </a:t>
            </a:r>
            <a:r>
              <a:rPr lang="hu-HU" dirty="0" err="1" smtClean="0"/>
              <a:t>Delors-csomag</a:t>
            </a:r>
            <a:r>
              <a:rPr lang="hu-HU" dirty="0" smtClean="0"/>
              <a:t> – szubszidiaritás, </a:t>
            </a:r>
            <a:r>
              <a:rPr lang="hu-HU" dirty="0" err="1" smtClean="0"/>
              <a:t>addicionalitás</a:t>
            </a:r>
            <a:r>
              <a:rPr lang="hu-HU" dirty="0" smtClean="0"/>
              <a:t>, koncentráció, programozás, partnerség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Strukturális Alapok: ERFA és ESZA</a:t>
            </a:r>
          </a:p>
          <a:p>
            <a:pPr marL="0" indent="0">
              <a:buNone/>
            </a:pPr>
            <a:r>
              <a:rPr lang="hu-HU" dirty="0" smtClean="0"/>
              <a:t>Kohéziós Alap</a:t>
            </a:r>
          </a:p>
          <a:p>
            <a:pPr marL="0" indent="0">
              <a:buNone/>
            </a:pPr>
            <a:r>
              <a:rPr lang="hu-HU" dirty="0" smtClean="0"/>
              <a:t>EMVA (közlekedés, környezetvédelem)</a:t>
            </a:r>
          </a:p>
          <a:p>
            <a:pPr marL="0" indent="0">
              <a:buNone/>
            </a:pPr>
            <a:r>
              <a:rPr lang="hu-HU" dirty="0" smtClean="0"/>
              <a:t>ETHA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2014-2020. 351,8 </a:t>
            </a:r>
            <a:r>
              <a:rPr lang="hu-HU" dirty="0" err="1" smtClean="0"/>
              <a:t>md</a:t>
            </a:r>
            <a:r>
              <a:rPr lang="hu-HU" dirty="0" smtClean="0"/>
              <a:t> euró</a:t>
            </a:r>
          </a:p>
        </p:txBody>
      </p:sp>
    </p:spTree>
    <p:extLst>
      <p:ext uri="{BB962C8B-B14F-4D97-AF65-F5344CB8AC3E}">
        <p14:creationId xmlns:p14="http://schemas.microsoft.com/office/powerpoint/2010/main" xmlns="" val="64090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012443" cy="936104"/>
          </a:xfrm>
        </p:spPr>
        <p:txBody>
          <a:bodyPr/>
          <a:lstStyle/>
          <a:p>
            <a:r>
              <a:rPr lang="hu-HU" dirty="0" smtClean="0"/>
              <a:t>területfejlesztés</a:t>
            </a:r>
            <a:endParaRPr lang="hu-HU" dirty="0"/>
          </a:p>
        </p:txBody>
      </p:sp>
      <p:pic>
        <p:nvPicPr>
          <p:cNvPr id="1026" name="Picture 2" descr="fejlettsÃ©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2074" y="1743573"/>
            <a:ext cx="6639852" cy="423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55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476672"/>
            <a:ext cx="1222851" cy="121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012443" cy="936104"/>
          </a:xfrm>
        </p:spPr>
        <p:txBody>
          <a:bodyPr/>
          <a:lstStyle/>
          <a:p>
            <a:r>
              <a:rPr lang="hu-HU" dirty="0" smtClean="0"/>
              <a:t>A népesség összetétele és a népesedés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3551" y="160020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hu-HU" dirty="0" smtClean="0"/>
              <a:t>Nemek </a:t>
            </a:r>
          </a:p>
          <a:p>
            <a:pPr marL="514350" indent="-514350">
              <a:buAutoNum type="arabicPeriod"/>
            </a:pPr>
            <a:r>
              <a:rPr lang="hu-HU" dirty="0" smtClean="0"/>
              <a:t>Életkor</a:t>
            </a:r>
          </a:p>
          <a:p>
            <a:pPr marL="514350" indent="-514350">
              <a:buAutoNum type="arabicPeriod"/>
            </a:pPr>
            <a:r>
              <a:rPr lang="hu-HU" dirty="0" smtClean="0"/>
              <a:t>Családi állapot </a:t>
            </a:r>
          </a:p>
          <a:p>
            <a:pPr marL="514350" indent="-514350">
              <a:buAutoNum type="arabicPeriod"/>
            </a:pPr>
            <a:r>
              <a:rPr lang="hu-HU" dirty="0" smtClean="0"/>
              <a:t>Kulturális helyzet </a:t>
            </a:r>
          </a:p>
          <a:p>
            <a:pPr marL="514350" indent="-514350">
              <a:buAutoNum type="arabicPeriod"/>
            </a:pPr>
            <a:r>
              <a:rPr lang="hu-HU" dirty="0" smtClean="0"/>
              <a:t>Nyelvi, etnikai, vallási helyzet </a:t>
            </a:r>
          </a:p>
          <a:p>
            <a:pPr marL="514350" indent="-514350">
              <a:buAutoNum type="arabicPeriod"/>
            </a:pPr>
            <a:r>
              <a:rPr lang="hu-HU" dirty="0"/>
              <a:t>G</a:t>
            </a:r>
            <a:r>
              <a:rPr lang="hu-HU" dirty="0" smtClean="0"/>
              <a:t>azdasági-foglalkozási helyzet</a:t>
            </a:r>
          </a:p>
          <a:p>
            <a:pPr marL="514350" indent="-514350">
              <a:buAutoNum type="arabicPeriod"/>
            </a:pPr>
            <a:r>
              <a:rPr lang="hu-HU" dirty="0" smtClean="0">
                <a:solidFill>
                  <a:srgbClr val="0070C0"/>
                </a:solidFill>
              </a:rPr>
              <a:t>Területi eloszlás</a:t>
            </a: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0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dirty="0"/>
              <a:t>A népesség összetétele és a népesedés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000" dirty="0" smtClean="0"/>
              <a:t>1. nemek </a:t>
            </a:r>
            <a:endParaRPr lang="hu-HU" sz="2000" dirty="0"/>
          </a:p>
          <a:p>
            <a:pPr marL="0" indent="0">
              <a:buNone/>
            </a:pPr>
            <a:r>
              <a:rPr lang="hu-HU" sz="2000" dirty="0" smtClean="0"/>
              <a:t>2. életkor</a:t>
            </a:r>
            <a:endParaRPr lang="hu-HU" sz="2000" dirty="0"/>
          </a:p>
          <a:p>
            <a:pPr marL="0" indent="0">
              <a:buNone/>
            </a:pPr>
            <a:r>
              <a:rPr lang="hu-HU" sz="2000" dirty="0" smtClean="0"/>
              <a:t>3. </a:t>
            </a:r>
            <a:r>
              <a:rPr lang="hu-HU" sz="2000" dirty="0"/>
              <a:t>c</a:t>
            </a:r>
            <a:r>
              <a:rPr lang="hu-HU" sz="2000" dirty="0" smtClean="0"/>
              <a:t>saládi </a:t>
            </a:r>
            <a:r>
              <a:rPr lang="hu-HU" sz="2000" dirty="0"/>
              <a:t>állapot </a:t>
            </a:r>
          </a:p>
          <a:p>
            <a:pPr marL="0" indent="0">
              <a:buNone/>
            </a:pPr>
            <a:r>
              <a:rPr lang="hu-HU" sz="2000" dirty="0" smtClean="0"/>
              <a:t>4. kulturális </a:t>
            </a:r>
            <a:r>
              <a:rPr lang="hu-HU" sz="2000" dirty="0"/>
              <a:t>helyzet </a:t>
            </a:r>
          </a:p>
          <a:p>
            <a:pPr marL="0" indent="0">
              <a:buNone/>
            </a:pPr>
            <a:r>
              <a:rPr lang="hu-HU" sz="2000" dirty="0" smtClean="0"/>
              <a:t>5. nyelvi</a:t>
            </a:r>
            <a:r>
              <a:rPr lang="hu-HU" sz="2000" dirty="0"/>
              <a:t>, etnikai, vallási helyzet </a:t>
            </a:r>
          </a:p>
          <a:p>
            <a:pPr marL="0" indent="0">
              <a:buNone/>
            </a:pPr>
            <a:r>
              <a:rPr lang="hu-HU" sz="2000" dirty="0" smtClean="0"/>
              <a:t>6. gazdasági-foglalkozási helyzet</a:t>
            </a:r>
            <a:endParaRPr lang="hu-HU" sz="2000" dirty="0"/>
          </a:p>
          <a:p>
            <a:pPr marL="0" indent="0">
              <a:buNone/>
            </a:pPr>
            <a:r>
              <a:rPr lang="hu-HU" sz="2000" dirty="0" smtClean="0">
                <a:solidFill>
                  <a:srgbClr val="0070C0"/>
                </a:solidFill>
              </a:rPr>
              <a:t>7. területi </a:t>
            </a:r>
            <a:r>
              <a:rPr lang="hu-HU" sz="2000" dirty="0">
                <a:solidFill>
                  <a:srgbClr val="0070C0"/>
                </a:solidFill>
              </a:rPr>
              <a:t>eloszlás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1. házasság, válás</a:t>
            </a:r>
          </a:p>
          <a:p>
            <a:pPr marL="0" indent="0">
              <a:buNone/>
            </a:pPr>
            <a:r>
              <a:rPr lang="hu-HU" sz="2000" dirty="0" smtClean="0"/>
              <a:t>2. születés, termékenység</a:t>
            </a:r>
          </a:p>
          <a:p>
            <a:pPr marL="0" indent="0">
              <a:buNone/>
            </a:pPr>
            <a:r>
              <a:rPr lang="hu-HU" sz="2000" dirty="0" smtClean="0"/>
              <a:t>3. halálozások, halandóság</a:t>
            </a:r>
          </a:p>
          <a:p>
            <a:pPr marL="0" indent="0">
              <a:buNone/>
            </a:pPr>
            <a:r>
              <a:rPr lang="hu-HU" sz="2000" dirty="0" smtClean="0">
                <a:solidFill>
                  <a:srgbClr val="0070C0"/>
                </a:solidFill>
              </a:rPr>
              <a:t>4. vándorlás</a:t>
            </a:r>
            <a:endParaRPr lang="hu-H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4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dirty="0" smtClean="0"/>
              <a:t>A népesség térbeli eloszlásának modellje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3"/>
            <a:ext cx="8229600" cy="4968553"/>
          </a:xfrm>
        </p:spPr>
        <p:txBody>
          <a:bodyPr>
            <a:normAutofit fontScale="70000" lnSpcReduction="20000"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514350" indent="-514350" algn="just">
              <a:buAutoNum type="arabicPeriod"/>
            </a:pPr>
            <a:r>
              <a:rPr lang="hu-HU" dirty="0" smtClean="0"/>
              <a:t>Szórt – őskor, ókor, alacsony civilizációs szint</a:t>
            </a:r>
          </a:p>
          <a:p>
            <a:pPr marL="514350" indent="-514350" algn="just">
              <a:buAutoNum type="arabicPeriod"/>
            </a:pPr>
            <a:r>
              <a:rPr lang="hu-HU" dirty="0" smtClean="0"/>
              <a:t>Koncentrált – ipari forradalom óta, magas civilizációs szint</a:t>
            </a:r>
          </a:p>
          <a:p>
            <a:pPr marL="0" indent="0" algn="just">
              <a:buNone/>
            </a:pPr>
            <a:r>
              <a:rPr lang="hu-HU" dirty="0" smtClean="0"/>
              <a:t>       a. Egy pont köré – az iparosodásba későn, illetve </a:t>
            </a:r>
          </a:p>
          <a:p>
            <a:pPr marL="0" indent="0" algn="just">
              <a:buNone/>
            </a:pPr>
            <a:r>
              <a:rPr lang="hu-HU" dirty="0"/>
              <a:t> </a:t>
            </a:r>
            <a:r>
              <a:rPr lang="hu-HU" dirty="0" smtClean="0"/>
              <a:t>          részlegesen bekapcsolódott területek</a:t>
            </a:r>
          </a:p>
          <a:p>
            <a:pPr marL="0" indent="0" algn="just">
              <a:buNone/>
            </a:pPr>
            <a:r>
              <a:rPr lang="hu-HU" dirty="0"/>
              <a:t> </a:t>
            </a:r>
            <a:r>
              <a:rPr lang="hu-HU" dirty="0" smtClean="0"/>
              <a:t>      b. Több pont köré – az iparosodásba korán, illetve </a:t>
            </a:r>
          </a:p>
          <a:p>
            <a:pPr marL="0" indent="0" algn="just">
              <a:buNone/>
            </a:pPr>
            <a:r>
              <a:rPr lang="hu-HU" dirty="0"/>
              <a:t> </a:t>
            </a:r>
            <a:r>
              <a:rPr lang="hu-HU" dirty="0" smtClean="0"/>
              <a:t>          teljesen bekapcsolódott területek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484783"/>
            <a:ext cx="4464496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253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>
            <a:normAutofit/>
          </a:bodyPr>
          <a:lstStyle/>
          <a:p>
            <a:r>
              <a:rPr lang="hu-HU" dirty="0" smtClean="0"/>
              <a:t>A népesség térbeli eloszlásának szabályszerűségei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hu-HU" dirty="0" smtClean="0"/>
              <a:t>90% az északi féltekén él</a:t>
            </a:r>
          </a:p>
          <a:p>
            <a:pPr marL="514350" indent="-514350">
              <a:buAutoNum type="arabicPeriod"/>
            </a:pPr>
            <a:r>
              <a:rPr lang="hu-HU" dirty="0" smtClean="0"/>
              <a:t>80% 0-500 méter között él</a:t>
            </a:r>
          </a:p>
          <a:p>
            <a:pPr marL="514350" indent="-514350">
              <a:buAutoNum type="arabicPeriod"/>
            </a:pPr>
            <a:r>
              <a:rPr lang="hu-HU" dirty="0" smtClean="0"/>
              <a:t>50% 200 km-es tengerparti sávban él</a:t>
            </a:r>
          </a:p>
          <a:p>
            <a:pPr marL="0" indent="0" algn="ctr">
              <a:buNone/>
            </a:pPr>
            <a:r>
              <a:rPr lang="hu-HU" dirty="0" smtClean="0">
                <a:sym typeface="Symbol" panose="05050102010706020507" pitchFamily="18" charset="2"/>
              </a:rPr>
              <a:t></a:t>
            </a:r>
          </a:p>
          <a:p>
            <a:pPr marL="0" indent="0">
              <a:buNone/>
            </a:pPr>
            <a:r>
              <a:rPr lang="hu-HU" dirty="0" smtClean="0"/>
              <a:t>Ritkán lakott területek (1 fő/km2 alatti népsűrűség): </a:t>
            </a:r>
          </a:p>
          <a:p>
            <a:pPr marL="0" indent="0">
              <a:buNone/>
            </a:pPr>
            <a:r>
              <a:rPr lang="hu-HU" dirty="0"/>
              <a:t>-</a:t>
            </a:r>
            <a:r>
              <a:rPr lang="hu-HU" dirty="0" smtClean="0"/>
              <a:t> a Föld 78%-a</a:t>
            </a:r>
          </a:p>
          <a:p>
            <a:pPr marL="0" indent="0">
              <a:buNone/>
            </a:pPr>
            <a:r>
              <a:rPr lang="hu-HU" dirty="0" smtClean="0"/>
              <a:t>- sarkvidék, tajga, sivatag, esőerők, hegységek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Sűrűn lakott területek (200 fő/km2 feletti népsűrűség): 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- a Föld 1%-a</a:t>
            </a:r>
          </a:p>
          <a:p>
            <a:pPr marL="0" indent="0">
              <a:buNone/>
            </a:pPr>
            <a:r>
              <a:rPr lang="hu-HU" dirty="0" smtClean="0"/>
              <a:t>- nagy népességkoncentrációk (Dél- és Kelet-Ázsia, La Manche-övezet, Nagy - Tavak vidéke) – itt él a világ népességének 60%-a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634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népsűrűség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9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dirty="0" smtClean="0"/>
              <a:t>= a népesség térbeli eloszlásának mérésére szolgál: nyers, fiziológiai, táplálkozási, mezőgazdasági, </a:t>
            </a:r>
            <a:r>
              <a:rPr lang="hu-HU" sz="2200" dirty="0" err="1" smtClean="0"/>
              <a:t>arealitási</a:t>
            </a:r>
            <a:r>
              <a:rPr lang="hu-HU" sz="2200" dirty="0" smtClean="0"/>
              <a:t> mutató</a:t>
            </a:r>
          </a:p>
          <a:p>
            <a:pPr marL="0" indent="0">
              <a:buNone/>
            </a:pPr>
            <a:endParaRPr lang="hu-HU" sz="2200" dirty="0"/>
          </a:p>
          <a:p>
            <a:pPr marL="0" indent="0">
              <a:buNone/>
            </a:pPr>
            <a:r>
              <a:rPr lang="hu-HU" sz="2200" dirty="0" smtClean="0"/>
              <a:t>Sűrűn lakott országok:</a:t>
            </a:r>
          </a:p>
          <a:p>
            <a:pPr>
              <a:buFontTx/>
              <a:buChar char="-"/>
            </a:pPr>
            <a:r>
              <a:rPr lang="hu-HU" sz="2200" dirty="0"/>
              <a:t>v</a:t>
            </a:r>
            <a:r>
              <a:rPr lang="hu-HU" sz="2200" dirty="0" smtClean="0"/>
              <a:t>árosállamok</a:t>
            </a:r>
          </a:p>
          <a:p>
            <a:pPr>
              <a:buFontTx/>
              <a:buChar char="-"/>
            </a:pPr>
            <a:r>
              <a:rPr lang="hu-HU" sz="2200" dirty="0" smtClean="0"/>
              <a:t>törpeállamok</a:t>
            </a:r>
          </a:p>
          <a:p>
            <a:pPr>
              <a:buFontTx/>
              <a:buChar char="-"/>
            </a:pPr>
            <a:r>
              <a:rPr lang="hu-HU" sz="2200" dirty="0"/>
              <a:t>k</a:t>
            </a:r>
            <a:r>
              <a:rPr lang="hu-HU" sz="2200" dirty="0" smtClean="0"/>
              <a:t>is területű, túlnépesedettek</a:t>
            </a:r>
          </a:p>
          <a:p>
            <a:pPr marL="0" indent="0">
              <a:buNone/>
            </a:pPr>
            <a:r>
              <a:rPr lang="hu-HU" sz="2200" dirty="0" smtClean="0"/>
              <a:t>Ritkán lakott országok:</a:t>
            </a:r>
          </a:p>
          <a:p>
            <a:pPr marL="0" indent="0">
              <a:buNone/>
            </a:pPr>
            <a:r>
              <a:rPr lang="hu-HU" sz="2200" dirty="0" smtClean="0"/>
              <a:t>-   kontinensnyiek</a:t>
            </a:r>
          </a:p>
          <a:p>
            <a:pPr>
              <a:buFontTx/>
              <a:buChar char="-"/>
            </a:pPr>
            <a:r>
              <a:rPr lang="hu-HU" sz="2200" dirty="0"/>
              <a:t>n</a:t>
            </a:r>
            <a:r>
              <a:rPr lang="hu-HU" sz="2200" dirty="0" smtClean="0"/>
              <a:t>agy területű, hidegek</a:t>
            </a:r>
          </a:p>
          <a:p>
            <a:pPr>
              <a:buFontTx/>
              <a:buChar char="-"/>
            </a:pPr>
            <a:r>
              <a:rPr lang="hu-HU" sz="2200" dirty="0" smtClean="0"/>
              <a:t>sivatagiak</a:t>
            </a:r>
          </a:p>
          <a:p>
            <a:pPr marL="0" indent="0">
              <a:buNone/>
            </a:pPr>
            <a:r>
              <a:rPr lang="hu-HU" sz="2200" dirty="0" smtClean="0"/>
              <a:t>Mindkettővel járnak problémák!!! Pl. </a:t>
            </a:r>
            <a:r>
              <a:rPr lang="hu-HU" sz="2200" dirty="0" err="1" smtClean="0"/>
              <a:t>crowding</a:t>
            </a:r>
            <a:r>
              <a:rPr lang="hu-HU" sz="2200" dirty="0" smtClean="0"/>
              <a:t> hatás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6254550"/>
              </p:ext>
            </p:extLst>
          </p:nvPr>
        </p:nvGraphicFramePr>
        <p:xfrm>
          <a:off x="4788024" y="2852936"/>
          <a:ext cx="3528392" cy="2347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5644"/>
                <a:gridCol w="1382748"/>
              </a:tblGrid>
              <a:tr h="233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fő/km2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3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Ázsia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118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3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Európa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102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3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Afrika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26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3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Dél-Amerika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25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3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Észak-Amerika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15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3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Ausztrália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4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3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Föld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45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567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dirty="0" smtClean="0"/>
              <a:t>A település fogalma, csoportosítása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smtClean="0"/>
              <a:t>= az ember életének, társadalmi – gazdasági tevékenységének legfőbb színtere, fizikai kerete</a:t>
            </a:r>
          </a:p>
          <a:p>
            <a:pPr marL="514350" indent="-514350">
              <a:buAutoNum type="arabicPeriod"/>
            </a:pPr>
            <a:endParaRPr lang="hu-HU" dirty="0" smtClean="0"/>
          </a:p>
          <a:p>
            <a:pPr marL="514350" indent="-514350">
              <a:buAutoNum type="arabicPeriod"/>
            </a:pPr>
            <a:r>
              <a:rPr lang="hu-HU" dirty="0" smtClean="0"/>
              <a:t>Méret – KSH 11 kategória </a:t>
            </a:r>
            <a:endParaRPr lang="hu-HU" dirty="0"/>
          </a:p>
          <a:p>
            <a:pPr marL="514350" indent="-514350">
              <a:buAutoNum type="arabicPeriod"/>
            </a:pPr>
            <a:r>
              <a:rPr lang="hu-HU" dirty="0" smtClean="0"/>
              <a:t>Hasznosítás módja – állandó (magányos, szórt, csoportos), szezonális, ideiglenes</a:t>
            </a:r>
          </a:p>
          <a:p>
            <a:pPr marL="514350" indent="-514350">
              <a:buAutoNum type="arabicPeriod"/>
            </a:pPr>
            <a:r>
              <a:rPr lang="hu-HU" dirty="0" smtClean="0"/>
              <a:t>Földrajzi fekvés – síkvidéki, hegyvidéki, dombvidéki</a:t>
            </a:r>
          </a:p>
          <a:p>
            <a:pPr marL="514350" indent="-514350">
              <a:buAutoNum type="arabicPeriod"/>
            </a:pPr>
            <a:r>
              <a:rPr lang="hu-HU" dirty="0" smtClean="0"/>
              <a:t>Alaprajz – ősi (szabálytalan), fiatalabb (szabályos)</a:t>
            </a:r>
          </a:p>
          <a:p>
            <a:pPr marL="514350" indent="-514350">
              <a:buAutoNum type="arabicPeriod"/>
            </a:pPr>
            <a:r>
              <a:rPr lang="hu-HU" dirty="0" smtClean="0"/>
              <a:t>Funkció – központi (város), nem központi (falu)</a:t>
            </a:r>
          </a:p>
          <a:p>
            <a:pPr marL="514350" indent="-514350">
              <a:buAutoNum type="arabicPeriod"/>
            </a:pPr>
            <a:r>
              <a:rPr lang="hu-HU" dirty="0" smtClean="0"/>
              <a:t>Gazdasági jelleg – mezőgazdasági, ipari, szolgáltató, tisztán lakó)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6828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>
            <a:normAutofit/>
          </a:bodyPr>
          <a:lstStyle/>
          <a:p>
            <a:r>
              <a:rPr lang="hu-HU" dirty="0" smtClean="0"/>
              <a:t>A települések fejlődésére ható tényezők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dirty="0" smtClean="0"/>
              <a:t>1. Természeti tényezők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- Helyzeti energiák: eltérő jellegű tájak érintkezése,  homogén jellegű tájak központja, kedvező forgalmi helyzet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- </a:t>
            </a:r>
            <a:r>
              <a:rPr lang="hu-HU" dirty="0"/>
              <a:t>H</a:t>
            </a:r>
            <a:r>
              <a:rPr lang="hu-HU" dirty="0" smtClean="0"/>
              <a:t>elyi energiák: domborzat, víz, ásványkincsek, a táj szépsége, történelmi események, vallási jelenségek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2. Gazdasági tényezők </a:t>
            </a:r>
          </a:p>
          <a:p>
            <a:pPr marL="0" indent="0">
              <a:buNone/>
            </a:pPr>
            <a:r>
              <a:rPr lang="hu-HU" dirty="0" smtClean="0"/>
              <a:t>    - ipar, közlekedés, ma: kellemes környezet!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3. Politikai tényezők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- régen (székhely, védelmi központ), ma (pl. szocialista városok)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4. Társadalmi tényezők 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- munkaerő, multikulturalizmus </a:t>
            </a:r>
            <a:r>
              <a:rPr lang="hu-HU" dirty="0" smtClean="0">
                <a:sym typeface="Symbol" panose="05050102010706020507" pitchFamily="18" charset="2"/>
              </a:rPr>
              <a:t></a:t>
            </a:r>
            <a:r>
              <a:rPr lang="hu-HU" dirty="0" smtClean="0"/>
              <a:t> kedvező összetétel </a:t>
            </a:r>
            <a:r>
              <a:rPr lang="hu-HU" dirty="0" smtClean="0">
                <a:sym typeface="Symbol" panose="05050102010706020507" pitchFamily="18" charset="2"/>
              </a:rPr>
              <a:t> dinamikus fejlődés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80914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1190</Words>
  <Application>Microsoft Office PowerPoint</Application>
  <PresentationFormat>Diavetítés a képernyőre (4:3 oldalarány)</PresentationFormat>
  <Paragraphs>283</Paragraphs>
  <Slides>23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Office-téma</vt:lpstr>
      <vt:lpstr>Megújuló Egyetem Felsőoktatási intézményi fejlesztések a felsőfokú oktatás minőségének és hozzáférhetőségének együttes javítása érdekében   EFOP-3.4.3-16-2016-00015 </vt:lpstr>
      <vt:lpstr>Túlnépesedés és népességfogyás </vt:lpstr>
      <vt:lpstr>A népesség összetétele és a népesedés</vt:lpstr>
      <vt:lpstr>A népesség összetétele és a népesedés</vt:lpstr>
      <vt:lpstr>A népesség térbeli eloszlásának modellje</vt:lpstr>
      <vt:lpstr>A népesség térbeli eloszlásának szabályszerűségei</vt:lpstr>
      <vt:lpstr>A népsűrűség</vt:lpstr>
      <vt:lpstr>A település fogalma, csoportosítása</vt:lpstr>
      <vt:lpstr>A települések fejlődésére ható tényezők</vt:lpstr>
      <vt:lpstr>Magyarország településhálózata</vt:lpstr>
      <vt:lpstr>Magyarország településhálózata</vt:lpstr>
      <vt:lpstr>Magyarország településhálózata</vt:lpstr>
      <vt:lpstr>Az urbanizáció fogalma</vt:lpstr>
      <vt:lpstr>Az urbanizáció szakaszai</vt:lpstr>
      <vt:lpstr>(humán) Ökológia folyamatok a városban</vt:lpstr>
      <vt:lpstr>(humán) ökológiai modellek </vt:lpstr>
      <vt:lpstr>Természetes övezetek</vt:lpstr>
      <vt:lpstr>A város mint társadalmi rendszer</vt:lpstr>
      <vt:lpstr>urbanisztika</vt:lpstr>
      <vt:lpstr>urbanisztika</vt:lpstr>
      <vt:lpstr>Területfejlesztés</vt:lpstr>
      <vt:lpstr>területfejlesztés</vt:lpstr>
      <vt:lpstr>KÖSZÖNÖM  A FIGYELMET!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Graholy Éva</cp:lastModifiedBy>
  <cp:revision>92</cp:revision>
  <dcterms:created xsi:type="dcterms:W3CDTF">2014-03-03T11:13:53Z</dcterms:created>
  <dcterms:modified xsi:type="dcterms:W3CDTF">2018-04-05T08:22:02Z</dcterms:modified>
</cp:coreProperties>
</file>