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5"/>
  </p:notesMasterIdLst>
  <p:sldIdLst>
    <p:sldId id="256" r:id="rId2"/>
    <p:sldId id="263" r:id="rId3"/>
    <p:sldId id="264" r:id="rId4"/>
    <p:sldId id="296" r:id="rId5"/>
    <p:sldId id="260" r:id="rId6"/>
    <p:sldId id="266" r:id="rId7"/>
    <p:sldId id="279" r:id="rId8"/>
    <p:sldId id="280" r:id="rId9"/>
    <p:sldId id="284" r:id="rId10"/>
    <p:sldId id="265" r:id="rId11"/>
    <p:sldId id="272" r:id="rId12"/>
    <p:sldId id="281" r:id="rId13"/>
    <p:sldId id="262" r:id="rId14"/>
    <p:sldId id="282" r:id="rId15"/>
    <p:sldId id="273" r:id="rId16"/>
    <p:sldId id="285" r:id="rId17"/>
    <p:sldId id="286" r:id="rId18"/>
    <p:sldId id="288" r:id="rId19"/>
    <p:sldId id="289" r:id="rId20"/>
    <p:sldId id="290" r:id="rId21"/>
    <p:sldId id="293" r:id="rId22"/>
    <p:sldId id="291" r:id="rId23"/>
    <p:sldId id="292" r:id="rId24"/>
    <p:sldId id="294" r:id="rId25"/>
    <p:sldId id="277" r:id="rId26"/>
    <p:sldId id="278" r:id="rId27"/>
    <p:sldId id="267" r:id="rId28"/>
    <p:sldId id="270" r:id="rId29"/>
    <p:sldId id="268" r:id="rId30"/>
    <p:sldId id="269" r:id="rId31"/>
    <p:sldId id="295" r:id="rId32"/>
    <p:sldId id="297" r:id="rId33"/>
    <p:sldId id="25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2017.12.11.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ortugal" TargetMode="External"/><Relationship Id="rId3" Type="http://schemas.openxmlformats.org/officeDocument/2006/relationships/hyperlink" Target="https://en.wikipedia.org/wiki/Iceland" TargetMode="External"/><Relationship Id="rId7" Type="http://schemas.openxmlformats.org/officeDocument/2006/relationships/hyperlink" Target="https://en.wikipedia.org/wiki/Spain" TargetMode="External"/><Relationship Id="rId12" Type="http://schemas.openxmlformats.org/officeDocument/2006/relationships/hyperlink" Target="https://en.wikipedia.org/wiki/Hungary" TargetMode="External"/><Relationship Id="rId2" Type="http://schemas.openxmlformats.org/officeDocument/2006/relationships/hyperlink" Target="https://en.wikipedia.org/wiki/Finlan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Slovenia" TargetMode="External"/><Relationship Id="rId11" Type="http://schemas.openxmlformats.org/officeDocument/2006/relationships/hyperlink" Target="https://en.wikipedia.org/wiki/France" TargetMode="External"/><Relationship Id="rId5" Type="http://schemas.openxmlformats.org/officeDocument/2006/relationships/hyperlink" Target="https://en.wikipedia.org/wiki/Denmark" TargetMode="External"/><Relationship Id="rId10" Type="http://schemas.openxmlformats.org/officeDocument/2006/relationships/hyperlink" Target="https://en.wikipedia.org/wiki/Malta" TargetMode="External"/><Relationship Id="rId4" Type="http://schemas.openxmlformats.org/officeDocument/2006/relationships/hyperlink" Target="https://en.wikipedia.org/wiki/Sweden" TargetMode="External"/><Relationship Id="rId9" Type="http://schemas.openxmlformats.org/officeDocument/2006/relationships/hyperlink" Target="https://en.wikipedia.org/wiki/Estoni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493155"/>
            <a:ext cx="7684268" cy="2304256"/>
          </a:xfrm>
        </p:spPr>
        <p:txBody>
          <a:bodyPr>
            <a:normAutofit/>
          </a:bodyPr>
          <a:lstStyle/>
          <a:p>
            <a:r>
              <a:rPr lang="hu-HU" sz="2000" dirty="0"/>
              <a:t>Megújuló Egyetem Felsőoktatási intézményi fejlesztések a felsőfokú oktatás minőségének és hozzáférhetőségének együttes javítása érdekében 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/>
              <a:t/>
            </a:r>
            <a:br>
              <a:rPr lang="hu-HU" sz="1600" dirty="0"/>
            </a:br>
            <a:r>
              <a:rPr lang="hu-HU" sz="2400" dirty="0"/>
              <a:t>EFOP-3.4.3-16-2016-00015</a:t>
            </a:r>
            <a:r>
              <a:rPr lang="hu-HU" dirty="0"/>
              <a:t> </a:t>
            </a:r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302585"/>
            <a:ext cx="7776864" cy="783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dirty="0"/>
              <a:t>Főnix – me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97948" y="4077072"/>
            <a:ext cx="54726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A fenntartható fejlődés kihívásai Magyarországon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Havasi Virág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Megújuló energia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 smtClean="0"/>
              <a:t>Cél 2020-ra</a:t>
            </a:r>
          </a:p>
          <a:p>
            <a:pPr marL="0" indent="0">
              <a:buNone/>
            </a:pPr>
            <a:r>
              <a:rPr lang="hu-HU" dirty="0" smtClean="0"/>
              <a:t>EU 20%</a:t>
            </a:r>
          </a:p>
          <a:p>
            <a:pPr marL="0" indent="0">
              <a:buNone/>
            </a:pPr>
            <a:r>
              <a:rPr lang="hu-HU" dirty="0" err="1" smtClean="0"/>
              <a:t>Mo</a:t>
            </a:r>
            <a:r>
              <a:rPr lang="hu-HU" dirty="0" smtClean="0"/>
              <a:t> 13%</a:t>
            </a:r>
          </a:p>
          <a:p>
            <a:pPr marL="0" indent="0">
              <a:buNone/>
            </a:pPr>
            <a:r>
              <a:rPr lang="hu-HU" dirty="0" smtClean="0"/>
              <a:t>(Közlekedési ágazat 10%)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2014-ben </a:t>
            </a:r>
          </a:p>
          <a:p>
            <a:pPr marL="0" indent="0">
              <a:buNone/>
            </a:pPr>
            <a:r>
              <a:rPr lang="hu-HU" dirty="0" smtClean="0"/>
              <a:t>EU: 16%</a:t>
            </a:r>
          </a:p>
          <a:p>
            <a:pPr marL="0" indent="0">
              <a:buNone/>
            </a:pPr>
            <a:r>
              <a:rPr lang="hu-HU" dirty="0" err="1" smtClean="0"/>
              <a:t>Mo</a:t>
            </a:r>
            <a:r>
              <a:rPr lang="hu-HU" dirty="0" smtClean="0"/>
              <a:t>: 9,51% (közlekedésben 6,93%)</a:t>
            </a:r>
          </a:p>
          <a:p>
            <a:pPr marL="0" indent="0">
              <a:buNone/>
            </a:pPr>
            <a:r>
              <a:rPr lang="hu-HU" dirty="0" err="1" smtClean="0"/>
              <a:t>Svédo</a:t>
            </a:r>
            <a:r>
              <a:rPr lang="hu-HU" dirty="0" smtClean="0"/>
              <a:t>: 52,6%</a:t>
            </a:r>
          </a:p>
          <a:p>
            <a:pPr marL="0" indent="0">
              <a:buNone/>
            </a:pPr>
            <a:r>
              <a:rPr lang="hu-HU" dirty="0" smtClean="0"/>
              <a:t>Lett és </a:t>
            </a:r>
            <a:r>
              <a:rPr lang="hu-HU" dirty="0" err="1" smtClean="0"/>
              <a:t>Finno</a:t>
            </a:r>
            <a:r>
              <a:rPr lang="hu-HU" dirty="0" smtClean="0"/>
              <a:t>: 38,7%</a:t>
            </a:r>
          </a:p>
          <a:p>
            <a:pPr marL="0" indent="0">
              <a:buNone/>
            </a:pPr>
            <a:r>
              <a:rPr lang="hu-HU" dirty="0" smtClean="0"/>
              <a:t>Ausztria: 33,1%</a:t>
            </a:r>
          </a:p>
          <a:p>
            <a:pPr marL="0" indent="0">
              <a:buNone/>
            </a:pPr>
            <a:r>
              <a:rPr lang="hu-HU" dirty="0" smtClean="0"/>
              <a:t>Dánia:29,2%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 smtClean="0"/>
              <a:t>Megújuló és alternatív energiaforrásokból előállított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Villamosenergiatámogatási rendszer (METÁR)</a:t>
            </a:r>
          </a:p>
          <a:p>
            <a:pPr marL="0" indent="0">
              <a:buNone/>
            </a:pPr>
            <a:r>
              <a:rPr lang="hu-HU" dirty="0" smtClean="0"/>
              <a:t>KEHOP, TOP, GINOP, VEKOP</a:t>
            </a:r>
          </a:p>
          <a:p>
            <a:pPr marL="0" indent="0">
              <a:buNone/>
            </a:pPr>
            <a:r>
              <a:rPr lang="hu-HU" dirty="0" smtClean="0"/>
              <a:t>Zöldgazdaság finanszírozási rendszer (kvótabevételekből) Otthon melege program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Szilárd biomassza 43,8%</a:t>
            </a:r>
          </a:p>
          <a:p>
            <a:pPr marL="0" indent="0">
              <a:buNone/>
            </a:pPr>
            <a:r>
              <a:rPr lang="hu-HU" dirty="0" err="1"/>
              <a:t>Bioüzemanyag</a:t>
            </a:r>
            <a:r>
              <a:rPr lang="hu-HU" dirty="0"/>
              <a:t> 8,2%</a:t>
            </a:r>
          </a:p>
          <a:p>
            <a:pPr marL="0" indent="0">
              <a:buNone/>
            </a:pPr>
            <a:r>
              <a:rPr lang="hu-HU" dirty="0" smtClean="0"/>
              <a:t>Geotermikus </a:t>
            </a:r>
            <a:r>
              <a:rPr lang="hu-HU" dirty="0"/>
              <a:t>5,2%</a:t>
            </a:r>
          </a:p>
          <a:p>
            <a:pPr marL="0" indent="0">
              <a:buNone/>
            </a:pPr>
            <a:r>
              <a:rPr lang="hu-HU" dirty="0" smtClean="0"/>
              <a:t>Szélenergia </a:t>
            </a:r>
            <a:r>
              <a:rPr lang="hu-HU" dirty="0"/>
              <a:t>2,5%</a:t>
            </a:r>
          </a:p>
          <a:p>
            <a:pPr marL="0" indent="0">
              <a:buNone/>
            </a:pPr>
            <a:r>
              <a:rPr lang="hu-HU" dirty="0"/>
              <a:t>Biogáz 1,8%</a:t>
            </a:r>
          </a:p>
          <a:p>
            <a:pPr marL="0" indent="0">
              <a:buNone/>
            </a:pPr>
            <a:r>
              <a:rPr lang="hu-HU" dirty="0"/>
              <a:t>Vízenergia 0,8%</a:t>
            </a:r>
          </a:p>
          <a:p>
            <a:pPr marL="0" indent="0">
              <a:buNone/>
            </a:pPr>
            <a:r>
              <a:rPr lang="hu-HU" dirty="0"/>
              <a:t>Napenergia 0,5%</a:t>
            </a:r>
          </a:p>
          <a:p>
            <a:pPr marL="0" indent="0">
              <a:buNone/>
            </a:pPr>
            <a:r>
              <a:rPr lang="hu-HU" dirty="0"/>
              <a:t>Hőszivattyú 0,5%</a:t>
            </a:r>
          </a:p>
        </p:txBody>
      </p:sp>
    </p:spTree>
    <p:extLst>
      <p:ext uri="{BB962C8B-B14F-4D97-AF65-F5344CB8AC3E}">
        <p14:creationId xmlns:p14="http://schemas.microsoft.com/office/powerpoint/2010/main" xmlns="" val="362203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440" y="1600200"/>
            <a:ext cx="6397120" cy="4525963"/>
          </a:xfrm>
        </p:spPr>
      </p:pic>
    </p:spTree>
    <p:extLst>
      <p:ext uri="{BB962C8B-B14F-4D97-AF65-F5344CB8AC3E}">
        <p14:creationId xmlns:p14="http://schemas.microsoft.com/office/powerpoint/2010/main" xmlns="" val="1017146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Hulladék kezelés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76939"/>
            <a:ext cx="8229600" cy="4172484"/>
          </a:xfrm>
        </p:spPr>
      </p:pic>
    </p:spTree>
    <p:extLst>
      <p:ext uri="{BB962C8B-B14F-4D97-AF65-F5344CB8AC3E}">
        <p14:creationId xmlns:p14="http://schemas.microsoft.com/office/powerpoint/2010/main" xmlns="" val="172895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CE9B7EF-8092-43DF-9195-8B3F972D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E374143-A51F-4462-9193-DD8968FE0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Csomagolási hulladék</a:t>
            </a:r>
          </a:p>
          <a:p>
            <a:pPr marL="0" indent="0">
              <a:buNone/>
            </a:pPr>
            <a:r>
              <a:rPr lang="hu-HU" dirty="0"/>
              <a:t>Németország: fejenként 220 kg- 71,4%-át újrahasznosítják</a:t>
            </a:r>
          </a:p>
          <a:p>
            <a:pPr marL="0" indent="0">
              <a:buNone/>
            </a:pPr>
            <a:r>
              <a:rPr lang="hu-HU" dirty="0"/>
              <a:t>Magyarország: fejenként 100 kg- 52%-át újrahasznosítják</a:t>
            </a:r>
          </a:p>
          <a:p>
            <a:pPr marL="0" indent="0">
              <a:buNone/>
            </a:pPr>
            <a:r>
              <a:rPr lang="hu-HU" dirty="0"/>
              <a:t>Belgium 81,3%, EU átlag 65,5%</a:t>
            </a:r>
          </a:p>
        </p:txBody>
      </p:sp>
    </p:spTree>
    <p:extLst>
      <p:ext uri="{BB962C8B-B14F-4D97-AF65-F5344CB8AC3E}">
        <p14:creationId xmlns:p14="http://schemas.microsoft.com/office/powerpoint/2010/main" xmlns="" val="21340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Világérték kutatás 1995-1998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1391252"/>
              </p:ext>
            </p:extLst>
          </p:nvPr>
        </p:nvGraphicFramePr>
        <p:xfrm>
          <a:off x="457200" y="1600200"/>
          <a:ext cx="822960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="" xmlns:a16="http://schemas.microsoft.com/office/drawing/2014/main" val="2982169922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32257645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129033946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3795027399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559425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környezet védelme élvezzen prioritást a gazdasági növekedéssel szemben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környezetbarát terméket vásárolt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újrahasznosított 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vízzel takarékoskodott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2482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Svédország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32,4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21780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Magyarország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30009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3090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Társadalmi mozgalmak, civil szervezetek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dirty="0" smtClean="0"/>
              <a:t>A társadalmi mozgalmak </a:t>
            </a:r>
            <a:r>
              <a:rPr lang="hu-HU" dirty="0" err="1" smtClean="0"/>
              <a:t>innovatórikus</a:t>
            </a:r>
            <a:r>
              <a:rPr lang="hu-HU" dirty="0" smtClean="0"/>
              <a:t>, katalizátor szerepet töltenek be (</a:t>
            </a:r>
            <a:r>
              <a:rPr lang="hu-HU" dirty="0" err="1" smtClean="0"/>
              <a:t>Heberle</a:t>
            </a:r>
            <a:r>
              <a:rPr lang="hu-HU" dirty="0" smtClean="0"/>
              <a:t> társadalmi mozgalom/tiltakozó mozgalom)</a:t>
            </a:r>
          </a:p>
          <a:p>
            <a:pPr marL="0" indent="0">
              <a:buNone/>
            </a:pPr>
            <a:r>
              <a:rPr lang="hu-HU" dirty="0" smtClean="0"/>
              <a:t>A rendszerváltás előtt a társadalmi elégedetlenség kifejezési formái, rendszerváltás környékén és után dinamikus fejlődés, az új struktúrában partikuláris szerep. </a:t>
            </a:r>
            <a:r>
              <a:rPr lang="hu-HU" dirty="0" err="1" smtClean="0"/>
              <a:t>Kb</a:t>
            </a:r>
            <a:r>
              <a:rPr lang="hu-HU" dirty="0" smtClean="0"/>
              <a:t> 1000 szervezet, 95-98 tiltakozások 10%-a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i="1" dirty="0"/>
              <a:t>Hagyományos állatvédő szervezetek</a:t>
            </a:r>
          </a:p>
          <a:p>
            <a:pPr marL="0" indent="0">
              <a:buNone/>
            </a:pPr>
            <a:r>
              <a:rPr lang="hu-HU" dirty="0"/>
              <a:t>Herman Ottó Magyar Országos Állat és Természetvédő Egyesület, Magyar Madártani és Természetvédelmi Egyesület, Magyar Természetvédők Szövetsége 1989 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i="1" dirty="0" smtClean="0"/>
              <a:t>Helyi kezdeményezések, tiltakozások  </a:t>
            </a:r>
            <a:r>
              <a:rPr lang="hu-HU" dirty="0" smtClean="0"/>
              <a:t>(atom </a:t>
            </a:r>
            <a:r>
              <a:rPr lang="hu-HU" dirty="0" err="1"/>
              <a:t>konfliktus+béke</a:t>
            </a:r>
            <a:r>
              <a:rPr lang="hu-HU" dirty="0"/>
              <a:t> </a:t>
            </a:r>
            <a:r>
              <a:rPr lang="hu-HU" dirty="0" smtClean="0"/>
              <a:t>mozgalom sokáig </a:t>
            </a:r>
            <a:r>
              <a:rPr lang="hu-HU" dirty="0"/>
              <a:t>hiányzó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err="1" smtClean="0"/>
              <a:t>Rózsvölgy</a:t>
            </a:r>
            <a:r>
              <a:rPr lang="hu-HU" dirty="0" smtClean="0"/>
              <a:t> Egyesület, Andor utcai lakosok, Etele úti lakosok</a:t>
            </a:r>
          </a:p>
          <a:p>
            <a:pPr marL="0" indent="0">
              <a:buNone/>
            </a:pPr>
            <a:r>
              <a:rPr lang="hu-HU" dirty="0"/>
              <a:t>Paks II: Greenpeace Magyarország, Energia klub</a:t>
            </a:r>
          </a:p>
          <a:p>
            <a:pPr marL="0" indent="0">
              <a:buNone/>
            </a:pPr>
            <a:r>
              <a:rPr lang="hu-HU" dirty="0"/>
              <a:t>Duna parti mobilgát: Védegylet, Greenpeace M</a:t>
            </a:r>
          </a:p>
          <a:p>
            <a:pPr marL="0" indent="0">
              <a:buNone/>
            </a:pPr>
            <a:r>
              <a:rPr lang="hu-HU" dirty="0"/>
              <a:t>Illatos úti és hortobágyi méregraktár: Greenpeace M</a:t>
            </a:r>
          </a:p>
          <a:p>
            <a:pPr marL="0" indent="0">
              <a:buNone/>
            </a:pPr>
            <a:r>
              <a:rPr lang="hu-HU" dirty="0"/>
              <a:t>Higany szennyezés: </a:t>
            </a:r>
            <a:r>
              <a:rPr lang="hu-HU" b="1" dirty="0"/>
              <a:t>Zöld Akció Egyesület</a:t>
            </a:r>
          </a:p>
          <a:p>
            <a:pPr marL="0" indent="0">
              <a:buNone/>
            </a:pPr>
            <a:r>
              <a:rPr lang="hu-HU" dirty="0"/>
              <a:t>Hulladékégetők: Miskolc, Szombathely, </a:t>
            </a:r>
            <a:r>
              <a:rPr lang="hu-HU" dirty="0" smtClean="0"/>
              <a:t>Kaposvár (</a:t>
            </a:r>
            <a:r>
              <a:rPr lang="hu-HU" b="1" dirty="0" smtClean="0"/>
              <a:t>Zöld Kapcsolat egyesület, helyi értelmiségiek, </a:t>
            </a:r>
            <a:r>
              <a:rPr lang="hu-HU" b="1" dirty="0" err="1" smtClean="0"/>
              <a:t>facebook</a:t>
            </a:r>
            <a:r>
              <a:rPr lang="hu-HU" b="1" dirty="0" smtClean="0"/>
              <a:t>: miskolcicementgyárstop)</a:t>
            </a:r>
            <a:endParaRPr lang="hu-HU" b="1" dirty="0"/>
          </a:p>
          <a:p>
            <a:pPr marL="0" indent="0">
              <a:buNone/>
            </a:pPr>
            <a:r>
              <a:rPr lang="hu-HU" dirty="0" err="1"/>
              <a:t>Kishantosi</a:t>
            </a:r>
            <a:r>
              <a:rPr lang="hu-HU" dirty="0"/>
              <a:t> ökológiai mintagazdaság: Greenpeace M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3157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hu-HU" dirty="0" smtClean="0"/>
          </a:p>
          <a:p>
            <a:r>
              <a:rPr lang="hu-HU" i="1" dirty="0"/>
              <a:t>Életforma mozgalom </a:t>
            </a:r>
            <a:r>
              <a:rPr lang="hu-HU" dirty="0"/>
              <a:t>(biokertész, városszépítő, reformtáplálkozás, </a:t>
            </a:r>
            <a:r>
              <a:rPr lang="hu-HU" dirty="0" err="1"/>
              <a:t>naturizmus</a:t>
            </a:r>
            <a:r>
              <a:rPr lang="hu-HU" dirty="0"/>
              <a:t>, stb.)</a:t>
            </a:r>
          </a:p>
          <a:p>
            <a:pPr marL="0" indent="0">
              <a:buNone/>
            </a:pPr>
            <a:r>
              <a:rPr lang="hu-HU" dirty="0" err="1"/>
              <a:t>Mindenegyüttmegy</a:t>
            </a:r>
            <a:r>
              <a:rPr lang="hu-HU" dirty="0"/>
              <a:t> Egyesület</a:t>
            </a:r>
          </a:p>
          <a:p>
            <a:pPr marL="0" indent="0">
              <a:buNone/>
            </a:pPr>
            <a:r>
              <a:rPr lang="hu-HU" dirty="0"/>
              <a:t>Szatyor </a:t>
            </a:r>
            <a:r>
              <a:rPr lang="hu-HU" dirty="0" smtClean="0"/>
              <a:t>E,</a:t>
            </a:r>
            <a:r>
              <a:rPr lang="hu-HU" b="1" dirty="0" smtClean="0"/>
              <a:t> ÉFFA</a:t>
            </a:r>
            <a:endParaRPr lang="hu-HU" b="1" dirty="0"/>
          </a:p>
          <a:p>
            <a:pPr marL="0" indent="0">
              <a:buNone/>
            </a:pPr>
            <a:r>
              <a:rPr lang="hu-HU" dirty="0"/>
              <a:t>Kislépték Termékelőállítók és Szolgáltatók Országos Érdekvédelmi Képviseleti Egyesülete</a:t>
            </a:r>
          </a:p>
          <a:p>
            <a:pPr marL="0" indent="0">
              <a:buNone/>
            </a:pPr>
            <a:r>
              <a:rPr lang="hu-HU" dirty="0"/>
              <a:t>Grundkert</a:t>
            </a:r>
          </a:p>
          <a:p>
            <a:pPr marL="0" indent="0">
              <a:buNone/>
            </a:pPr>
            <a:r>
              <a:rPr lang="hu-HU" dirty="0"/>
              <a:t>Szövetség az élő Tiszáért</a:t>
            </a:r>
          </a:p>
          <a:p>
            <a:r>
              <a:rPr lang="hu-HU" i="1" dirty="0" err="1"/>
              <a:t>Single</a:t>
            </a:r>
            <a:r>
              <a:rPr lang="hu-HU" i="1" dirty="0"/>
              <a:t> </a:t>
            </a:r>
            <a:r>
              <a:rPr lang="hu-HU" i="1" dirty="0" err="1"/>
              <a:t>issue</a:t>
            </a:r>
            <a:r>
              <a:rPr lang="hu-HU" i="1" dirty="0"/>
              <a:t> mozgalom </a:t>
            </a:r>
            <a:endParaRPr lang="hu-HU" i="1" dirty="0" smtClean="0"/>
          </a:p>
          <a:p>
            <a:pPr marL="0" indent="0">
              <a:buNone/>
            </a:pPr>
            <a:r>
              <a:rPr lang="hu-HU" dirty="0" smtClean="0"/>
              <a:t>Levegő </a:t>
            </a:r>
            <a:r>
              <a:rPr lang="hu-HU" dirty="0"/>
              <a:t>munkacsoport  (zöld költségvetés, energia, közlekedés, településpolitika)</a:t>
            </a:r>
          </a:p>
          <a:p>
            <a:pPr marL="0" indent="0">
              <a:buNone/>
            </a:pPr>
            <a:r>
              <a:rPr lang="hu-HU" dirty="0"/>
              <a:t>Energiaklub</a:t>
            </a:r>
          </a:p>
          <a:p>
            <a:pPr marL="0" indent="0">
              <a:buNone/>
            </a:pPr>
            <a:r>
              <a:rPr lang="hu-HU" dirty="0"/>
              <a:t>Városi Biciklizés barátai Egyesület </a:t>
            </a:r>
            <a:r>
              <a:rPr lang="hu-HU" dirty="0" smtClean="0"/>
              <a:t>VBBE</a:t>
            </a:r>
          </a:p>
          <a:p>
            <a:pPr marL="0" indent="0">
              <a:buNone/>
            </a:pPr>
            <a:r>
              <a:rPr lang="hu-HU" dirty="0"/>
              <a:t>Humusz </a:t>
            </a:r>
            <a:r>
              <a:rPr lang="hu-HU" dirty="0" smtClean="0"/>
              <a:t>szövetség (nulla hulladék)</a:t>
            </a:r>
          </a:p>
          <a:p>
            <a:pPr marL="0" indent="0">
              <a:buNone/>
            </a:pPr>
            <a:r>
              <a:rPr lang="hu-HU" dirty="0" smtClean="0"/>
              <a:t>EMLA Egyesület  (környezetvédelmi jog, környezeti menedzsment)</a:t>
            </a:r>
          </a:p>
          <a:p>
            <a:pPr marL="0" indent="0">
              <a:buNone/>
            </a:pPr>
            <a:r>
              <a:rPr lang="hu-HU" dirty="0" smtClean="0"/>
              <a:t>Magyar </a:t>
            </a:r>
            <a:r>
              <a:rPr lang="hu-HU" dirty="0" err="1" smtClean="0"/>
              <a:t>Streetfood</a:t>
            </a:r>
            <a:r>
              <a:rPr lang="hu-HU" dirty="0" smtClean="0"/>
              <a:t> Egyesület (műanyag és hulladékmentes vendéglátás)</a:t>
            </a:r>
          </a:p>
          <a:p>
            <a:pPr marL="0" indent="0">
              <a:buNone/>
            </a:pPr>
            <a:r>
              <a:rPr lang="hu-HU" dirty="0" smtClean="0"/>
              <a:t>Akut Egyesület (lombfelületek)</a:t>
            </a:r>
          </a:p>
          <a:p>
            <a:pPr marL="0" indent="0">
              <a:buNone/>
            </a:pPr>
            <a:r>
              <a:rPr lang="hu-HU" dirty="0" err="1" smtClean="0"/>
              <a:t>Permakultúra</a:t>
            </a:r>
            <a:r>
              <a:rPr lang="hu-HU" dirty="0" smtClean="0"/>
              <a:t> Egyesület</a:t>
            </a:r>
          </a:p>
          <a:p>
            <a:pPr marL="0" indent="0">
              <a:buNone/>
            </a:pPr>
            <a:r>
              <a:rPr lang="hu-HU" dirty="0" smtClean="0"/>
              <a:t>Kerekerdő Alapítvány</a:t>
            </a:r>
          </a:p>
          <a:p>
            <a:pPr marL="0" indent="0">
              <a:buNone/>
            </a:pPr>
            <a:r>
              <a:rPr lang="hu-HU" dirty="0" smtClean="0"/>
              <a:t>Bocs civilizációtervezés Alapítvány</a:t>
            </a:r>
          </a:p>
          <a:p>
            <a:pPr marL="0" indent="0">
              <a:buNone/>
            </a:pPr>
            <a:r>
              <a:rPr lang="hu-HU" dirty="0" smtClean="0"/>
              <a:t>Magyar Környezeti </a:t>
            </a:r>
            <a:r>
              <a:rPr lang="hu-HU" dirty="0"/>
              <a:t>N</a:t>
            </a:r>
            <a:r>
              <a:rPr lang="hu-HU" dirty="0" smtClean="0"/>
              <a:t>evelési Egyesület</a:t>
            </a:r>
            <a:endParaRPr lang="hu-HU" dirty="0"/>
          </a:p>
          <a:p>
            <a:r>
              <a:rPr lang="hu-HU" i="1" dirty="0" smtClean="0"/>
              <a:t>Politikai profillal rendelkező szervezetek </a:t>
            </a:r>
            <a:r>
              <a:rPr lang="hu-HU" dirty="0" smtClean="0"/>
              <a:t>(Fidesz zöld frakció, Duna  kör, majd charta)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28287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i="1" dirty="0"/>
              <a:t>Környezeti tanácsadó </a:t>
            </a:r>
            <a:r>
              <a:rPr lang="hu-HU" dirty="0"/>
              <a:t>(KÖTHÁLÓ 1997 19 tag)</a:t>
            </a:r>
          </a:p>
          <a:p>
            <a:pPr marL="0" indent="0">
              <a:buNone/>
            </a:pPr>
            <a:r>
              <a:rPr lang="hu-HU" dirty="0"/>
              <a:t>Levegő Munkacsoport O. K. </a:t>
            </a:r>
            <a:r>
              <a:rPr lang="hu-HU" dirty="0" err="1"/>
              <a:t>Szöv</a:t>
            </a:r>
            <a:r>
              <a:rPr lang="hu-HU" dirty="0"/>
              <a:t> 1998</a:t>
            </a:r>
          </a:p>
          <a:p>
            <a:pPr marL="0" indent="0">
              <a:buNone/>
            </a:pPr>
            <a:r>
              <a:rPr lang="hu-HU" dirty="0"/>
              <a:t>Humusz szövetség 1995</a:t>
            </a:r>
          </a:p>
          <a:p>
            <a:pPr marL="0" indent="0">
              <a:buNone/>
            </a:pPr>
            <a:r>
              <a:rPr lang="hu-HU" dirty="0" err="1"/>
              <a:t>Ökoszolgálat</a:t>
            </a:r>
            <a:r>
              <a:rPr lang="hu-HU" dirty="0"/>
              <a:t> Alapítvány</a:t>
            </a:r>
          </a:p>
          <a:p>
            <a:pPr marL="0" indent="0">
              <a:buNone/>
            </a:pPr>
            <a:r>
              <a:rPr lang="hu-HU" b="1" dirty="0"/>
              <a:t>Ökológiai Intézet a Fenntartható fejlődésért Alapítvány </a:t>
            </a:r>
            <a:r>
              <a:rPr lang="hu-HU" b="1" dirty="0" smtClean="0"/>
              <a:t>1992- Miskolc</a:t>
            </a:r>
            <a:endParaRPr lang="hu-HU" b="1" dirty="0"/>
          </a:p>
          <a:p>
            <a:pPr marL="0" indent="0">
              <a:buNone/>
            </a:pPr>
            <a:r>
              <a:rPr lang="hu-HU" dirty="0"/>
              <a:t>Reflex Környezetvédő Egyesület </a:t>
            </a:r>
            <a:r>
              <a:rPr lang="hu-HU" dirty="0" err="1" smtClean="0"/>
              <a:t>-Győr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E misszió </a:t>
            </a:r>
            <a:r>
              <a:rPr lang="hu-HU" dirty="0" err="1" smtClean="0"/>
              <a:t>-Nyíregyháza</a:t>
            </a:r>
            <a:r>
              <a:rPr lang="hu-HU" dirty="0" smtClean="0"/>
              <a:t> </a:t>
            </a:r>
          </a:p>
          <a:p>
            <a:r>
              <a:rPr lang="hu-HU" i="1" dirty="0" smtClean="0"/>
              <a:t>Valláshoz kötődő</a:t>
            </a:r>
          </a:p>
          <a:p>
            <a:pPr marL="0" indent="0">
              <a:buNone/>
            </a:pPr>
            <a:r>
              <a:rPr lang="hu-HU" dirty="0" smtClean="0"/>
              <a:t>MRE </a:t>
            </a:r>
            <a:r>
              <a:rPr lang="hu-HU" dirty="0" err="1" smtClean="0"/>
              <a:t>Ökogyülekezeti</a:t>
            </a:r>
            <a:r>
              <a:rPr lang="hu-HU" dirty="0" smtClean="0"/>
              <a:t> Mozgalom</a:t>
            </a:r>
          </a:p>
          <a:p>
            <a:pPr marL="0" indent="0">
              <a:buNone/>
            </a:pPr>
            <a:r>
              <a:rPr lang="hu-HU" dirty="0" err="1" smtClean="0"/>
              <a:t>Krishna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55617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 élőfalu hálózat 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441201"/>
              </p:ext>
            </p:extLst>
          </p:nvPr>
        </p:nvGraphicFramePr>
        <p:xfrm>
          <a:off x="457200" y="1412776"/>
          <a:ext cx="8229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="" xmlns:a16="http://schemas.microsoft.com/office/drawing/2014/main" val="3440176918"/>
                    </a:ext>
                  </a:extLst>
                </a:gridCol>
                <a:gridCol w="596672">
                  <a:extLst>
                    <a:ext uri="{9D8B030D-6E8A-4147-A177-3AD203B41FA5}">
                      <a16:colId xmlns="" xmlns:a16="http://schemas.microsoft.com/office/drawing/2014/main" val="1614012178"/>
                    </a:ext>
                  </a:extLst>
                </a:gridCol>
                <a:gridCol w="2695168">
                  <a:extLst>
                    <a:ext uri="{9D8B030D-6E8A-4147-A177-3AD203B41FA5}">
                      <a16:colId xmlns="" xmlns:a16="http://schemas.microsoft.com/office/drawing/2014/main" val="347719417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758316687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3086265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GEN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Eredmények, sajátosságok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fejlesztés típusa, kiindulópontja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Az </a:t>
                      </a:r>
                      <a:r>
                        <a:rPr lang="hu-HU" sz="1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öko</a:t>
                      </a:r>
                      <a:r>
                        <a:rPr lang="hu-H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-szemléletű lakók száma és aránya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69288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MAGfalva</a:t>
                      </a:r>
                      <a:r>
                        <a:rPr lang="hu-H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(Gomba)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természetközeliség, lelki és társadalmi megújulás, gyógyító tevékenység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egy személy és baráti körének kísérlete hálózat építésre és zöld mezős beruházásként falu alapítására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nincs adat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7397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Biofalu</a:t>
                      </a:r>
                      <a:r>
                        <a:rPr lang="hu-H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(Máriahalom)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kísérletezés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egy személy útkeresése és közösségépítő kísérlete egy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meglévő faluban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falu lakosaiból 5 háztartás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9672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Gömörszőlős 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oktató központ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minta ökogazdaság,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hagyományos gyapjú kártoló üzem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elöregedő, hagyományos falu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nem releváns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4611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Agostyán 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oktatóközpont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minta major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nem releváns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nem releváns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4575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Drávafok 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oktatás, kutatás, tanácsadás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nem releváns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nem releváns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79094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3395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ökofalvak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4828662"/>
              </p:ext>
            </p:extLst>
          </p:nvPr>
        </p:nvGraphicFramePr>
        <p:xfrm>
          <a:off x="35497" y="44624"/>
          <a:ext cx="9073007" cy="733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689">
                  <a:extLst>
                    <a:ext uri="{9D8B030D-6E8A-4147-A177-3AD203B41FA5}">
                      <a16:colId xmlns="" xmlns:a16="http://schemas.microsoft.com/office/drawing/2014/main" val="2232714965"/>
                    </a:ext>
                  </a:extLst>
                </a:gridCol>
                <a:gridCol w="533186">
                  <a:extLst>
                    <a:ext uri="{9D8B030D-6E8A-4147-A177-3AD203B41FA5}">
                      <a16:colId xmlns="" xmlns:a16="http://schemas.microsoft.com/office/drawing/2014/main" val="2363420151"/>
                    </a:ext>
                  </a:extLst>
                </a:gridCol>
                <a:gridCol w="2186644">
                  <a:extLst>
                    <a:ext uri="{9D8B030D-6E8A-4147-A177-3AD203B41FA5}">
                      <a16:colId xmlns="" xmlns:a16="http://schemas.microsoft.com/office/drawing/2014/main" val="489881018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3305127026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985013630"/>
                    </a:ext>
                  </a:extLst>
                </a:gridCol>
              </a:tblGrid>
              <a:tr h="9172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GEN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Eredmények, sajátosságok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fejlesztés típusa, kiindulópontja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Az </a:t>
                      </a:r>
                      <a:r>
                        <a:rPr lang="hu-HU" sz="1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öko</a:t>
                      </a:r>
                      <a:r>
                        <a:rPr lang="hu-H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-szemléletű lakók száma és aránya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67295163"/>
                  </a:ext>
                </a:extLst>
              </a:tr>
              <a:tr h="9172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Galgahévízi ökofalu és Galgafarm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„Gaia Excellence Award” 2004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ökofalu, biofarm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zöldmezős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(meglévő falu mellett, azt nem integrálva)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kb 30 fő, ebből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gyerek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(teljes lakosság)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09993946"/>
                  </a:ext>
                </a:extLst>
              </a:tr>
              <a:tr h="9172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Gyűrűfű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ökofalu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kihalt faluba betelepülés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kb 30 fő, ebből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gyerek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(teljes lakosság)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5368090"/>
                  </a:ext>
                </a:extLst>
              </a:tr>
              <a:tr h="15287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Krisna-völgy, Somogyvámos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vallási cél elsődleges, közösség, </a:t>
                      </a:r>
                      <a:r>
                        <a:rPr lang="hu-H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biofarm</a:t>
                      </a: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turizmus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zöldmezős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(meglévő falu mellett, azt nem integrálva) létező településen belüli új településrész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 fő, ebből 30 gyerek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(teljes lakosság)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7505992"/>
                  </a:ext>
                </a:extLst>
              </a:tr>
              <a:tr h="9172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Visnyeszéplak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magyar népi és keresztény hagyományok, fenntartható életmód és gazdálkodás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csökkenő lélekszámú, hagyományos faluba beköltözés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lakosság kb 70%-a, 180 fő, 76 gyerek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25202564"/>
                  </a:ext>
                </a:extLst>
              </a:tr>
              <a:tr h="9172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Szeri </a:t>
                      </a:r>
                      <a:r>
                        <a:rPr lang="hu-HU" sz="1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Ökotanyák</a:t>
                      </a:r>
                      <a:r>
                        <a:rPr lang="hu-H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Szövetsége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fenntartható életmód, közösségi önellátás, közösségi élet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tanyavilág lakóinak önszerveződése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tanya (család) a tagja, és további 6 a csatlakozás határán áll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98609023"/>
                  </a:ext>
                </a:extLst>
              </a:tr>
              <a:tr h="12229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Nagyszékelyi élőfalu kezdeményezés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fenntartható életmód, közösségi szemlélet, önellátás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hagyományos falu, számottevő fiatal család beköltözésével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az 500 fős faluból és környékéről 70 fős levelezőlista és aktív közösség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42741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978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err="1" smtClean="0"/>
              <a:t>Rachel</a:t>
            </a:r>
            <a:r>
              <a:rPr lang="hu-HU" dirty="0" smtClean="0"/>
              <a:t> </a:t>
            </a:r>
            <a:r>
              <a:rPr lang="hu-HU" dirty="0" err="1"/>
              <a:t>C</a:t>
            </a:r>
            <a:r>
              <a:rPr lang="hu-HU" dirty="0" err="1" smtClean="0"/>
              <a:t>arson</a:t>
            </a:r>
            <a:r>
              <a:rPr lang="hu-HU" dirty="0" smtClean="0"/>
              <a:t>: Néma tavasz 1962</a:t>
            </a:r>
          </a:p>
          <a:p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Future</a:t>
            </a:r>
            <a:r>
              <a:rPr lang="hu-HU" dirty="0" smtClean="0"/>
              <a:t> (</a:t>
            </a:r>
            <a:r>
              <a:rPr lang="hu-HU" dirty="0" err="1" smtClean="0"/>
              <a:t>Brundtland</a:t>
            </a:r>
            <a:r>
              <a:rPr lang="hu-HU" dirty="0" smtClean="0"/>
              <a:t> </a:t>
            </a:r>
            <a:r>
              <a:rPr lang="hu-HU" dirty="0" err="1" smtClean="0"/>
              <a:t>Report</a:t>
            </a:r>
            <a:r>
              <a:rPr lang="hu-HU" dirty="0" smtClean="0"/>
              <a:t>) 1987</a:t>
            </a:r>
          </a:p>
          <a:p>
            <a:r>
              <a:rPr lang="hu-HU" dirty="0" smtClean="0"/>
              <a:t>Ökológiai: meg nem újuló erőforrások kimerülése, megújuló erőforrások szennyeződése, biológiai sokféleség elvesztése, </a:t>
            </a:r>
            <a:r>
              <a:rPr lang="hu-HU" b="1" dirty="0" smtClean="0"/>
              <a:t>édesvízkészlet</a:t>
            </a:r>
            <a:r>
              <a:rPr lang="hu-HU" dirty="0" smtClean="0"/>
              <a:t>, ózonréteg, </a:t>
            </a:r>
            <a:r>
              <a:rPr lang="hu-HU" dirty="0" err="1" smtClean="0"/>
              <a:t>esőerdők</a:t>
            </a:r>
            <a:r>
              <a:rPr lang="hu-HU" dirty="0" smtClean="0"/>
              <a:t> pusztulása, elsivatagosodás, hulladék, zaj, termőföld erózió, </a:t>
            </a:r>
            <a:r>
              <a:rPr lang="hu-HU" b="1" dirty="0" smtClean="0"/>
              <a:t>globális klímaváltozás </a:t>
            </a:r>
            <a:r>
              <a:rPr lang="hu-HU" dirty="0" smtClean="0"/>
              <a:t>(szélsőséges időjárás, tengerszint emelkedés, stb.)</a:t>
            </a:r>
          </a:p>
          <a:p>
            <a:r>
              <a:rPr lang="hu-HU" dirty="0" smtClean="0"/>
              <a:t>Humán: túlnépesedés, népesség egyenlőtlen eloszlása, éhezés, analfabetizmus, </a:t>
            </a:r>
            <a:r>
              <a:rPr lang="hu-HU" b="1" dirty="0" smtClean="0"/>
              <a:t>menekültek</a:t>
            </a:r>
            <a:r>
              <a:rPr lang="hu-HU" dirty="0" smtClean="0"/>
              <a:t>, szegények és gazdagok közti szakadék, egészségügy (járványok, élvezeti cikkek, rezisztencia), háborúk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61449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Miskolc- Zöld város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Polgármesterek Klíma és Energiaügyi Szövetsége 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Mayors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2015)</a:t>
            </a:r>
          </a:p>
          <a:p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city elvek (</a:t>
            </a:r>
            <a:r>
              <a:rPr lang="hu-HU" alt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Milánói </a:t>
            </a: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Zöld </a:t>
            </a:r>
            <a:r>
              <a:rPr lang="hu-HU" alt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Charta 2011)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 Fenntartható fejlődési Stratégia (2012) Ökológiai Intézet</a:t>
            </a:r>
          </a:p>
          <a:p>
            <a:pPr marL="457200" lvl="1" indent="0">
              <a:buNone/>
            </a:pPr>
            <a:r>
              <a:rPr lang="hu-HU" alt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(Miskolc </a:t>
            </a: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klíma- és levegővédelmi </a:t>
            </a:r>
            <a:r>
              <a:rPr lang="hu-HU" alt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akcióterve, Települési </a:t>
            </a: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környezetvédelmi </a:t>
            </a:r>
            <a:r>
              <a:rPr lang="hu-HU" alt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program, Miskolc </a:t>
            </a:r>
            <a:r>
              <a:rPr lang="hu-HU" altLang="hu-H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város Zajvédelmi </a:t>
            </a:r>
            <a:r>
              <a:rPr lang="hu-HU" alt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Terve,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Miskolc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 Energia Akcióterve </a:t>
            </a:r>
            <a:r>
              <a:rPr lang="hu-HU" alt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4874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Miskolc-lakosság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Zöld felületek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közösségi városzöldítés / pályázat zöld falak létesítésére (2013 / 2014)</a:t>
            </a:r>
          </a:p>
          <a:p>
            <a:pPr lvl="1">
              <a:buFont typeface="Wingdings" pitchFamily="2" charset="2"/>
              <a:buChar char="§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komposztálási program (2007-től</a:t>
            </a:r>
            <a:r>
              <a:rPr lang="hu-HU" alt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folyamatos) -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Zöld Kapcsolat Egyesület</a:t>
            </a:r>
          </a:p>
          <a:p>
            <a:pPr lvl="1">
              <a:buFont typeface="Wingdings" pitchFamily="2" charset="2"/>
              <a:buChar char="§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közösségi kert  Avas (2017)-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Dialóg </a:t>
            </a:r>
            <a:r>
              <a:rPr lang="hu-HU" alt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Egyesület</a:t>
            </a:r>
            <a:endParaRPr lang="hu-HU" alt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Szelektív hulladékgyűjtés</a:t>
            </a:r>
          </a:p>
          <a:p>
            <a:pPr lvl="1">
              <a:buFont typeface="Wingdings" pitchFamily="2" charset="2"/>
              <a:buChar char="§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szelektív hulladékgyűjtő szigetek kialakítása (2003– )</a:t>
            </a:r>
          </a:p>
          <a:p>
            <a:pPr lvl="1">
              <a:buFont typeface="Wingdings" pitchFamily="2" charset="2"/>
              <a:buChar char="§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hulladékudvarok üzemeltetése (2006– )</a:t>
            </a:r>
          </a:p>
          <a:p>
            <a:pPr lvl="1">
              <a:buFont typeface="Wingdings" pitchFamily="2" charset="2"/>
              <a:buChar char="§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házhoz menő szelektív hulladékgyűjtés bevezetése családi házas övezetekben    </a:t>
            </a:r>
          </a:p>
          <a:p>
            <a:pPr marL="457200" lvl="1" indent="0">
              <a:buNone/>
            </a:pP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papír, műanyag, üveg, szezonális zöldhulladék  (2015– )</a:t>
            </a:r>
          </a:p>
          <a:p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Biopiac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(2005), Miskolci zöld kosár-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Nautilus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FEM klaszter- </a:t>
            </a:r>
            <a:r>
              <a:rPr lang="hu-HU" alt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ÉMFF Alapítvány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945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Miskolc-</a:t>
            </a:r>
            <a:r>
              <a:rPr lang="hu-HU" altLang="hu-HU" dirty="0">
                <a:latin typeface="Calibri" pitchFamily="34" charset="0"/>
                <a:cs typeface="Calibri" pitchFamily="34" charset="0"/>
              </a:rPr>
              <a:t> Megújuló energiafelhasználás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000" b="1" dirty="0" smtClean="0"/>
              <a:t>A </a:t>
            </a:r>
            <a:r>
              <a:rPr lang="hu-HU" sz="2000" b="1" dirty="0" err="1"/>
              <a:t>távhőszolgáltásban</a:t>
            </a:r>
            <a:r>
              <a:rPr lang="hu-HU" sz="2000" b="1" dirty="0"/>
              <a:t> a megújuló energiahordozók aránya 57,4 %</a:t>
            </a:r>
            <a:endParaRPr lang="hu-HU" altLang="hu-HU" sz="2000" b="1" dirty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hu-HU" altLang="hu-HU" sz="2000" dirty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hu-HU" altLang="hu-HU" sz="2000" dirty="0">
                <a:latin typeface="Calibri" pitchFamily="34" charset="0"/>
                <a:cs typeface="Calibri" pitchFamily="34" charset="0"/>
              </a:rPr>
              <a:t> Biomassza-erőmű (2010 ) – 1100 lakás hőellátása, ÜHG kibocsátás csökkenés: 2,5 </a:t>
            </a:r>
            <a:r>
              <a:rPr lang="hu-HU" altLang="hu-HU" sz="2000" dirty="0" err="1">
                <a:latin typeface="Calibri" pitchFamily="34" charset="0"/>
                <a:cs typeface="Calibri" pitchFamily="34" charset="0"/>
              </a:rPr>
              <a:t>kt</a:t>
            </a:r>
            <a:r>
              <a:rPr lang="hu-HU" altLang="hu-HU" sz="2000" dirty="0">
                <a:latin typeface="Calibri" pitchFamily="34" charset="0"/>
                <a:cs typeface="Calibri" pitchFamily="34" charset="0"/>
              </a:rPr>
              <a:t>/év</a:t>
            </a:r>
          </a:p>
          <a:p>
            <a:pPr lvl="1">
              <a:buFont typeface="Wingdings" pitchFamily="2" charset="2"/>
              <a:buChar char="§"/>
            </a:pPr>
            <a:r>
              <a:rPr lang="hu-HU" altLang="hu-HU" sz="2000" dirty="0">
                <a:latin typeface="Calibri" pitchFamily="34" charset="0"/>
                <a:cs typeface="Calibri" pitchFamily="34" charset="0"/>
              </a:rPr>
              <a:t> Depóniagáz hasznosítás (2011) – 319 háztartás hőellátása, ÜHG kibocsátás csökkenés: átlag 3,9 </a:t>
            </a:r>
            <a:r>
              <a:rPr lang="hu-HU" altLang="hu-HU" sz="2000" dirty="0" err="1">
                <a:latin typeface="Calibri" pitchFamily="34" charset="0"/>
                <a:cs typeface="Calibri" pitchFamily="34" charset="0"/>
              </a:rPr>
              <a:t>kt</a:t>
            </a:r>
            <a:r>
              <a:rPr lang="hu-HU" altLang="hu-HU" sz="2000" dirty="0">
                <a:latin typeface="Calibri" pitchFamily="34" charset="0"/>
                <a:cs typeface="Calibri" pitchFamily="34" charset="0"/>
              </a:rPr>
              <a:t>/év</a:t>
            </a:r>
          </a:p>
          <a:p>
            <a:pPr lvl="1">
              <a:buFont typeface="Wingdings" pitchFamily="2" charset="2"/>
              <a:buChar char="§"/>
            </a:pPr>
            <a:r>
              <a:rPr lang="hu-HU" altLang="hu-HU" sz="2000" dirty="0">
                <a:latin typeface="Calibri" pitchFamily="34" charset="0"/>
                <a:cs typeface="Calibri" pitchFamily="34" charset="0"/>
              </a:rPr>
              <a:t> Geotermikus távfűtési rendszer kiépítése és bővítése (2013– ) – 12 167 + 14 559 lakás hőellátása, </a:t>
            </a:r>
            <a:br>
              <a:rPr lang="hu-HU" altLang="hu-HU" sz="2000" dirty="0">
                <a:latin typeface="Calibri" pitchFamily="34" charset="0"/>
                <a:cs typeface="Calibri" pitchFamily="34" charset="0"/>
              </a:rPr>
            </a:br>
            <a:r>
              <a:rPr lang="hu-HU" altLang="hu-HU" sz="2000" dirty="0">
                <a:latin typeface="Calibri" pitchFamily="34" charset="0"/>
                <a:cs typeface="Calibri" pitchFamily="34" charset="0"/>
              </a:rPr>
              <a:t>ÜHG kibocsátás csökkenés: 166 Mt (20 év)</a:t>
            </a:r>
          </a:p>
          <a:p>
            <a:pPr lvl="1">
              <a:buFont typeface="Wingdings" pitchFamily="2" charset="2"/>
              <a:buChar char="§"/>
            </a:pPr>
            <a:r>
              <a:rPr lang="hu-HU" altLang="hu-HU" sz="2000" dirty="0">
                <a:latin typeface="Calibri" pitchFamily="34" charset="0"/>
                <a:cs typeface="Calibri" pitchFamily="34" charset="0"/>
              </a:rPr>
              <a:t> Biogáz-telep (2014) – ÜHG kibocsátás csökkenés: átlagosan 7,1 </a:t>
            </a:r>
            <a:r>
              <a:rPr lang="hu-HU" altLang="hu-HU" sz="2000" dirty="0" err="1">
                <a:latin typeface="Calibri" pitchFamily="34" charset="0"/>
                <a:cs typeface="Calibri" pitchFamily="34" charset="0"/>
              </a:rPr>
              <a:t>kt</a:t>
            </a:r>
            <a:r>
              <a:rPr lang="hu-HU" altLang="hu-HU" sz="2000" dirty="0">
                <a:latin typeface="Calibri" pitchFamily="34" charset="0"/>
                <a:cs typeface="Calibri" pitchFamily="34" charset="0"/>
              </a:rPr>
              <a:t>/év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82639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Miskolc-</a:t>
            </a:r>
            <a:r>
              <a:rPr lang="hu-HU" dirty="0">
                <a:solidFill>
                  <a:srgbClr val="000000"/>
                </a:solidFill>
                <a:latin typeface="Calibri"/>
              </a:rPr>
              <a:t>Közösségi közlekedés </a:t>
            </a:r>
            <a:br>
              <a:rPr lang="hu-HU" dirty="0">
                <a:solidFill>
                  <a:srgbClr val="000000"/>
                </a:solidFill>
                <a:latin typeface="Calibri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dirty="0" smtClean="0">
                <a:solidFill>
                  <a:srgbClr val="000000"/>
                </a:solidFill>
                <a:latin typeface="Calibri"/>
              </a:rPr>
              <a:t>Környezetbarát </a:t>
            </a:r>
            <a:r>
              <a:rPr lang="hu-HU" dirty="0">
                <a:solidFill>
                  <a:srgbClr val="000000"/>
                </a:solidFill>
                <a:latin typeface="Calibri"/>
              </a:rPr>
              <a:t>szempontú átalakítás: Zöld Nyíl projekt (villamosközlekedés-fejlesztés) / CNG autóbuszok (2010–2016)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Calibri"/>
              </a:rPr>
              <a:t> Miskolc Fenntartható Mobilitási Tervének (SUMP) elkészítése (2016)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rgbClr val="00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800" dirty="0">
              <a:solidFill>
                <a:srgbClr val="00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solidFill>
                  <a:srgbClr val="000000"/>
                </a:solidFill>
                <a:latin typeface="Calibri"/>
              </a:rPr>
              <a:t>Kerékpárforgalmi hálózatfejlesztés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Calibri"/>
              </a:rPr>
              <a:t> Elkészült kerékpárutak, kerékpársávok összesen: 17 km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Calibri"/>
              </a:rPr>
              <a:t> Miskolc Kerékpárforgalmi Hálózati Tervének elkészítése (2016)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27101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Miskolc-vízvédelem, vízkezelés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altLang="hu-HU" dirty="0">
                <a:latin typeface="Calibri" pitchFamily="34" charset="0"/>
                <a:cs typeface="Calibri" pitchFamily="34" charset="0"/>
              </a:rPr>
              <a:t>Vízbázis védőterületek kijelölése, monitoring-rendszer kiépítése</a:t>
            </a:r>
            <a:br>
              <a:rPr lang="hu-HU" altLang="hu-HU" dirty="0">
                <a:latin typeface="Calibri" pitchFamily="34" charset="0"/>
                <a:cs typeface="Calibri" pitchFamily="34" charset="0"/>
              </a:rPr>
            </a:br>
            <a:r>
              <a:rPr lang="hu-HU" altLang="hu-HU" dirty="0">
                <a:latin typeface="Calibri" pitchFamily="34" charset="0"/>
                <a:cs typeface="Calibri" pitchFamily="34" charset="0"/>
              </a:rPr>
              <a:t>     - környezeti kockázatok csökkentése</a:t>
            </a:r>
          </a:p>
          <a:p>
            <a:endParaRPr lang="hu-HU" altLang="hu-HU" dirty="0">
              <a:latin typeface="Calibri" pitchFamily="34" charset="0"/>
              <a:cs typeface="Calibri" pitchFamily="34" charset="0"/>
            </a:endParaRPr>
          </a:p>
          <a:p>
            <a:r>
              <a:rPr lang="hu-HU" altLang="hu-HU" dirty="0">
                <a:latin typeface="Calibri" pitchFamily="34" charset="0"/>
                <a:cs typeface="Calibri" pitchFamily="34" charset="0"/>
              </a:rPr>
              <a:t>Ultraszűrő-technológiát használó víztisztító rendszer építése (2015)</a:t>
            </a:r>
          </a:p>
          <a:p>
            <a:r>
              <a:rPr lang="hu-HU" altLang="hu-HU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hu-HU" altLang="hu-HU" dirty="0">
                <a:latin typeface="Calibri" pitchFamily="34" charset="0"/>
                <a:cs typeface="Calibri" pitchFamily="34" charset="0"/>
              </a:rPr>
              <a:t>- vegyszermentes ivóvízkezelés Miskolctapolcán</a:t>
            </a:r>
          </a:p>
          <a:p>
            <a:endParaRPr lang="hu-HU" altLang="hu-HU" dirty="0">
              <a:latin typeface="Calibri" pitchFamily="34" charset="0"/>
              <a:cs typeface="Calibri" pitchFamily="34" charset="0"/>
            </a:endParaRPr>
          </a:p>
          <a:p>
            <a:r>
              <a:rPr lang="hu-HU" altLang="hu-HU" dirty="0">
                <a:latin typeface="Calibri" pitchFamily="34" charset="0"/>
                <a:cs typeface="Calibri" pitchFamily="34" charset="0"/>
              </a:rPr>
              <a:t>Csatornahálózat-bővítés (2015)</a:t>
            </a:r>
          </a:p>
          <a:p>
            <a:pPr marL="0" indent="0">
              <a:buNone/>
            </a:pPr>
            <a:r>
              <a:rPr lang="hu-HU" altLang="hu-HU" dirty="0">
                <a:latin typeface="Calibri" pitchFamily="34" charset="0"/>
                <a:cs typeface="Calibri" pitchFamily="34" charset="0"/>
              </a:rPr>
              <a:t>     - közel 100%-</a:t>
            </a:r>
            <a:r>
              <a:rPr lang="hu-HU" altLang="hu-HU" dirty="0" err="1">
                <a:latin typeface="Calibri" pitchFamily="34" charset="0"/>
                <a:cs typeface="Calibri" pitchFamily="34" charset="0"/>
              </a:rPr>
              <a:t>os</a:t>
            </a:r>
            <a:r>
              <a:rPr lang="hu-HU" altLang="hu-HU" dirty="0">
                <a:latin typeface="Calibri" pitchFamily="34" charset="0"/>
                <a:cs typeface="Calibri" pitchFamily="34" charset="0"/>
              </a:rPr>
              <a:t> lefedettség a városban</a:t>
            </a:r>
          </a:p>
          <a:p>
            <a:endParaRPr lang="hu-HU" altLang="hu-HU" dirty="0">
              <a:latin typeface="Calibri" pitchFamily="34" charset="0"/>
              <a:cs typeface="Calibri" pitchFamily="34" charset="0"/>
            </a:endParaRPr>
          </a:p>
          <a:p>
            <a:r>
              <a:rPr lang="hu-HU" altLang="hu-HU" dirty="0">
                <a:latin typeface="Calibri" pitchFamily="34" charset="0"/>
                <a:cs typeface="Calibri" pitchFamily="34" charset="0"/>
              </a:rPr>
              <a:t>Szennyvíztisztító-telep III. tisztítási fokozatának kiépítése (2015)</a:t>
            </a:r>
          </a:p>
          <a:p>
            <a:pPr marL="0" indent="0">
              <a:buNone/>
            </a:pPr>
            <a:r>
              <a:rPr lang="hu-HU" altLang="hu-HU" dirty="0">
                <a:latin typeface="Calibri" pitchFamily="34" charset="0"/>
                <a:cs typeface="Calibri" pitchFamily="34" charset="0"/>
              </a:rPr>
              <a:t>    - cél a befogadó vízfolyások (Sajó, Tisza) terhelésének csökkentése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557793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Leader</a:t>
            </a:r>
            <a:r>
              <a:rPr lang="hu-HU" dirty="0"/>
              <a:t> közösség: BÜKK</a:t>
            </a:r>
            <a:br>
              <a:rPr lang="hu-HU" dirty="0"/>
            </a:br>
            <a:r>
              <a:rPr lang="hu-HU" dirty="0"/>
              <a:t>-MAK LEADER Nonprofit </a:t>
            </a:r>
            <a:r>
              <a:rPr lang="hu-HU" dirty="0" smtClean="0"/>
              <a:t>Kft, majd </a:t>
            </a:r>
            <a:r>
              <a:rPr lang="hu-HU" dirty="0"/>
              <a:t>Bükk-Térségi LEADER Egyesület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1 falu-1 megawatt 1. ütemében:</a:t>
            </a:r>
          </a:p>
          <a:p>
            <a:pPr marL="514350" indent="-514350">
              <a:buClr>
                <a:schemeClr val="accent3"/>
              </a:buClr>
              <a:buNone/>
              <a:defRPr/>
            </a:pPr>
            <a:r>
              <a:rPr lang="hu-HU" sz="3000" b="1" dirty="0"/>
              <a:t>27 db Faluközösségi Energiaudvarban:</a:t>
            </a:r>
          </a:p>
          <a:p>
            <a:pPr marL="881063" lvl="1" indent="-514350">
              <a:buClr>
                <a:schemeClr val="accent3"/>
              </a:buClr>
              <a:defRPr/>
            </a:pPr>
            <a:r>
              <a:rPr lang="hu-HU" sz="2800" dirty="0"/>
              <a:t>24 db 3-5 kW/db naperőművet, </a:t>
            </a:r>
          </a:p>
          <a:p>
            <a:pPr marL="881063" lvl="1" indent="-514350">
              <a:buClr>
                <a:schemeClr val="accent3"/>
              </a:buClr>
              <a:defRPr/>
            </a:pPr>
            <a:r>
              <a:rPr lang="hu-HU" sz="2800" dirty="0"/>
              <a:t>5 db 5-15 kW/db növényolajos mini erőművet</a:t>
            </a:r>
          </a:p>
          <a:p>
            <a:pPr marL="881063" lvl="1" indent="-514350">
              <a:buClr>
                <a:schemeClr val="accent3"/>
              </a:buClr>
              <a:defRPr/>
            </a:pPr>
            <a:r>
              <a:rPr lang="hu-HU" sz="2800" dirty="0"/>
              <a:t>2 db 60 kW/db napparabolát</a:t>
            </a:r>
          </a:p>
          <a:p>
            <a:pPr marL="881063" lvl="1" indent="-514350">
              <a:buClr>
                <a:schemeClr val="accent3"/>
              </a:buClr>
              <a:defRPr/>
            </a:pPr>
            <a:r>
              <a:rPr lang="hu-HU" sz="2800" dirty="0"/>
              <a:t>2 db 120 kW/ db </a:t>
            </a:r>
            <a:r>
              <a:rPr lang="hu-HU" sz="2800" dirty="0" err="1"/>
              <a:t>faapríték</a:t>
            </a:r>
            <a:r>
              <a:rPr lang="hu-HU" sz="2800" dirty="0"/>
              <a:t> kazánt</a:t>
            </a:r>
          </a:p>
          <a:p>
            <a:pPr marL="881063" lvl="1" indent="-514350">
              <a:buClr>
                <a:schemeClr val="accent3"/>
              </a:buClr>
              <a:defRPr/>
            </a:pPr>
            <a:r>
              <a:rPr lang="hu-HU" sz="2800" dirty="0"/>
              <a:t>18 db 2 m2 napkollektort</a:t>
            </a:r>
          </a:p>
          <a:p>
            <a:pPr marL="881063" lvl="1" indent="-514350">
              <a:buClr>
                <a:schemeClr val="accent3"/>
              </a:buClr>
              <a:defRPr/>
            </a:pPr>
            <a:r>
              <a:rPr lang="hu-HU" sz="2800" dirty="0"/>
              <a:t>1 db 2 kW szélturbinát</a:t>
            </a:r>
          </a:p>
          <a:p>
            <a:pPr marL="881063" lvl="1" indent="-514350">
              <a:buClr>
                <a:schemeClr val="accent3"/>
              </a:buClr>
              <a:buNone/>
              <a:defRPr/>
            </a:pPr>
            <a:r>
              <a:rPr lang="hu-HU" sz="2800" b="1" dirty="0"/>
              <a:t>100%-</a:t>
            </a:r>
            <a:r>
              <a:rPr lang="hu-HU" sz="2800" b="1" dirty="0" err="1"/>
              <a:t>os</a:t>
            </a:r>
            <a:r>
              <a:rPr lang="hu-HU" sz="2800" b="1" dirty="0"/>
              <a:t>  EU  LEADER  saját forrásból,      </a:t>
            </a:r>
          </a:p>
          <a:p>
            <a:pPr marL="881063" lvl="1" indent="-514350">
              <a:buClr>
                <a:schemeClr val="accent3"/>
              </a:buClr>
              <a:buNone/>
              <a:defRPr/>
            </a:pPr>
            <a:r>
              <a:rPr lang="hu-HU" sz="2800" b="1" dirty="0"/>
              <a:t>277 millió Ft értékben </a:t>
            </a:r>
            <a:endParaRPr lang="hu-HU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48019"/>
            <a:ext cx="4038600" cy="343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84133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 nyert </a:t>
            </a:r>
            <a:r>
              <a:rPr lang="hu-HU" dirty="0" smtClean="0">
                <a:sym typeface="Wingdings" panose="05000000000000000000" pitchFamily="2" charset="2"/>
              </a:rPr>
              <a:t>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smtClean="0"/>
              <a:t>Hu-NER POOR 300 (2011)</a:t>
            </a:r>
          </a:p>
          <a:p>
            <a:pPr marL="0" indent="0">
              <a:buNone/>
            </a:pPr>
            <a:r>
              <a:rPr lang="hu-HU" dirty="0" err="1" smtClean="0"/>
              <a:t>Cigánytelep</a:t>
            </a:r>
            <a:r>
              <a:rPr lang="hu-HU" dirty="0" smtClean="0"/>
              <a:t> biogáz üzem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Hu-NER-TOWN 3000 (2011)</a:t>
            </a:r>
          </a:p>
          <a:p>
            <a:r>
              <a:rPr lang="hu-HU" dirty="0" smtClean="0"/>
              <a:t>7 </a:t>
            </a:r>
            <a:r>
              <a:rPr lang="hu-HU" dirty="0"/>
              <a:t>tagból - Miskolc, Eger, Kecskemét, </a:t>
            </a:r>
            <a:r>
              <a:rPr lang="hu-HU" dirty="0" smtClean="0"/>
              <a:t>Salgótarján </a:t>
            </a:r>
            <a:r>
              <a:rPr lang="hu-HU" dirty="0"/>
              <a:t>és Veszprém Megyei Jogú Városok, </a:t>
            </a:r>
            <a:r>
              <a:rPr lang="hu-HU" dirty="0" smtClean="0"/>
              <a:t>Eszterházy </a:t>
            </a:r>
            <a:r>
              <a:rPr lang="hu-HU" dirty="0"/>
              <a:t>Károly Főiskola (Eger); </a:t>
            </a:r>
            <a:r>
              <a:rPr lang="hu-HU" dirty="0" smtClean="0"/>
              <a:t>HACS</a:t>
            </a:r>
          </a:p>
          <a:p>
            <a:r>
              <a:rPr lang="hu-HU" dirty="0"/>
              <a:t>72 </a:t>
            </a:r>
            <a:r>
              <a:rPr lang="hu-HU" dirty="0" err="1"/>
              <a:t>MWp</a:t>
            </a:r>
            <a:r>
              <a:rPr lang="hu-HU" dirty="0"/>
              <a:t> </a:t>
            </a:r>
            <a:r>
              <a:rPr lang="hu-HU" dirty="0" smtClean="0"/>
              <a:t>RES </a:t>
            </a:r>
            <a:r>
              <a:rPr lang="hu-HU" dirty="0"/>
              <a:t>termelő kapacitás kiépítésére, a központi </a:t>
            </a:r>
            <a:r>
              <a:rPr lang="hu-HU" dirty="0" smtClean="0"/>
              <a:t>termelésű </a:t>
            </a:r>
            <a:r>
              <a:rPr lang="hu-HU" dirty="0"/>
              <a:t>erőművek, a decentralizált energiatermelők</a:t>
            </a:r>
            <a:r>
              <a:rPr lang="hu-HU" dirty="0" smtClean="0"/>
              <a:t>, települési </a:t>
            </a:r>
            <a:r>
              <a:rPr lang="hu-HU" dirty="0"/>
              <a:t>mobil energiatárolók és elektromos </a:t>
            </a:r>
            <a:r>
              <a:rPr lang="hu-HU" dirty="0" err="1" smtClean="0"/>
              <a:t>plug</a:t>
            </a:r>
            <a:r>
              <a:rPr lang="hu-HU" dirty="0" smtClean="0"/>
              <a:t>-in </a:t>
            </a:r>
            <a:r>
              <a:rPr lang="hu-HU" dirty="0"/>
              <a:t>rendszerek </a:t>
            </a:r>
            <a:r>
              <a:rPr lang="hu-HU" dirty="0" smtClean="0"/>
              <a:t>együttműködtetés, elsősorban </a:t>
            </a:r>
            <a:r>
              <a:rPr lang="hu-HU" dirty="0"/>
              <a:t>a </a:t>
            </a:r>
            <a:r>
              <a:rPr lang="hu-HU" dirty="0" smtClean="0"/>
              <a:t>közlekedési </a:t>
            </a:r>
            <a:r>
              <a:rPr lang="hu-HU" dirty="0"/>
              <a:t>eszközök alternatív üzemanyaggal </a:t>
            </a:r>
            <a:r>
              <a:rPr lang="hu-HU" dirty="0" smtClean="0"/>
              <a:t>történő kiszolgálására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94947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http://www.kekgazdasagklaszter.hu/hu_HU/a-kek-gazdasag/hazai-peldak-sikerek/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hu-HU" b="1" dirty="0"/>
              <a:t>Hulladékok </a:t>
            </a:r>
            <a:r>
              <a:rPr lang="hu-HU" b="1" dirty="0" err="1"/>
              <a:t>újrahasznosítása</a:t>
            </a:r>
            <a:endParaRPr lang="hu-HU" b="1" dirty="0"/>
          </a:p>
          <a:p>
            <a:r>
              <a:rPr lang="hu-HU" dirty="0"/>
              <a:t>gallyfa, rőzse energetikai hasznosítása </a:t>
            </a:r>
            <a:r>
              <a:rPr lang="hu-HU" dirty="0" err="1"/>
              <a:t>brikettálással</a:t>
            </a:r>
            <a:r>
              <a:rPr lang="hu-HU" dirty="0"/>
              <a:t> szociálisan rászorulók részére, hátrányos helyzetű térségekben – Környezetügyi- és a Közmunkáért Felelős Államtitkárság (Pauli 6, 86)</a:t>
            </a:r>
          </a:p>
          <a:p>
            <a:r>
              <a:rPr lang="hu-HU" dirty="0"/>
              <a:t>háztartási hulladék felhasználása fához hasonló építőanyagok gyártásához szükségházak építésénél – </a:t>
            </a:r>
            <a:r>
              <a:rPr lang="hu-HU" dirty="0" err="1"/>
              <a:t>Szilplast</a:t>
            </a:r>
            <a:r>
              <a:rPr lang="hu-HU" dirty="0"/>
              <a:t> Kft (Pauli 5, 27, 52, 83)</a:t>
            </a:r>
          </a:p>
          <a:p>
            <a:r>
              <a:rPr lang="hu-HU" dirty="0"/>
              <a:t>megváltozott munkaképességű embereket foglalkoztató elektronikai hulladékokat bontó és válogató üzem a Magyar Máltai Szeretetszolgálat adományaként érkezett hulladék szortírozására – Kerek Világ Alapítvány, Gondoskodás Közhasznú Egyesület, </a:t>
            </a:r>
            <a:r>
              <a:rPr lang="hu-HU" dirty="0" err="1"/>
              <a:t>ECOsynergy</a:t>
            </a:r>
            <a:r>
              <a:rPr lang="hu-HU" dirty="0"/>
              <a:t> Kft (Pauli 9, 27)</a:t>
            </a:r>
          </a:p>
          <a:p>
            <a:r>
              <a:rPr lang="hu-HU" dirty="0"/>
              <a:t>kreatív, értéknövelő újrahasznosítás, </a:t>
            </a:r>
            <a:r>
              <a:rPr lang="hu-HU" dirty="0" err="1"/>
              <a:t>öko</a:t>
            </a:r>
            <a:r>
              <a:rPr lang="hu-HU" dirty="0"/>
              <a:t>-design textil termékek használt ruhákból, megváltozott munkaképességű dolgozókkal – </a:t>
            </a:r>
            <a:r>
              <a:rPr lang="hu-HU" dirty="0" err="1"/>
              <a:t>Retextil</a:t>
            </a:r>
            <a:r>
              <a:rPr lang="hu-HU" dirty="0"/>
              <a:t> Alapítvány, egyedi textiltárgyak farmeranyagból, Old </a:t>
            </a:r>
            <a:r>
              <a:rPr lang="hu-HU" dirty="0" err="1"/>
              <a:t>Blue</a:t>
            </a:r>
            <a:r>
              <a:rPr lang="hu-HU" dirty="0"/>
              <a:t> zöldbolt – E-</a:t>
            </a:r>
            <a:r>
              <a:rPr lang="hu-HU" dirty="0" err="1"/>
              <a:t>Grapp</a:t>
            </a:r>
            <a:r>
              <a:rPr lang="hu-HU" dirty="0"/>
              <a:t> Kft (Pauli 52, 74, 83)</a:t>
            </a:r>
          </a:p>
          <a:p>
            <a:r>
              <a:rPr lang="hu-HU" dirty="0"/>
              <a:t>alapanyagok innovatív előállítása hulladékból. pl.metilalkohol kommunális hulladékból, cseppfolyós szén-dioxid – </a:t>
            </a:r>
            <a:r>
              <a:rPr lang="hu-HU" dirty="0" err="1"/>
              <a:t>Bio</a:t>
            </a:r>
            <a:r>
              <a:rPr lang="hu-HU" dirty="0"/>
              <a:t>-Genezis Kft (Pauli 5, 20, 22, 51, 62, 65, 66, 87)</a:t>
            </a:r>
          </a:p>
          <a:p>
            <a:r>
              <a:rPr lang="hu-HU" dirty="0"/>
              <a:t>szerves hulladék feldolgozása biotechnológiával, komposzt előállítása innovatív, biológiai alapanyagokból előállított oltóanyaggal és erre épülő üzleti modell – </a:t>
            </a:r>
            <a:r>
              <a:rPr lang="hu-HU" dirty="0" err="1"/>
              <a:t>Biopsol</a:t>
            </a:r>
            <a:r>
              <a:rPr lang="hu-HU" dirty="0"/>
              <a:t> Kft (Pauli 20, 22, 46, 48, 51, 62, 93)</a:t>
            </a:r>
          </a:p>
          <a:p>
            <a:r>
              <a:rPr lang="hu-HU" dirty="0"/>
              <a:t>innovatív </a:t>
            </a:r>
            <a:r>
              <a:rPr lang="hu-HU" dirty="0" err="1"/>
              <a:t>újrahasznosítást</a:t>
            </a:r>
            <a:r>
              <a:rPr lang="hu-HU" dirty="0"/>
              <a:t> lehetővé tevő tárgyak gyártása és erre épülő üzleti modell pl. használati tárgyakká alakítható pizzás dobozok – Kaja.hu Kft (Pauli 74, 83)</a:t>
            </a:r>
          </a:p>
          <a:p>
            <a:r>
              <a:rPr lang="hu-HU" dirty="0"/>
              <a:t>kreatív, értéknövelő bútorfelújítás – Szentgyörgyvölgyi Kata (Pauli 74, 83)</a:t>
            </a:r>
          </a:p>
          <a:p>
            <a:r>
              <a:rPr lang="hu-HU" dirty="0"/>
              <a:t>éttermi hulladékok </a:t>
            </a:r>
            <a:r>
              <a:rPr lang="hu-HU" dirty="0" err="1"/>
              <a:t>újrahasznosítása</a:t>
            </a:r>
            <a:r>
              <a:rPr lang="hu-HU" dirty="0"/>
              <a:t> a mezőgazdaságban: gombatermelés kávézaccon (Pauli 3, 20, 22, 32, 48, 84)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73267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/>
              <a:t>Energiafogyasztást optimalizáló rendszerek</a:t>
            </a:r>
          </a:p>
          <a:p>
            <a:r>
              <a:rPr lang="hu-HU" dirty="0"/>
              <a:t>fogyasztást és környezetszennyezést minimalizáló okos technológiák az energetikában, közlekedésben, egészségügyben. „intelligens város – </a:t>
            </a:r>
            <a:r>
              <a:rPr lang="hu-HU" dirty="0" err="1"/>
              <a:t>smart</a:t>
            </a:r>
            <a:r>
              <a:rPr lang="hu-HU" dirty="0"/>
              <a:t> city” koncepció – Accenture Magyarország (Pauli 70)</a:t>
            </a:r>
          </a:p>
          <a:p>
            <a:r>
              <a:rPr lang="hu-HU" dirty="0"/>
              <a:t>áramfogyasztás interneten keresztül történő követése, optimalizálása – EDF DÉMÁSZ Hálózati Elosztó Kft. (Pauli 70)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986875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hu-HU" b="1" dirty="0" err="1"/>
              <a:t>Ökotudatos</a:t>
            </a:r>
            <a:r>
              <a:rPr lang="hu-HU" b="1" dirty="0"/>
              <a:t> növénytermesztés és állattenyésztés</a:t>
            </a:r>
          </a:p>
          <a:p>
            <a:r>
              <a:rPr lang="hu-HU" dirty="0"/>
              <a:t>balkonok környezettudatos hasznosítása zöldség és fűszertermelésre, ehhez palántanevelés megváltozott munkaképességű dolgozókkal – </a:t>
            </a:r>
            <a:r>
              <a:rPr lang="hu-HU" dirty="0" err="1"/>
              <a:t>Főkefe</a:t>
            </a:r>
            <a:r>
              <a:rPr lang="hu-HU" dirty="0"/>
              <a:t> Nonprofit Kft és </a:t>
            </a:r>
            <a:r>
              <a:rPr lang="hu-HU" dirty="0" err="1"/>
              <a:t>karácsondi</a:t>
            </a:r>
            <a:r>
              <a:rPr lang="hu-HU" dirty="0"/>
              <a:t> autista majorsága (Pauli 82, 97)</a:t>
            </a:r>
          </a:p>
          <a:p>
            <a:r>
              <a:rPr lang="hu-HU" dirty="0"/>
              <a:t>környezetbarát hőszigetelő anyagok és kenderbeton falazóelemek gyártása hátrányos helyzetű kistérségekben termelt kenderből – </a:t>
            </a:r>
            <a:r>
              <a:rPr lang="hu-HU" dirty="0" err="1"/>
              <a:t>ArchEnerg</a:t>
            </a:r>
            <a:r>
              <a:rPr lang="hu-HU" dirty="0"/>
              <a:t> Regionális Megújuló Energetikai és Építőipari Klaszter (Pauli 5, 16, 37, 44, 45, 76, 86, 93)</a:t>
            </a:r>
          </a:p>
          <a:p>
            <a:r>
              <a:rPr lang="hu-HU" dirty="0"/>
              <a:t>biomassza tüzelésű erőművek működtetése hátrányos helyzetű kistérségekben termelt energianövényekkel – Pécsi Hőerőmű (Pauli 6, 93)</a:t>
            </a:r>
          </a:p>
          <a:p>
            <a:r>
              <a:rPr lang="hu-HU" dirty="0"/>
              <a:t>környezetbarát édesvízi </a:t>
            </a:r>
            <a:r>
              <a:rPr lang="hu-HU" dirty="0" err="1"/>
              <a:t>akvakultúrák</a:t>
            </a:r>
            <a:r>
              <a:rPr lang="hu-HU" dirty="0"/>
              <a:t>: ökoszisztéma szolgáltatás, környezeti szolgáltatás (használt vizek kezelése, </a:t>
            </a:r>
            <a:r>
              <a:rPr lang="hu-HU" dirty="0" err="1"/>
              <a:t>bioremediáció</a:t>
            </a:r>
            <a:r>
              <a:rPr lang="hu-HU" dirty="0"/>
              <a:t>) és haltermelés egyszerre – Rétimajor (Pauli 30, 35, 47, 89)</a:t>
            </a:r>
          </a:p>
          <a:p>
            <a:r>
              <a:rPr lang="hu-HU" b="1" dirty="0" err="1"/>
              <a:t>Ökotudatos</a:t>
            </a:r>
            <a:r>
              <a:rPr lang="hu-HU" b="1" dirty="0"/>
              <a:t> építkezés, szigetelés, fűtés</a:t>
            </a:r>
          </a:p>
          <a:p>
            <a:r>
              <a:rPr lang="hu-HU" dirty="0"/>
              <a:t>tetőkert, biológiailag aktív ”zöldtető” – </a:t>
            </a:r>
            <a:r>
              <a:rPr lang="hu-HU" dirty="0" err="1"/>
              <a:t>ProNatur</a:t>
            </a:r>
            <a:r>
              <a:rPr lang="hu-HU" dirty="0"/>
              <a:t> Kft (Pauli 5, 10, 14, 16, 37, 44, 45, 76, 97)</a:t>
            </a:r>
          </a:p>
          <a:p>
            <a:r>
              <a:rPr lang="hu-HU" dirty="0" err="1"/>
              <a:t>ökocellulóz</a:t>
            </a:r>
            <a:r>
              <a:rPr lang="hu-HU" dirty="0"/>
              <a:t> hőszigetelés – </a:t>
            </a:r>
            <a:r>
              <a:rPr lang="hu-HU" dirty="0" err="1"/>
              <a:t>Woodwill</a:t>
            </a:r>
            <a:r>
              <a:rPr lang="hu-HU" dirty="0"/>
              <a:t> Faház Kft, energiagyűjtő falak (Pauli 5, 10, 14, 16, 37, 44, 45, 76, 97)</a:t>
            </a:r>
          </a:p>
          <a:p>
            <a:r>
              <a:rPr lang="hu-HU" dirty="0"/>
              <a:t>lakóházak gazdaságos fűtése </a:t>
            </a:r>
            <a:r>
              <a:rPr lang="hu-HU" dirty="0" err="1"/>
              <a:t>ökotechnológiával</a:t>
            </a:r>
            <a:r>
              <a:rPr lang="hu-HU" dirty="0"/>
              <a:t>: tömegkályhák és tömegtűzhelyek – Juhász János (Pauli 10, 14, 15, 26)</a:t>
            </a:r>
          </a:p>
          <a:p>
            <a:r>
              <a:rPr lang="hu-HU" dirty="0"/>
              <a:t>gazdaságos fűtés innovatív, az energiát napkollektorból, </a:t>
            </a:r>
            <a:r>
              <a:rPr lang="hu-HU" dirty="0" err="1"/>
              <a:t>termálcsurgalékból</a:t>
            </a:r>
            <a:r>
              <a:rPr lang="hu-HU" dirty="0"/>
              <a:t>, kútból nyerő vegyi hőszivattyúval – Mészáros Ágoston (Pauli 14, 15, 26, 53, 60)</a:t>
            </a:r>
          </a:p>
          <a:p>
            <a:r>
              <a:rPr lang="hu-HU" dirty="0"/>
              <a:t>házilag készített légkollektor sörös dobozokból házak kiegészítő fűtésére – Horváth Zoltán (Pauli 14, 15, 26, 33, 53, 60)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0314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b="1" dirty="0"/>
              <a:t>Stockholm</a:t>
            </a:r>
            <a:r>
              <a:rPr lang="hu-HU" dirty="0"/>
              <a:t> - ENSZ Emberi Környezet Konferencia, </a:t>
            </a:r>
            <a:r>
              <a:rPr lang="hu-HU" dirty="0" smtClean="0"/>
              <a:t>1972 : Agenda 21</a:t>
            </a:r>
            <a:endParaRPr lang="hu-HU" dirty="0"/>
          </a:p>
          <a:p>
            <a:r>
              <a:rPr lang="hu-HU" b="1" dirty="0"/>
              <a:t>Rio</a:t>
            </a:r>
            <a:r>
              <a:rPr lang="hu-HU" dirty="0"/>
              <a:t> - ENSZ Környezet és Fejlődés Konferencia, </a:t>
            </a:r>
            <a:r>
              <a:rPr lang="hu-HU" dirty="0" smtClean="0"/>
              <a:t>1992: Rio </a:t>
            </a:r>
            <a:r>
              <a:rPr lang="hu-HU" dirty="0" err="1" smtClean="0"/>
              <a:t>Declaration</a:t>
            </a:r>
            <a:r>
              <a:rPr lang="hu-HU" dirty="0" smtClean="0"/>
              <a:t>, Agenda 21</a:t>
            </a:r>
            <a:endParaRPr lang="hu-HU" dirty="0"/>
          </a:p>
          <a:p>
            <a:r>
              <a:rPr lang="hu-HU" b="1" dirty="0"/>
              <a:t>Johannesburg</a:t>
            </a:r>
            <a:r>
              <a:rPr lang="hu-HU" dirty="0"/>
              <a:t> - ENSZ Fenntartható Fejlődési Világtalálkozó, 2002</a:t>
            </a:r>
          </a:p>
          <a:p>
            <a:r>
              <a:rPr lang="hu-HU" dirty="0"/>
              <a:t>Az EU fenntartható fejlődésre vonatkozó megújított stratégiája - </a:t>
            </a:r>
            <a:r>
              <a:rPr lang="hu-HU" dirty="0" smtClean="0"/>
              <a:t>2006</a:t>
            </a:r>
            <a:r>
              <a:rPr lang="hu-HU" dirty="0"/>
              <a:t> - Elfogadta az Európai Tanács 2006. június 15-16-i ülésén</a:t>
            </a:r>
            <a:r>
              <a:rPr lang="hu-HU" dirty="0" smtClean="0"/>
              <a:t>.</a:t>
            </a:r>
          </a:p>
          <a:p>
            <a:pPr lvl="0"/>
            <a:r>
              <a:rPr lang="hu-HU" dirty="0"/>
              <a:t>Nemzeti Fenntartható Fejlődési Stratégia - 2007 </a:t>
            </a:r>
          </a:p>
          <a:p>
            <a:pPr lvl="0"/>
            <a:r>
              <a:rPr lang="hu-HU" b="1" dirty="0" smtClean="0"/>
              <a:t>Párizsi klímacsúcs</a:t>
            </a:r>
            <a:r>
              <a:rPr lang="hu-HU" dirty="0" smtClean="0"/>
              <a:t> 2015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46576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u-HU" b="1" dirty="0"/>
              <a:t>Szennyvíztisztítás</a:t>
            </a:r>
          </a:p>
          <a:p>
            <a:r>
              <a:rPr lang="hu-HU" dirty="0"/>
              <a:t>biotechnológián alapuló szennyvíztisztítás. pl. az „Élőgépek” rendszer – </a:t>
            </a:r>
            <a:r>
              <a:rPr lang="hu-HU" dirty="0" err="1"/>
              <a:t>Organica</a:t>
            </a:r>
            <a:r>
              <a:rPr lang="hu-HU" dirty="0"/>
              <a:t> </a:t>
            </a:r>
            <a:r>
              <a:rPr lang="hu-HU" dirty="0" err="1"/>
              <a:t>Zrt</a:t>
            </a:r>
            <a:r>
              <a:rPr lang="hu-HU" dirty="0"/>
              <a:t> (Pauli 13, 51, 62, 89)</a:t>
            </a:r>
          </a:p>
          <a:p>
            <a:r>
              <a:rPr lang="hu-HU" dirty="0"/>
              <a:t>szennyvíztisztítás és talajjavítás zárt rendszerben, telken belül – Országh József (Pauli 13, 18, 51, 62, 89)</a:t>
            </a:r>
          </a:p>
          <a:p>
            <a:r>
              <a:rPr lang="hu-HU" b="1" dirty="0"/>
              <a:t>Tavak, folyók víztisztítása</a:t>
            </a:r>
          </a:p>
          <a:p>
            <a:r>
              <a:rPr lang="hu-HU" dirty="0"/>
              <a:t>tavak, folyók helyi szennyeződéseinek tisztítása mikrobákkal – Alsó-Tisza-vidéki Vízügyi Igazgatóság (Pauli 13, 62, 89)</a:t>
            </a:r>
          </a:p>
          <a:p>
            <a:r>
              <a:rPr lang="hu-HU" b="1" dirty="0"/>
              <a:t>Biotechnológián alapuló készülékek</a:t>
            </a:r>
          </a:p>
          <a:p>
            <a:r>
              <a:rPr lang="hu-HU" dirty="0"/>
              <a:t>a zöld algát fényforrásként hasznosító, algával világító környezetbarát izzó – </a:t>
            </a:r>
            <a:r>
              <a:rPr lang="hu-HU" dirty="0" err="1"/>
              <a:t>Bodonyi</a:t>
            </a:r>
            <a:r>
              <a:rPr lang="hu-HU" dirty="0"/>
              <a:t> Gyula (Pauli 21, 77)</a:t>
            </a:r>
          </a:p>
          <a:p>
            <a:r>
              <a:rPr lang="hu-HU" dirty="0" err="1"/>
              <a:t>bioüzemanyag</a:t>
            </a:r>
            <a:r>
              <a:rPr lang="hu-HU" dirty="0"/>
              <a:t>, biomassza és kozmetikai, gyógyszer alapanyag előállítás algák segítségével üzemelő foto-</a:t>
            </a:r>
            <a:r>
              <a:rPr lang="hu-HU" dirty="0" err="1"/>
              <a:t>bioreaktorral</a:t>
            </a:r>
            <a:r>
              <a:rPr lang="hu-HU" dirty="0"/>
              <a:t> – Első Magyar Algatechnika Kft (Pauli 8, 20, 21, 77, 93,95)</a:t>
            </a:r>
          </a:p>
          <a:p>
            <a:r>
              <a:rPr lang="hu-HU" dirty="0"/>
              <a:t>komposztáló kerti toalettek – </a:t>
            </a:r>
            <a:r>
              <a:rPr lang="hu-HU" dirty="0" err="1"/>
              <a:t>Vassányi</a:t>
            </a:r>
            <a:r>
              <a:rPr lang="hu-HU" dirty="0"/>
              <a:t> István (Pauli 19, 81)</a:t>
            </a:r>
          </a:p>
          <a:p>
            <a:r>
              <a:rPr lang="hu-HU" b="1" dirty="0"/>
              <a:t>Alternatív orvoslás</a:t>
            </a:r>
          </a:p>
          <a:p>
            <a:r>
              <a:rPr lang="hu-HU" dirty="0"/>
              <a:t>biofizikai orvoslás felhasználása dohányos szenvedélybetegek kezelésére – Empátia </a:t>
            </a:r>
            <a:r>
              <a:rPr lang="hu-HU" dirty="0" err="1"/>
              <a:t>Biomed</a:t>
            </a:r>
            <a:r>
              <a:rPr lang="hu-HU" dirty="0"/>
              <a:t> Bt (Pauli 30, 57, 90, 94)</a:t>
            </a:r>
          </a:p>
        </p:txBody>
      </p:sp>
    </p:spTree>
    <p:extLst>
      <p:ext uri="{BB962C8B-B14F-4D97-AF65-F5344CB8AC3E}">
        <p14:creationId xmlns:p14="http://schemas.microsoft.com/office/powerpoint/2010/main" xmlns="" val="2113543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3B38264-8FB2-4AEE-B50D-63139D6F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D300544-F09D-4EE6-8233-0C331F2B8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err="1"/>
              <a:t>Mixtura</a:t>
            </a:r>
            <a:r>
              <a:rPr lang="hu-HU" dirty="0"/>
              <a:t> kft (Veszprém): speciális burkolat</a:t>
            </a:r>
          </a:p>
          <a:p>
            <a:r>
              <a:rPr lang="hu-HU" dirty="0"/>
              <a:t>Köszi trade Szövetkezet: kender házak</a:t>
            </a:r>
          </a:p>
          <a:p>
            <a:r>
              <a:rPr lang="hu-HU" dirty="0" smtClean="0"/>
              <a:t>Napelemes </a:t>
            </a:r>
            <a:r>
              <a:rPr lang="hu-HU" dirty="0"/>
              <a:t>tetőcserép </a:t>
            </a:r>
            <a:r>
              <a:rPr lang="hu-HU" dirty="0" smtClean="0"/>
              <a:t>fejlesztés/Tesla/</a:t>
            </a:r>
            <a:r>
              <a:rPr lang="hu-HU" dirty="0" err="1" smtClean="0"/>
              <a:t>Bükk-Mak</a:t>
            </a:r>
            <a:r>
              <a:rPr lang="hu-HU" dirty="0" smtClean="0"/>
              <a:t>/Terrán </a:t>
            </a:r>
            <a:r>
              <a:rPr lang="hu-HU" dirty="0"/>
              <a:t>Tetőcserép Gyártó kft (Bóly)</a:t>
            </a:r>
            <a:endParaRPr lang="hu-HU" dirty="0" smtClean="0"/>
          </a:p>
          <a:p>
            <a:r>
              <a:rPr lang="hu-HU" dirty="0" smtClean="0"/>
              <a:t>Szalmabála használata az építészetben, tömegkályha, passzív és aktív házak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Fogyasztói társadalom/munkahelyek/IKT/jövő forgatókönyvek, lehetőségek (Magyari-Beck: tudás társadalom, Schumacher:köztes technológiák, „a kicsi szép”)</a:t>
            </a:r>
          </a:p>
          <a:p>
            <a:pPr marL="0" indent="0">
              <a:buNone/>
            </a:pPr>
            <a:r>
              <a:rPr lang="hu-HU" dirty="0" smtClean="0"/>
              <a:t>Információ/ érdek</a:t>
            </a:r>
            <a:r>
              <a:rPr lang="hu-HU" dirty="0"/>
              <a:t>/ </a:t>
            </a:r>
            <a:r>
              <a:rPr lang="hu-HU" dirty="0" smtClean="0"/>
              <a:t>érték/ cselekvési </a:t>
            </a:r>
            <a:r>
              <a:rPr lang="hu-HU" dirty="0"/>
              <a:t>potenciál/ </a:t>
            </a:r>
            <a:r>
              <a:rPr lang="hu-HU" dirty="0" smtClean="0"/>
              <a:t>időtáv (Keynes és Schumacher: buddhista közgazdaságtan)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65079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Kereszténység és Ökológia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„És </a:t>
            </a:r>
            <a:r>
              <a:rPr lang="hu-HU" dirty="0" err="1"/>
              <a:t>megáldá</a:t>
            </a:r>
            <a:r>
              <a:rPr lang="hu-HU" dirty="0"/>
              <a:t> Isten őket, és monda nékik Isten: Szaporodjatok és sokasodjatok, és </a:t>
            </a:r>
            <a:r>
              <a:rPr lang="hu-HU" dirty="0" err="1"/>
              <a:t>töltsétek</a:t>
            </a:r>
            <a:r>
              <a:rPr lang="hu-HU" dirty="0"/>
              <a:t> be a földet és </a:t>
            </a:r>
            <a:r>
              <a:rPr lang="hu-HU" dirty="0" err="1"/>
              <a:t>hajtsátok</a:t>
            </a:r>
            <a:r>
              <a:rPr lang="hu-HU" dirty="0"/>
              <a:t> birodalmatok alá; és uralkodjatok a tenger halain, az ég madarain, és a földön csúszó-mászó mindenféle </a:t>
            </a:r>
            <a:r>
              <a:rPr lang="hu-HU" dirty="0" smtClean="0"/>
              <a:t>állatokon.”</a:t>
            </a:r>
          </a:p>
          <a:p>
            <a:r>
              <a:rPr lang="hu-HU" dirty="0" smtClean="0"/>
              <a:t>„Szent </a:t>
            </a:r>
            <a:r>
              <a:rPr lang="hu-HU" dirty="0"/>
              <a:t>Ferenc szegénysége és egyszerűsége nem merőben külső aszketizmus volt, hanem valami gyökeresebb: lemondás arról, hogy a valóságot puszta használati tárggyá alakítsa, amely felett rendelkezni lehet. […] Szent Ferenc – hűen a Szentíráshoz – azt javasolja, hogy a természetet olyan ragyogó könyvnek tartsuk, amelyen keresztül Isten beszél hozzánk, az ő szépségéből és jóságából tükröz vissza nekünk valamit</a:t>
            </a:r>
            <a:r>
              <a:rPr lang="hu-HU" dirty="0" smtClean="0"/>
              <a:t>.” (Ferenc pápa)</a:t>
            </a:r>
          </a:p>
          <a:p>
            <a:r>
              <a:rPr lang="hu-HU" dirty="0"/>
              <a:t>II. János Pál pápa 1979-ben az ökológiával foglalkozók védőszentjévé nyilvánította Szent Ferencet.</a:t>
            </a:r>
          </a:p>
        </p:txBody>
      </p:sp>
    </p:spTree>
    <p:extLst>
      <p:ext uri="{BB962C8B-B14F-4D97-AF65-F5344CB8AC3E}">
        <p14:creationId xmlns:p14="http://schemas.microsoft.com/office/powerpoint/2010/main" xmlns="" val="3255611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sz="2000" dirty="0"/>
              <a:t>A természet varázsát ontja bőven.</a:t>
            </a:r>
            <a:br>
              <a:rPr lang="hu-HU" sz="2000" dirty="0"/>
            </a:br>
            <a:r>
              <a:rPr lang="hu-HU" sz="2000" dirty="0"/>
              <a:t>A fűben, a virágban és a kőben.</a:t>
            </a:r>
            <a:br>
              <a:rPr lang="hu-HU" sz="2000" dirty="0"/>
            </a:br>
            <a:r>
              <a:rPr lang="hu-HU" sz="2000" dirty="0"/>
              <a:t>Ó nincs a földön oly silány anyag,</a:t>
            </a:r>
            <a:br>
              <a:rPr lang="hu-HU" sz="2000" dirty="0"/>
            </a:br>
            <a:r>
              <a:rPr lang="hu-HU" sz="2000" dirty="0"/>
              <a:t>Mely így vagy úgy ne szolgálná javad;</a:t>
            </a:r>
            <a:br>
              <a:rPr lang="hu-HU" sz="2000" dirty="0"/>
            </a:br>
            <a:r>
              <a:rPr lang="hu-HU" sz="2000" dirty="0"/>
              <a:t>De nincs oly jó, melyben ne volna vész,</a:t>
            </a:r>
            <a:br>
              <a:rPr lang="hu-HU" sz="2000" dirty="0"/>
            </a:br>
            <a:r>
              <a:rPr lang="hu-HU" sz="2000" dirty="0"/>
              <a:t>Ha balga módra véle visszaélsz</a:t>
            </a:r>
            <a:r>
              <a:rPr lang="hu-HU" sz="2000" dirty="0" smtClean="0"/>
              <a:t>! (Shakespeare)</a:t>
            </a:r>
            <a:endParaRPr lang="hu-HU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Fenntartható fejlődés (Gyulai Iván: 12 beszéd a ff-</a:t>
            </a:r>
            <a:r>
              <a:rPr lang="hu-HU" dirty="0" err="1" smtClean="0"/>
              <a:t>ről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A jelen igények kielégítése anélkül, hogy veszélyeztetnénk a jövő generációinak lehetőségeit saját igényeik </a:t>
            </a:r>
            <a:r>
              <a:rPr lang="hu-HU" dirty="0"/>
              <a:t>(szükséglet „</a:t>
            </a:r>
            <a:r>
              <a:rPr lang="hu-HU" dirty="0" err="1"/>
              <a:t>need</a:t>
            </a:r>
            <a:r>
              <a:rPr lang="hu-HU" dirty="0"/>
              <a:t>”) </a:t>
            </a:r>
            <a:r>
              <a:rPr lang="hu-HU" dirty="0" smtClean="0"/>
              <a:t>kielégítésére. (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future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Jelenleg másfél Föld kapacitását használjuk és veszünk el a jövő generációjától is. </a:t>
            </a:r>
          </a:p>
          <a:p>
            <a:r>
              <a:rPr lang="hu-HU" dirty="0" smtClean="0"/>
              <a:t>A folytonos szociális jólét elérése anélkül, hogy az ökológiai eltartóképességet meghaladó módon növekednénk. (Herman </a:t>
            </a:r>
            <a:r>
              <a:rPr lang="hu-HU" dirty="0" err="1" smtClean="0"/>
              <a:t>Daly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Az eltartóképesség a technikai ismeretek függvénye is.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0860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273" y="764704"/>
            <a:ext cx="3790950" cy="3790950"/>
          </a:xfrm>
        </p:spPr>
      </p:pic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F62FD6D1-844B-425B-9EE1-A1998202D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Fenntartható fejlődés</a:t>
            </a:r>
          </a:p>
          <a:p>
            <a:r>
              <a:rPr lang="hu-HU" dirty="0"/>
              <a:t>Zöld gazdaság</a:t>
            </a:r>
          </a:p>
          <a:p>
            <a:r>
              <a:rPr lang="hu-HU" dirty="0"/>
              <a:t>Kék </a:t>
            </a:r>
            <a:r>
              <a:rPr lang="hu-HU" dirty="0" smtClean="0"/>
              <a:t>gazdaság (</a:t>
            </a:r>
            <a:r>
              <a:rPr lang="hu-HU" dirty="0" err="1" smtClean="0"/>
              <a:t>Günter</a:t>
            </a:r>
            <a:r>
              <a:rPr lang="hu-HU" dirty="0" smtClean="0"/>
              <a:t> Pauli)</a:t>
            </a:r>
            <a:endParaRPr lang="hu-HU" dirty="0"/>
          </a:p>
          <a:p>
            <a:r>
              <a:rPr lang="hu-HU" dirty="0"/>
              <a:t>Szivárvány gazdaság</a:t>
            </a:r>
          </a:p>
        </p:txBody>
      </p:sp>
      <p:sp>
        <p:nvSpPr>
          <p:cNvPr id="4" name="Cím 3">
            <a:extLst>
              <a:ext uri="{FF2B5EF4-FFF2-40B4-BE49-F238E27FC236}">
                <a16:creationId xmlns="" xmlns:a16="http://schemas.microsoft.com/office/drawing/2014/main" id="{636DB7BB-7C4C-4C8B-AC3B-ADB4EA3B3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4797152"/>
            <a:ext cx="1100328" cy="1524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129" y="3268663"/>
            <a:ext cx="1952625" cy="28575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3683" y="1542256"/>
            <a:ext cx="35623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621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Környezet állapota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Ökolábnyom</a:t>
            </a:r>
            <a:endParaRPr lang="hu-HU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73093336"/>
              </p:ext>
            </p:extLst>
          </p:nvPr>
        </p:nvGraphicFramePr>
        <p:xfrm>
          <a:off x="457200" y="2174875"/>
          <a:ext cx="404018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00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Világ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2,</a:t>
                      </a:r>
                      <a:r>
                        <a:rPr lang="hu-HU" dirty="0" err="1" smtClean="0"/>
                        <a:t>2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Magyarország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3,7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USA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9,7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Ausztrália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Nagy-Britannia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5,6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Japán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4,3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Franciaország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4,1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D-Afrikai</a:t>
                      </a:r>
                      <a:r>
                        <a:rPr lang="hu-HU" baseline="0" dirty="0" smtClean="0"/>
                        <a:t> 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3,2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Brazília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2,1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Kína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1,6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India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0,7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EPI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hu-HU" dirty="0" smtClean="0"/>
              <a:t>1.</a:t>
            </a:r>
            <a:r>
              <a:rPr lang="hu-HU" dirty="0"/>
              <a:t> </a:t>
            </a:r>
            <a:r>
              <a:rPr lang="hu-HU" dirty="0" err="1">
                <a:hlinkClick r:id="rId2" tooltip="Finland"/>
              </a:rPr>
              <a:t>Finland</a:t>
            </a:r>
            <a:r>
              <a:rPr lang="hu-HU" dirty="0"/>
              <a:t> 90.88</a:t>
            </a:r>
          </a:p>
          <a:p>
            <a:pPr lvl="0"/>
            <a:r>
              <a:rPr lang="hu-HU" dirty="0"/>
              <a:t> </a:t>
            </a:r>
            <a:r>
              <a:rPr lang="hu-HU" dirty="0" err="1">
                <a:hlinkClick r:id="rId3" tooltip="Iceland"/>
              </a:rPr>
              <a:t>Iceland</a:t>
            </a:r>
            <a:r>
              <a:rPr lang="hu-HU" dirty="0"/>
              <a:t> 90.51</a:t>
            </a:r>
          </a:p>
          <a:p>
            <a:pPr lvl="0"/>
            <a:r>
              <a:rPr lang="hu-HU" dirty="0"/>
              <a:t> </a:t>
            </a:r>
            <a:r>
              <a:rPr lang="hu-HU" dirty="0" err="1">
                <a:hlinkClick r:id="rId4" tooltip="Sweden"/>
              </a:rPr>
              <a:t>Sweden</a:t>
            </a:r>
            <a:r>
              <a:rPr lang="hu-HU" dirty="0"/>
              <a:t> 90.43</a:t>
            </a:r>
          </a:p>
          <a:p>
            <a:pPr lvl="0"/>
            <a:r>
              <a:rPr lang="hu-HU" dirty="0"/>
              <a:t> </a:t>
            </a:r>
            <a:r>
              <a:rPr lang="hu-HU" dirty="0" err="1">
                <a:hlinkClick r:id="rId5" tooltip="Denmark"/>
              </a:rPr>
              <a:t>Denmark</a:t>
            </a:r>
            <a:r>
              <a:rPr lang="hu-HU" dirty="0"/>
              <a:t> 89.21</a:t>
            </a:r>
          </a:p>
          <a:p>
            <a:pPr lvl="0"/>
            <a:r>
              <a:rPr lang="hu-HU" dirty="0"/>
              <a:t> </a:t>
            </a:r>
            <a:r>
              <a:rPr lang="hu-HU" dirty="0" err="1">
                <a:hlinkClick r:id="rId6" tooltip="Slovenia"/>
              </a:rPr>
              <a:t>Slovenia</a:t>
            </a:r>
            <a:r>
              <a:rPr lang="hu-HU" dirty="0"/>
              <a:t> 88.98</a:t>
            </a:r>
          </a:p>
          <a:p>
            <a:pPr lvl="0"/>
            <a:r>
              <a:rPr lang="hu-HU" dirty="0"/>
              <a:t> </a:t>
            </a:r>
            <a:r>
              <a:rPr lang="hu-HU" dirty="0">
                <a:hlinkClick r:id="rId7" tooltip="Spain"/>
              </a:rPr>
              <a:t>Spain</a:t>
            </a:r>
            <a:r>
              <a:rPr lang="hu-HU" dirty="0"/>
              <a:t> 88.91</a:t>
            </a:r>
          </a:p>
          <a:p>
            <a:pPr lvl="0"/>
            <a:r>
              <a:rPr lang="hu-HU" dirty="0"/>
              <a:t> </a:t>
            </a:r>
            <a:r>
              <a:rPr lang="hu-HU" dirty="0" err="1">
                <a:hlinkClick r:id="rId8" tooltip="Portugal"/>
              </a:rPr>
              <a:t>Portugal</a:t>
            </a:r>
            <a:r>
              <a:rPr lang="hu-HU" dirty="0"/>
              <a:t> 88.63</a:t>
            </a:r>
          </a:p>
          <a:p>
            <a:pPr lvl="0"/>
            <a:r>
              <a:rPr lang="hu-HU" dirty="0"/>
              <a:t> </a:t>
            </a:r>
            <a:r>
              <a:rPr lang="hu-HU" dirty="0" err="1">
                <a:hlinkClick r:id="rId9" tooltip="Estonia"/>
              </a:rPr>
              <a:t>Estonia</a:t>
            </a:r>
            <a:r>
              <a:rPr lang="hu-HU" dirty="0"/>
              <a:t> 88.59</a:t>
            </a:r>
          </a:p>
          <a:p>
            <a:pPr lvl="0"/>
            <a:r>
              <a:rPr lang="hu-HU" dirty="0"/>
              <a:t> </a:t>
            </a:r>
            <a:r>
              <a:rPr lang="hu-HU" dirty="0" err="1">
                <a:hlinkClick r:id="rId10" tooltip="Malta"/>
              </a:rPr>
              <a:t>Malta</a:t>
            </a:r>
            <a:r>
              <a:rPr lang="hu-HU" dirty="0"/>
              <a:t> 88.48</a:t>
            </a:r>
          </a:p>
          <a:p>
            <a:pPr marL="0" lvl="0" indent="0">
              <a:buNone/>
            </a:pPr>
            <a:r>
              <a:rPr lang="hu-HU" dirty="0" smtClean="0"/>
              <a:t>10.</a:t>
            </a:r>
            <a:r>
              <a:rPr lang="hu-HU" dirty="0"/>
              <a:t> </a:t>
            </a:r>
            <a:r>
              <a:rPr lang="hu-HU" dirty="0">
                <a:hlinkClick r:id="rId11" tooltip="France"/>
              </a:rPr>
              <a:t>France</a:t>
            </a:r>
            <a:r>
              <a:rPr lang="hu-HU" dirty="0"/>
              <a:t> 88.20</a:t>
            </a:r>
          </a:p>
          <a:p>
            <a:pPr marL="0" lvl="0" indent="0">
              <a:buNone/>
            </a:pPr>
            <a:r>
              <a:rPr lang="hu-HU" dirty="0" smtClean="0"/>
              <a:t>28.</a:t>
            </a:r>
            <a:r>
              <a:rPr lang="hu-HU" dirty="0"/>
              <a:t> </a:t>
            </a:r>
            <a:r>
              <a:rPr lang="hu-HU" dirty="0">
                <a:hlinkClick r:id="rId12" tooltip="Hungary"/>
              </a:rPr>
              <a:t>Hungary</a:t>
            </a:r>
            <a:r>
              <a:rPr lang="hu-HU" dirty="0"/>
              <a:t> 84.60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58541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Boldogság…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76211"/>
            <a:ext cx="4038600" cy="4173941"/>
          </a:xfrm>
        </p:spPr>
      </p:pic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988151"/>
            <a:ext cx="4038600" cy="1750060"/>
          </a:xfrm>
        </p:spPr>
      </p:pic>
    </p:spTree>
    <p:extLst>
      <p:ext uri="{BB962C8B-B14F-4D97-AF65-F5344CB8AC3E}">
        <p14:creationId xmlns:p14="http://schemas.microsoft.com/office/powerpoint/2010/main" xmlns="" val="214705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GDP és ISEW összehasonlítása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540" y="2188130"/>
            <a:ext cx="4652920" cy="3350103"/>
          </a:xfrm>
        </p:spPr>
      </p:pic>
    </p:spTree>
    <p:extLst>
      <p:ext uri="{BB962C8B-B14F-4D97-AF65-F5344CB8AC3E}">
        <p14:creationId xmlns:p14="http://schemas.microsoft.com/office/powerpoint/2010/main" xmlns="" val="169153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Környezeti haszonnal járó innováció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505" y="1600200"/>
            <a:ext cx="5984990" cy="4525963"/>
          </a:xfrm>
        </p:spPr>
      </p:pic>
    </p:spTree>
    <p:extLst>
      <p:ext uri="{BB962C8B-B14F-4D97-AF65-F5344CB8AC3E}">
        <p14:creationId xmlns:p14="http://schemas.microsoft.com/office/powerpoint/2010/main" xmlns="" val="404931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2957</TotalTime>
  <Words>2364</Words>
  <Application>Microsoft Office PowerPoint</Application>
  <PresentationFormat>Diavetítés a képernyőre (4:3 oldalarány)</PresentationFormat>
  <Paragraphs>356</Paragraphs>
  <Slides>33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Office-téma</vt:lpstr>
      <vt:lpstr>Megújuló Egyetem Felsőoktatási intézményi fejlesztések a felsőfokú oktatás minőségének és hozzáférhetőségének együttes javítása érdekében   EFOP-3.4.3-16-2016-00015 </vt:lpstr>
      <vt:lpstr>Problémák</vt:lpstr>
      <vt:lpstr>tervek</vt:lpstr>
      <vt:lpstr>Fenntartható fejlődés (Gyulai Iván: 12 beszéd a ff-ről)</vt:lpstr>
      <vt:lpstr>5. dia</vt:lpstr>
      <vt:lpstr>Környezet állapota</vt:lpstr>
      <vt:lpstr>Boldogság…</vt:lpstr>
      <vt:lpstr>GDP és ISEW összehasonlítása</vt:lpstr>
      <vt:lpstr>Környezeti haszonnal járó innováció</vt:lpstr>
      <vt:lpstr>Megújuló energia</vt:lpstr>
      <vt:lpstr>RES</vt:lpstr>
      <vt:lpstr>Hulladék kezelés</vt:lpstr>
      <vt:lpstr>13. dia</vt:lpstr>
      <vt:lpstr>Világérték kutatás 1995-1998</vt:lpstr>
      <vt:lpstr>Társadalmi mozgalmak, civil szervezetek </vt:lpstr>
      <vt:lpstr>16. dia</vt:lpstr>
      <vt:lpstr>17. dia</vt:lpstr>
      <vt:lpstr>Magyar élőfalu hálózat </vt:lpstr>
      <vt:lpstr>ökofalvak</vt:lpstr>
      <vt:lpstr>Miskolc- Zöld város</vt:lpstr>
      <vt:lpstr>Miskolc-lakosság</vt:lpstr>
      <vt:lpstr>Miskolc- Megújuló energiafelhasználás </vt:lpstr>
      <vt:lpstr>Miskolc-Közösségi közlekedés  </vt:lpstr>
      <vt:lpstr>Miskolc-vízvédelem, vízkezelés</vt:lpstr>
      <vt:lpstr>Leader közösség: BÜKK -MAK LEADER Nonprofit Kft, majd Bükk-Térségi LEADER Egyesület</vt:lpstr>
      <vt:lpstr>Nem nyert </vt:lpstr>
      <vt:lpstr>http://www.kekgazdasagklaszter.hu/hu_HU/a-kek-gazdasag/hazai-peldak-sikerek/</vt:lpstr>
      <vt:lpstr>28. dia</vt:lpstr>
      <vt:lpstr>29. dia</vt:lpstr>
      <vt:lpstr>30. dia</vt:lpstr>
      <vt:lpstr>31. dia</vt:lpstr>
      <vt:lpstr>Kereszténység és Ökológia</vt:lpstr>
      <vt:lpstr>A természet varázsát ontja bőven. A fűben, a virágban és a kőben. Ó nincs a földön oly silány anyag, Mely így vagy úgy ne szolgálná javad; De nincs oly jó, melyben ne volna vész, Ha balga módra véle visszaélsz! (Shakespeare)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Graholy Éva</cp:lastModifiedBy>
  <cp:revision>101</cp:revision>
  <dcterms:created xsi:type="dcterms:W3CDTF">2014-03-03T11:13:53Z</dcterms:created>
  <dcterms:modified xsi:type="dcterms:W3CDTF">2017-12-11T09:06:12Z</dcterms:modified>
</cp:coreProperties>
</file>