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3" r:id="rId14"/>
    <p:sldId id="271" r:id="rId15"/>
    <p:sldId id="274" r:id="rId1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87D75-8A58-4916-8504-272BEB3A24BA}" type="datetimeFigureOut">
              <a:rPr lang="hu-HU" smtClean="0"/>
              <a:pPr/>
              <a:t>2019.09.13.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E9F29-6E00-4F42-A576-0EDBC89B6C9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847277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87D75-8A58-4916-8504-272BEB3A24BA}" type="datetimeFigureOut">
              <a:rPr lang="hu-HU" smtClean="0"/>
              <a:pPr/>
              <a:t>2019.09.13.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E9F29-6E00-4F42-A576-0EDBC89B6C9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028093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87D75-8A58-4916-8504-272BEB3A24BA}" type="datetimeFigureOut">
              <a:rPr lang="hu-HU" smtClean="0"/>
              <a:pPr/>
              <a:t>2019.09.13.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E9F29-6E00-4F42-A576-0EDBC89B6C9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164549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87D75-8A58-4916-8504-272BEB3A24BA}" type="datetimeFigureOut">
              <a:rPr lang="hu-HU" smtClean="0"/>
              <a:pPr/>
              <a:t>2019.09.13.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E9F29-6E00-4F42-A576-0EDBC89B6C9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310135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87D75-8A58-4916-8504-272BEB3A24BA}" type="datetimeFigureOut">
              <a:rPr lang="hu-HU" smtClean="0"/>
              <a:pPr/>
              <a:t>2019.09.13.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E9F29-6E00-4F42-A576-0EDBC89B6C9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95669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87D75-8A58-4916-8504-272BEB3A24BA}" type="datetimeFigureOut">
              <a:rPr lang="hu-HU" smtClean="0"/>
              <a:pPr/>
              <a:t>2019.09.13.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E9F29-6E00-4F42-A576-0EDBC89B6C9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560851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87D75-8A58-4916-8504-272BEB3A24BA}" type="datetimeFigureOut">
              <a:rPr lang="hu-HU" smtClean="0"/>
              <a:pPr/>
              <a:t>2019.09.13.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E9F29-6E00-4F42-A576-0EDBC89B6C9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677616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87D75-8A58-4916-8504-272BEB3A24BA}" type="datetimeFigureOut">
              <a:rPr lang="hu-HU" smtClean="0"/>
              <a:pPr/>
              <a:t>2019.09.13.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E9F29-6E00-4F42-A576-0EDBC89B6C9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570351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87D75-8A58-4916-8504-272BEB3A24BA}" type="datetimeFigureOut">
              <a:rPr lang="hu-HU" smtClean="0"/>
              <a:pPr/>
              <a:t>2019.09.13.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E9F29-6E00-4F42-A576-0EDBC89B6C9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141478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87D75-8A58-4916-8504-272BEB3A24BA}" type="datetimeFigureOut">
              <a:rPr lang="hu-HU" smtClean="0"/>
              <a:pPr/>
              <a:t>2019.09.13.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E9F29-6E00-4F42-A576-0EDBC89B6C9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567535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87D75-8A58-4916-8504-272BEB3A24BA}" type="datetimeFigureOut">
              <a:rPr lang="hu-HU" smtClean="0"/>
              <a:pPr/>
              <a:t>2019.09.13.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E9F29-6E00-4F42-A576-0EDBC89B6C9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668028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87D75-8A58-4916-8504-272BEB3A24BA}" type="datetimeFigureOut">
              <a:rPr lang="hu-HU" smtClean="0"/>
              <a:pPr/>
              <a:t>2019.09.13.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E9F29-6E00-4F42-A576-0EDBC89B6C9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879446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Central</a:t>
            </a:r>
            <a:r>
              <a:rPr lang="hu-HU" dirty="0" smtClean="0"/>
              <a:t> Europe: </a:t>
            </a:r>
            <a:r>
              <a:rPr lang="hu-HU" dirty="0" err="1" smtClean="0"/>
              <a:t>imagined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real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György Csepeli</a:t>
            </a:r>
          </a:p>
          <a:p>
            <a:r>
              <a:rPr lang="hu-HU" dirty="0" smtClean="0"/>
              <a:t>ELTE, </a:t>
            </a:r>
            <a:r>
              <a:rPr lang="hu-HU" smtClean="0"/>
              <a:t>iASK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65795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Structural</a:t>
            </a:r>
            <a:r>
              <a:rPr lang="hu-HU" dirty="0" smtClean="0"/>
              <a:t> </a:t>
            </a:r>
            <a:r>
              <a:rPr lang="hu-HU" dirty="0" err="1" smtClean="0"/>
              <a:t>differences</a:t>
            </a:r>
            <a:r>
              <a:rPr lang="hu-HU" dirty="0" smtClean="0"/>
              <a:t> </a:t>
            </a:r>
            <a:r>
              <a:rPr lang="hu-HU" dirty="0" err="1" smtClean="0"/>
              <a:t>between</a:t>
            </a:r>
            <a:r>
              <a:rPr lang="hu-HU" dirty="0" smtClean="0"/>
              <a:t> West and </a:t>
            </a:r>
            <a:r>
              <a:rPr lang="hu-HU" dirty="0" err="1" smtClean="0"/>
              <a:t>East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dirty="0" smtClean="0"/>
              <a:t>   West                                                      </a:t>
            </a:r>
            <a:r>
              <a:rPr lang="hu-HU" dirty="0" err="1" smtClean="0"/>
              <a:t>East</a:t>
            </a:r>
            <a:endParaRPr lang="hu-HU" dirty="0" smtClean="0"/>
          </a:p>
          <a:p>
            <a:pPr marL="0" indent="0">
              <a:buNone/>
            </a:pPr>
            <a:r>
              <a:rPr lang="hu-HU" dirty="0" err="1" smtClean="0"/>
              <a:t>From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bottom</a:t>
            </a:r>
            <a:r>
              <a:rPr lang="hu-HU" dirty="0" smtClean="0"/>
              <a:t>                          </a:t>
            </a:r>
            <a:r>
              <a:rPr lang="hu-HU" dirty="0" err="1" smtClean="0"/>
              <a:t>From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top</a:t>
            </a:r>
          </a:p>
          <a:p>
            <a:pPr marL="0" indent="0">
              <a:buNone/>
            </a:pPr>
            <a:r>
              <a:rPr lang="hu-HU" dirty="0" smtClean="0"/>
              <a:t>Local </a:t>
            </a:r>
            <a:r>
              <a:rPr lang="hu-HU" dirty="0" err="1" smtClean="0"/>
              <a:t>autonomy</a:t>
            </a:r>
            <a:r>
              <a:rPr lang="hu-HU" dirty="0" smtClean="0"/>
              <a:t>                            </a:t>
            </a:r>
            <a:r>
              <a:rPr lang="hu-HU" dirty="0" err="1" smtClean="0"/>
              <a:t>Centralizaton</a:t>
            </a:r>
            <a:endParaRPr lang="hu-HU" dirty="0" smtClean="0"/>
          </a:p>
          <a:p>
            <a:pPr marL="0" indent="0">
              <a:buNone/>
            </a:pPr>
            <a:r>
              <a:rPr lang="hu-HU" dirty="0" err="1" smtClean="0"/>
              <a:t>Personal</a:t>
            </a:r>
            <a:r>
              <a:rPr lang="hu-HU" dirty="0" smtClean="0"/>
              <a:t> </a:t>
            </a:r>
            <a:r>
              <a:rPr lang="hu-HU" dirty="0" err="1" smtClean="0"/>
              <a:t>autonomy</a:t>
            </a:r>
            <a:r>
              <a:rPr lang="hu-HU" dirty="0" smtClean="0"/>
              <a:t>                      </a:t>
            </a:r>
            <a:r>
              <a:rPr lang="hu-HU" dirty="0" err="1" smtClean="0"/>
              <a:t>Authority</a:t>
            </a:r>
            <a:endParaRPr lang="hu-HU" dirty="0" smtClean="0"/>
          </a:p>
          <a:p>
            <a:pPr marL="0" indent="0">
              <a:buNone/>
            </a:pPr>
            <a:r>
              <a:rPr lang="hu-HU" dirty="0" err="1" smtClean="0"/>
              <a:t>Entrepreneurship</a:t>
            </a:r>
            <a:r>
              <a:rPr lang="hu-HU" dirty="0" smtClean="0"/>
              <a:t>                         </a:t>
            </a:r>
            <a:r>
              <a:rPr lang="hu-HU" dirty="0" err="1" smtClean="0"/>
              <a:t>Bureaucratic</a:t>
            </a:r>
            <a:r>
              <a:rPr lang="hu-HU" dirty="0" smtClean="0"/>
              <a:t> </a:t>
            </a:r>
            <a:r>
              <a:rPr lang="hu-HU" smtClean="0"/>
              <a:t>career</a:t>
            </a:r>
            <a:endParaRPr lang="hu-HU" dirty="0" smtClean="0"/>
          </a:p>
          <a:p>
            <a:pPr marL="0" indent="0">
              <a:buNone/>
            </a:pPr>
            <a:r>
              <a:rPr lang="hu-HU" dirty="0" err="1" smtClean="0"/>
              <a:t>Civic</a:t>
            </a:r>
            <a:r>
              <a:rPr lang="hu-HU" dirty="0" smtClean="0"/>
              <a:t> </a:t>
            </a:r>
            <a:r>
              <a:rPr lang="hu-HU" dirty="0" err="1" smtClean="0"/>
              <a:t>society</a:t>
            </a:r>
            <a:r>
              <a:rPr lang="hu-HU" dirty="0" smtClean="0"/>
              <a:t>                                  </a:t>
            </a:r>
            <a:r>
              <a:rPr lang="hu-HU" dirty="0" err="1" smtClean="0"/>
              <a:t>State</a:t>
            </a:r>
            <a:r>
              <a:rPr lang="hu-HU" dirty="0" smtClean="0"/>
              <a:t> </a:t>
            </a:r>
          </a:p>
          <a:p>
            <a:pPr marL="0" indent="0">
              <a:buNone/>
            </a:pPr>
            <a:r>
              <a:rPr lang="hu-HU" dirty="0" err="1" smtClean="0"/>
              <a:t>Civic</a:t>
            </a:r>
            <a:r>
              <a:rPr lang="hu-HU" dirty="0" smtClean="0"/>
              <a:t> </a:t>
            </a:r>
            <a:r>
              <a:rPr lang="hu-HU" dirty="0" err="1" smtClean="0"/>
              <a:t>rights</a:t>
            </a:r>
            <a:r>
              <a:rPr lang="hu-HU" dirty="0" smtClean="0"/>
              <a:t>                                     </a:t>
            </a:r>
            <a:r>
              <a:rPr lang="hu-HU" dirty="0" err="1" smtClean="0"/>
              <a:t>Privileges</a:t>
            </a:r>
            <a:endParaRPr lang="hu-HU" dirty="0" smtClean="0"/>
          </a:p>
          <a:p>
            <a:pPr marL="0" indent="0">
              <a:buNone/>
            </a:pPr>
            <a:r>
              <a:rPr lang="hu-HU" dirty="0" err="1" smtClean="0"/>
              <a:t>Urbanization</a:t>
            </a:r>
            <a:r>
              <a:rPr lang="hu-HU" dirty="0" smtClean="0"/>
              <a:t>                                 </a:t>
            </a:r>
            <a:r>
              <a:rPr lang="hu-HU" dirty="0" err="1" smtClean="0"/>
              <a:t>State</a:t>
            </a:r>
            <a:r>
              <a:rPr lang="hu-HU" dirty="0" smtClean="0"/>
              <a:t> </a:t>
            </a:r>
            <a:r>
              <a:rPr lang="hu-HU" dirty="0" err="1" smtClean="0"/>
              <a:t>settlements</a:t>
            </a:r>
            <a:endParaRPr lang="hu-HU" dirty="0" smtClean="0"/>
          </a:p>
          <a:p>
            <a:pPr marL="0" indent="0">
              <a:buNone/>
            </a:pPr>
            <a:r>
              <a:rPr lang="hu-HU" dirty="0" err="1" smtClean="0"/>
              <a:t>Industralization</a:t>
            </a:r>
            <a:r>
              <a:rPr lang="hu-HU" dirty="0" smtClean="0"/>
              <a:t>                            </a:t>
            </a:r>
            <a:r>
              <a:rPr lang="hu-HU" dirty="0" err="1" smtClean="0"/>
              <a:t>Agrarian</a:t>
            </a:r>
            <a:r>
              <a:rPr lang="hu-HU" dirty="0" smtClean="0"/>
              <a:t> </a:t>
            </a:r>
            <a:r>
              <a:rPr lang="hu-HU" dirty="0" err="1" smtClean="0"/>
              <a:t>society</a:t>
            </a:r>
            <a:endParaRPr lang="hu-HU" dirty="0" smtClean="0"/>
          </a:p>
          <a:p>
            <a:pPr marL="0" indent="0">
              <a:buNone/>
            </a:pPr>
            <a:r>
              <a:rPr lang="hu-HU" dirty="0" err="1" smtClean="0"/>
              <a:t>Perpetual</a:t>
            </a:r>
            <a:r>
              <a:rPr lang="hu-HU" dirty="0" smtClean="0"/>
              <a:t> </a:t>
            </a:r>
            <a:r>
              <a:rPr lang="hu-HU" dirty="0" err="1" smtClean="0"/>
              <a:t>growth</a:t>
            </a:r>
            <a:r>
              <a:rPr lang="hu-HU" dirty="0" smtClean="0"/>
              <a:t>                        Stop and go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901424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Two</a:t>
            </a:r>
            <a:r>
              <a:rPr lang="hu-HU" dirty="0" smtClean="0"/>
              <a:t> </a:t>
            </a:r>
            <a:r>
              <a:rPr lang="hu-HU" dirty="0" err="1" smtClean="0"/>
              <a:t>cultures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b="1" dirty="0" err="1" smtClean="0"/>
              <a:t>Culture</a:t>
            </a:r>
            <a:r>
              <a:rPr lang="hu-HU" b="1" dirty="0" smtClean="0"/>
              <a:t> of credit</a:t>
            </a:r>
            <a:r>
              <a:rPr lang="hu-HU" dirty="0" smtClean="0"/>
              <a:t>                  </a:t>
            </a:r>
            <a:r>
              <a:rPr lang="hu-HU" b="1" dirty="0" smtClean="0"/>
              <a:t> </a:t>
            </a:r>
            <a:r>
              <a:rPr lang="hu-HU" b="1" dirty="0" err="1" smtClean="0"/>
              <a:t>Culture</a:t>
            </a:r>
            <a:r>
              <a:rPr lang="hu-HU" b="1" dirty="0" smtClean="0"/>
              <a:t> of </a:t>
            </a:r>
            <a:r>
              <a:rPr lang="hu-HU" b="1" dirty="0" err="1" smtClean="0"/>
              <a:t>levy</a:t>
            </a:r>
            <a:endParaRPr lang="hu-HU" b="1" dirty="0" smtClean="0"/>
          </a:p>
          <a:p>
            <a:pPr marL="0" indent="0">
              <a:buNone/>
            </a:pPr>
            <a:r>
              <a:rPr lang="hu-HU" dirty="0" err="1" smtClean="0"/>
              <a:t>Trust</a:t>
            </a:r>
            <a:r>
              <a:rPr lang="hu-HU" dirty="0" smtClean="0"/>
              <a:t>                                         </a:t>
            </a:r>
            <a:r>
              <a:rPr lang="hu-HU" dirty="0" err="1" smtClean="0"/>
              <a:t>Distrust</a:t>
            </a:r>
            <a:endParaRPr lang="hu-HU" dirty="0" smtClean="0"/>
          </a:p>
          <a:p>
            <a:pPr marL="0" indent="0">
              <a:buNone/>
            </a:pPr>
            <a:r>
              <a:rPr lang="hu-HU" dirty="0" err="1" smtClean="0"/>
              <a:t>Pride</a:t>
            </a:r>
            <a:r>
              <a:rPr lang="hu-HU" dirty="0" smtClean="0"/>
              <a:t>                                          </a:t>
            </a:r>
            <a:r>
              <a:rPr lang="hu-HU" dirty="0" err="1" smtClean="0"/>
              <a:t>Complain</a:t>
            </a:r>
            <a:endParaRPr lang="hu-HU" dirty="0" smtClean="0"/>
          </a:p>
          <a:p>
            <a:pPr marL="0" indent="0">
              <a:buNone/>
            </a:pPr>
            <a:r>
              <a:rPr lang="hu-HU" dirty="0" err="1" smtClean="0"/>
              <a:t>Tax</a:t>
            </a:r>
            <a:r>
              <a:rPr lang="hu-HU" dirty="0" smtClean="0"/>
              <a:t>                                             </a:t>
            </a:r>
            <a:r>
              <a:rPr lang="hu-HU" dirty="0" err="1" smtClean="0"/>
              <a:t>Tax</a:t>
            </a:r>
            <a:r>
              <a:rPr lang="hu-HU" dirty="0" smtClean="0"/>
              <a:t> </a:t>
            </a:r>
            <a:r>
              <a:rPr lang="hu-HU" dirty="0" err="1" smtClean="0"/>
              <a:t>evasion</a:t>
            </a:r>
            <a:r>
              <a:rPr lang="hu-HU" dirty="0" smtClean="0"/>
              <a:t>                                       </a:t>
            </a:r>
          </a:p>
          <a:p>
            <a:pPr marL="0" indent="0">
              <a:buNone/>
            </a:pPr>
            <a:r>
              <a:rPr lang="hu-HU" dirty="0" err="1" smtClean="0"/>
              <a:t>Empathy</a:t>
            </a:r>
            <a:r>
              <a:rPr lang="hu-HU" dirty="0" smtClean="0"/>
              <a:t>                                 </a:t>
            </a:r>
            <a:r>
              <a:rPr lang="hu-HU" dirty="0" err="1" smtClean="0"/>
              <a:t>Envy</a:t>
            </a:r>
            <a:endParaRPr lang="hu-HU" dirty="0" smtClean="0"/>
          </a:p>
          <a:p>
            <a:pPr marL="0" indent="0">
              <a:buNone/>
            </a:pPr>
            <a:r>
              <a:rPr lang="hu-HU" dirty="0" err="1" smtClean="0"/>
              <a:t>Pro-capitalism</a:t>
            </a:r>
            <a:r>
              <a:rPr lang="hu-HU" dirty="0" smtClean="0"/>
              <a:t>                       </a:t>
            </a:r>
            <a:r>
              <a:rPr lang="hu-HU" dirty="0" err="1" smtClean="0"/>
              <a:t>Anti-capitalism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Citizen                                    </a:t>
            </a:r>
            <a:r>
              <a:rPr lang="hu-HU" dirty="0" err="1" smtClean="0"/>
              <a:t>Subject</a:t>
            </a:r>
            <a:endParaRPr lang="hu-HU" dirty="0" smtClean="0"/>
          </a:p>
          <a:p>
            <a:pPr marL="0" indent="0">
              <a:buNone/>
            </a:pPr>
            <a:r>
              <a:rPr lang="hu-HU" dirty="0" err="1" smtClean="0"/>
              <a:t>Rule</a:t>
            </a:r>
            <a:r>
              <a:rPr lang="hu-HU" dirty="0" smtClean="0"/>
              <a:t> of </a:t>
            </a:r>
            <a:r>
              <a:rPr lang="hu-HU" dirty="0" err="1" smtClean="0"/>
              <a:t>law</a:t>
            </a:r>
            <a:r>
              <a:rPr lang="hu-HU" dirty="0" smtClean="0"/>
              <a:t>                            </a:t>
            </a:r>
            <a:r>
              <a:rPr lang="hu-HU" dirty="0" err="1" smtClean="0"/>
              <a:t>Autorithy</a:t>
            </a:r>
            <a:r>
              <a:rPr lang="hu-HU" dirty="0" smtClean="0"/>
              <a:t> </a:t>
            </a:r>
            <a:r>
              <a:rPr lang="hu-HU" dirty="0" err="1" smtClean="0"/>
              <a:t>makes</a:t>
            </a:r>
            <a:r>
              <a:rPr lang="hu-HU" dirty="0" smtClean="0"/>
              <a:t> </a:t>
            </a:r>
            <a:r>
              <a:rPr lang="hu-HU" dirty="0" err="1" smtClean="0"/>
              <a:t>law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911978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Central</a:t>
            </a:r>
            <a:r>
              <a:rPr lang="hu-HU" dirty="0" smtClean="0"/>
              <a:t> Europe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Mix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two</a:t>
            </a:r>
            <a:r>
              <a:rPr lang="hu-HU" dirty="0" smtClean="0"/>
              <a:t> </a:t>
            </a:r>
            <a:r>
              <a:rPr lang="hu-HU" dirty="0" err="1" smtClean="0"/>
              <a:t>structures</a:t>
            </a:r>
            <a:endParaRPr lang="hu-HU" dirty="0" smtClean="0"/>
          </a:p>
          <a:p>
            <a:r>
              <a:rPr lang="hu-HU" dirty="0" smtClean="0"/>
              <a:t>Mix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two</a:t>
            </a:r>
            <a:r>
              <a:rPr lang="hu-HU" dirty="0" smtClean="0"/>
              <a:t> </a:t>
            </a:r>
            <a:r>
              <a:rPr lang="hu-HU" dirty="0" err="1" smtClean="0"/>
              <a:t>cultures</a:t>
            </a:r>
            <a:endParaRPr lang="hu-HU" dirty="0" smtClean="0"/>
          </a:p>
          <a:p>
            <a:r>
              <a:rPr lang="hu-HU" dirty="0" err="1" smtClean="0"/>
              <a:t>Dualisms</a:t>
            </a:r>
            <a:r>
              <a:rPr lang="hu-HU" dirty="0" smtClean="0"/>
              <a:t> (</a:t>
            </a:r>
            <a:r>
              <a:rPr lang="hu-HU" dirty="0" err="1" smtClean="0"/>
              <a:t>coexistence</a:t>
            </a:r>
            <a:r>
              <a:rPr lang="hu-HU" dirty="0" smtClean="0"/>
              <a:t> of </a:t>
            </a:r>
            <a:r>
              <a:rPr lang="hu-HU" dirty="0" err="1" smtClean="0"/>
              <a:t>feudal</a:t>
            </a:r>
            <a:r>
              <a:rPr lang="hu-HU" dirty="0" smtClean="0"/>
              <a:t> and </a:t>
            </a:r>
            <a:r>
              <a:rPr lang="hu-HU" dirty="0" err="1" smtClean="0"/>
              <a:t>capitalist</a:t>
            </a:r>
            <a:r>
              <a:rPr lang="hu-HU" dirty="0" smtClean="0"/>
              <a:t> </a:t>
            </a:r>
            <a:r>
              <a:rPr lang="hu-HU" dirty="0" err="1" smtClean="0"/>
              <a:t>segments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society</a:t>
            </a:r>
            <a:r>
              <a:rPr lang="hu-HU" dirty="0" smtClean="0"/>
              <a:t>)</a:t>
            </a:r>
          </a:p>
          <a:p>
            <a:r>
              <a:rPr lang="hu-HU" dirty="0" smtClean="0"/>
              <a:t>The </a:t>
            </a:r>
            <a:r>
              <a:rPr lang="hu-HU" dirty="0" err="1" smtClean="0"/>
              <a:t>clash</a:t>
            </a:r>
            <a:r>
              <a:rPr lang="hu-HU" dirty="0" smtClean="0"/>
              <a:t> of </a:t>
            </a:r>
            <a:r>
              <a:rPr lang="hu-HU" dirty="0" err="1"/>
              <a:t>t</a:t>
            </a:r>
            <a:r>
              <a:rPr lang="hu-HU" dirty="0" err="1" smtClean="0"/>
              <a:t>raditionalism</a:t>
            </a:r>
            <a:r>
              <a:rPr lang="hu-HU" dirty="0" smtClean="0"/>
              <a:t> and </a:t>
            </a:r>
            <a:r>
              <a:rPr lang="hu-HU" dirty="0" err="1" smtClean="0"/>
              <a:t>modernity</a:t>
            </a:r>
            <a:endParaRPr lang="hu-HU" dirty="0" smtClean="0"/>
          </a:p>
          <a:p>
            <a:r>
              <a:rPr lang="hu-HU" dirty="0" smtClean="0"/>
              <a:t>„</a:t>
            </a:r>
            <a:r>
              <a:rPr lang="hu-HU" dirty="0" err="1" smtClean="0"/>
              <a:t>Alienization</a:t>
            </a:r>
            <a:r>
              <a:rPr lang="hu-HU" dirty="0" smtClean="0"/>
              <a:t>” of </a:t>
            </a:r>
            <a:r>
              <a:rPr lang="hu-HU" dirty="0" err="1" smtClean="0"/>
              <a:t>modernity</a:t>
            </a:r>
            <a:r>
              <a:rPr lang="hu-HU" dirty="0" smtClean="0"/>
              <a:t> (</a:t>
            </a:r>
            <a:r>
              <a:rPr lang="hu-HU" dirty="0" err="1" smtClean="0"/>
              <a:t>Anti-Semitism</a:t>
            </a:r>
            <a:r>
              <a:rPr lang="hu-HU" dirty="0" smtClean="0"/>
              <a:t>)</a:t>
            </a:r>
          </a:p>
          <a:p>
            <a:r>
              <a:rPr lang="hu-HU" dirty="0" err="1" smtClean="0"/>
              <a:t>Self-</a:t>
            </a:r>
            <a:r>
              <a:rPr lang="hu-HU" dirty="0" err="1"/>
              <a:t>o</a:t>
            </a:r>
            <a:r>
              <a:rPr lang="hu-HU" dirty="0" err="1" smtClean="0"/>
              <a:t>rientalization</a:t>
            </a:r>
            <a:r>
              <a:rPr lang="hu-HU" dirty="0" smtClean="0"/>
              <a:t> of „</a:t>
            </a:r>
            <a:r>
              <a:rPr lang="hu-HU" dirty="0" err="1" smtClean="0"/>
              <a:t>traditionalism</a:t>
            </a:r>
            <a:r>
              <a:rPr lang="hu-HU" dirty="0" smtClean="0"/>
              <a:t>”</a:t>
            </a:r>
          </a:p>
          <a:p>
            <a:r>
              <a:rPr lang="hu-HU" dirty="0" err="1" smtClean="0"/>
              <a:t>Lack</a:t>
            </a:r>
            <a:r>
              <a:rPr lang="hu-HU" dirty="0" smtClean="0"/>
              <a:t> of </a:t>
            </a:r>
            <a:r>
              <a:rPr lang="hu-HU" dirty="0" err="1" smtClean="0"/>
              <a:t>sovereignity</a:t>
            </a:r>
            <a:r>
              <a:rPr lang="hu-HU" dirty="0" smtClean="0"/>
              <a:t>, </a:t>
            </a:r>
            <a:r>
              <a:rPr lang="hu-HU" dirty="0" err="1" smtClean="0"/>
              <a:t>legacy</a:t>
            </a:r>
            <a:r>
              <a:rPr lang="hu-HU" dirty="0" smtClean="0"/>
              <a:t> </a:t>
            </a:r>
            <a:r>
              <a:rPr lang="hu-HU" dirty="0" err="1" smtClean="0"/>
              <a:t>of</a:t>
            </a:r>
            <a:r>
              <a:rPr lang="hu-HU" dirty="0" smtClean="0"/>
              <a:t> </a:t>
            </a:r>
            <a:r>
              <a:rPr lang="hu-HU" dirty="0" err="1" smtClean="0"/>
              <a:t>imperial</a:t>
            </a:r>
            <a:r>
              <a:rPr lang="hu-HU" dirty="0" smtClean="0"/>
              <a:t> </a:t>
            </a:r>
            <a:r>
              <a:rPr lang="hu-HU" dirty="0" err="1" smtClean="0"/>
              <a:t>repression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xmlns="" val="2501803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Three</a:t>
            </a:r>
            <a:r>
              <a:rPr lang="hu-HU" dirty="0" smtClean="0"/>
              <a:t> </a:t>
            </a:r>
            <a:r>
              <a:rPr lang="hu-HU" dirty="0" err="1" smtClean="0"/>
              <a:t>clusters</a:t>
            </a:r>
            <a:r>
              <a:rPr lang="hu-HU" dirty="0" smtClean="0"/>
              <a:t> of </a:t>
            </a:r>
            <a:r>
              <a:rPr lang="hu-HU" dirty="0" err="1" smtClean="0"/>
              <a:t>Europeans</a:t>
            </a:r>
            <a:r>
              <a:rPr lang="hu-HU" smtClean="0"/>
              <a:t> (2008)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Secondary</a:t>
            </a:r>
            <a:r>
              <a:rPr lang="hu-HU" dirty="0" smtClean="0"/>
              <a:t> </a:t>
            </a:r>
            <a:r>
              <a:rPr lang="hu-HU" dirty="0" err="1" smtClean="0"/>
              <a:t>analysis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results</a:t>
            </a:r>
            <a:r>
              <a:rPr lang="hu-HU" dirty="0" smtClean="0"/>
              <a:t> </a:t>
            </a:r>
            <a:r>
              <a:rPr lang="hu-HU" dirty="0" err="1" smtClean="0"/>
              <a:t>of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European </a:t>
            </a:r>
            <a:r>
              <a:rPr lang="hu-HU" dirty="0" err="1" smtClean="0"/>
              <a:t>Social</a:t>
            </a:r>
            <a:r>
              <a:rPr lang="hu-HU" dirty="0" smtClean="0"/>
              <a:t> </a:t>
            </a:r>
            <a:r>
              <a:rPr lang="hu-HU" dirty="0" err="1" smtClean="0"/>
              <a:t>Survey</a:t>
            </a:r>
            <a:endParaRPr lang="hu-HU" dirty="0" smtClean="0"/>
          </a:p>
          <a:p>
            <a:r>
              <a:rPr lang="hu-HU" dirty="0" err="1" smtClean="0"/>
              <a:t>Active</a:t>
            </a:r>
            <a:r>
              <a:rPr lang="hu-HU" dirty="0" smtClean="0"/>
              <a:t>, </a:t>
            </a:r>
            <a:r>
              <a:rPr lang="hu-HU" dirty="0" err="1" smtClean="0"/>
              <a:t>autonomous</a:t>
            </a:r>
            <a:r>
              <a:rPr lang="hu-HU" dirty="0" smtClean="0"/>
              <a:t>, </a:t>
            </a:r>
            <a:r>
              <a:rPr lang="hu-HU" dirty="0" err="1" smtClean="0"/>
              <a:t>citizens</a:t>
            </a:r>
            <a:r>
              <a:rPr lang="hu-HU" dirty="0" smtClean="0"/>
              <a:t> (38 %) (</a:t>
            </a:r>
            <a:r>
              <a:rPr lang="hu-HU" dirty="0" err="1" smtClean="0"/>
              <a:t>black</a:t>
            </a:r>
            <a:r>
              <a:rPr lang="hu-HU" dirty="0" smtClean="0"/>
              <a:t>)</a:t>
            </a:r>
          </a:p>
          <a:p>
            <a:r>
              <a:rPr lang="hu-HU" dirty="0" err="1" smtClean="0"/>
              <a:t>Passive</a:t>
            </a:r>
            <a:r>
              <a:rPr lang="hu-HU" dirty="0" smtClean="0"/>
              <a:t>, </a:t>
            </a:r>
            <a:r>
              <a:rPr lang="hu-HU" dirty="0" err="1" smtClean="0"/>
              <a:t>submissive</a:t>
            </a:r>
            <a:r>
              <a:rPr lang="hu-HU" dirty="0" smtClean="0"/>
              <a:t>, </a:t>
            </a:r>
            <a:r>
              <a:rPr lang="hu-HU" dirty="0" err="1" smtClean="0"/>
              <a:t>subjects</a:t>
            </a:r>
            <a:r>
              <a:rPr lang="hu-HU" dirty="0" smtClean="0"/>
              <a:t> (37 %) </a:t>
            </a:r>
          </a:p>
          <a:p>
            <a:r>
              <a:rPr lang="hu-HU" dirty="0" err="1" smtClean="0"/>
              <a:t>Rebels</a:t>
            </a:r>
            <a:r>
              <a:rPr lang="hu-HU" dirty="0" smtClean="0"/>
              <a:t> (25 %)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646062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The </a:t>
            </a:r>
            <a:r>
              <a:rPr lang="hu-HU" dirty="0" err="1" smtClean="0"/>
              <a:t>persistence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past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6660" y="1600200"/>
            <a:ext cx="6970679" cy="4525963"/>
          </a:xfrm>
        </p:spPr>
      </p:pic>
    </p:spTree>
    <p:extLst>
      <p:ext uri="{BB962C8B-B14F-4D97-AF65-F5344CB8AC3E}">
        <p14:creationId xmlns:p14="http://schemas.microsoft.com/office/powerpoint/2010/main" xmlns="" val="7772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Future</a:t>
            </a:r>
            <a:r>
              <a:rPr lang="hu-HU" dirty="0" smtClean="0"/>
              <a:t> </a:t>
            </a:r>
            <a:r>
              <a:rPr lang="hu-HU" dirty="0" err="1" smtClean="0"/>
              <a:t>scenarios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r>
              <a:rPr lang="hu-HU" dirty="0" err="1" smtClean="0"/>
              <a:t>Exclusion</a:t>
            </a:r>
            <a:r>
              <a:rPr lang="hu-HU" dirty="0" smtClean="0"/>
              <a:t> </a:t>
            </a:r>
            <a:r>
              <a:rPr lang="hu-HU" dirty="0" err="1" smtClean="0"/>
              <a:t>from</a:t>
            </a:r>
            <a:r>
              <a:rPr lang="hu-HU" dirty="0" smtClean="0"/>
              <a:t> Western Europe (</a:t>
            </a:r>
            <a:r>
              <a:rPr lang="hu-HU" dirty="0" err="1" smtClean="0"/>
              <a:t>isolation</a:t>
            </a:r>
            <a:r>
              <a:rPr lang="hu-HU" dirty="0" smtClean="0"/>
              <a:t>)</a:t>
            </a:r>
          </a:p>
          <a:p>
            <a:r>
              <a:rPr lang="hu-HU" dirty="0" err="1" smtClean="0"/>
              <a:t>Inclusion</a:t>
            </a:r>
            <a:r>
              <a:rPr lang="hu-HU" dirty="0" smtClean="0"/>
              <a:t> </a:t>
            </a:r>
            <a:r>
              <a:rPr lang="hu-HU" dirty="0" err="1" smtClean="0"/>
              <a:t>into</a:t>
            </a:r>
            <a:r>
              <a:rPr lang="hu-HU" dirty="0" smtClean="0"/>
              <a:t> Western Europe (</a:t>
            </a:r>
            <a:r>
              <a:rPr lang="hu-HU" dirty="0" err="1" smtClean="0"/>
              <a:t>shared</a:t>
            </a:r>
            <a:r>
              <a:rPr lang="hu-HU" dirty="0" smtClean="0"/>
              <a:t> </a:t>
            </a:r>
            <a:r>
              <a:rPr lang="hu-HU" dirty="0" err="1" smtClean="0"/>
              <a:t>crisis</a:t>
            </a:r>
            <a:r>
              <a:rPr lang="hu-HU" dirty="0" smtClean="0"/>
              <a:t>)</a:t>
            </a:r>
          </a:p>
          <a:p>
            <a:r>
              <a:rPr lang="hu-HU" dirty="0" err="1" smtClean="0"/>
              <a:t>Bridgeing</a:t>
            </a:r>
            <a:r>
              <a:rPr lang="hu-HU" dirty="0" smtClean="0"/>
              <a:t> </a:t>
            </a:r>
            <a:r>
              <a:rPr lang="hu-HU" dirty="0" err="1" smtClean="0"/>
              <a:t>between</a:t>
            </a:r>
            <a:r>
              <a:rPr lang="hu-HU" dirty="0" smtClean="0"/>
              <a:t> </a:t>
            </a:r>
            <a:r>
              <a:rPr lang="hu-HU" dirty="0" err="1" smtClean="0"/>
              <a:t>East</a:t>
            </a:r>
            <a:r>
              <a:rPr lang="hu-HU" dirty="0" smtClean="0"/>
              <a:t> and West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885488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1026" name="Picture 2" descr="C:\Users\user\AppData\Local\Temp\Térké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46900" y="0"/>
            <a:ext cx="54501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22219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Does</a:t>
            </a:r>
            <a:r>
              <a:rPr lang="hu-HU" dirty="0" smtClean="0"/>
              <a:t> </a:t>
            </a:r>
            <a:r>
              <a:rPr lang="hu-HU" dirty="0" err="1" smtClean="0"/>
              <a:t>Central</a:t>
            </a:r>
            <a:r>
              <a:rPr lang="hu-HU" dirty="0" smtClean="0"/>
              <a:t> Europe </a:t>
            </a:r>
            <a:r>
              <a:rPr lang="hu-HU" dirty="0" err="1" smtClean="0"/>
              <a:t>exist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Central</a:t>
            </a:r>
            <a:r>
              <a:rPr lang="hu-HU" dirty="0" smtClean="0"/>
              <a:t> Europe is </a:t>
            </a:r>
            <a:r>
              <a:rPr lang="hu-HU" dirty="0" err="1" smtClean="0"/>
              <a:t>synonymous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Mitteleuropa</a:t>
            </a:r>
            <a:r>
              <a:rPr lang="hu-HU" dirty="0" smtClean="0"/>
              <a:t>, a </a:t>
            </a:r>
            <a:r>
              <a:rPr lang="hu-HU" dirty="0" err="1" smtClean="0"/>
              <a:t>concept</a:t>
            </a:r>
            <a:r>
              <a:rPr lang="hu-HU" dirty="0" smtClean="0"/>
              <a:t> of Friedrich Neumann </a:t>
            </a:r>
            <a:r>
              <a:rPr lang="hu-HU" dirty="0" err="1" smtClean="0"/>
              <a:t>conceived</a:t>
            </a:r>
            <a:r>
              <a:rPr lang="hu-HU" dirty="0" smtClean="0"/>
              <a:t> </a:t>
            </a:r>
            <a:r>
              <a:rPr lang="hu-HU" dirty="0" err="1" smtClean="0"/>
              <a:t>during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First</a:t>
            </a:r>
            <a:r>
              <a:rPr lang="hu-HU" dirty="0" smtClean="0"/>
              <a:t> World </a:t>
            </a:r>
            <a:r>
              <a:rPr lang="hu-HU" dirty="0" err="1" smtClean="0"/>
              <a:t>War</a:t>
            </a:r>
            <a:endParaRPr lang="hu-HU" dirty="0" smtClean="0"/>
          </a:p>
          <a:p>
            <a:r>
              <a:rPr lang="hu-HU" dirty="0" err="1" smtClean="0"/>
              <a:t>Central</a:t>
            </a:r>
            <a:r>
              <a:rPr lang="hu-HU" dirty="0" smtClean="0"/>
              <a:t> Europe </a:t>
            </a:r>
            <a:r>
              <a:rPr lang="hu-HU" dirty="0" err="1" smtClean="0"/>
              <a:t>was</a:t>
            </a:r>
            <a:r>
              <a:rPr lang="hu-HU" dirty="0" smtClean="0"/>
              <a:t> </a:t>
            </a:r>
            <a:r>
              <a:rPr lang="hu-HU" dirty="0" err="1" smtClean="0"/>
              <a:t>born</a:t>
            </a:r>
            <a:r>
              <a:rPr lang="hu-HU" dirty="0" smtClean="0"/>
              <a:t>  </a:t>
            </a:r>
            <a:r>
              <a:rPr lang="hu-HU" dirty="0" err="1" smtClean="0"/>
              <a:t>in</a:t>
            </a:r>
            <a:r>
              <a:rPr lang="hu-HU" dirty="0" smtClean="0"/>
              <a:t> Habsburg Empire, </a:t>
            </a:r>
            <a:r>
              <a:rPr lang="hu-HU" dirty="0" err="1" smtClean="0"/>
              <a:t>refers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Austro-Hungarian</a:t>
            </a:r>
            <a:r>
              <a:rPr lang="hu-HU" dirty="0" smtClean="0"/>
              <a:t> </a:t>
            </a:r>
            <a:r>
              <a:rPr lang="hu-HU" dirty="0" err="1" smtClean="0"/>
              <a:t>Monarchy</a:t>
            </a:r>
            <a:endParaRPr lang="hu-HU" dirty="0" smtClean="0"/>
          </a:p>
          <a:p>
            <a:r>
              <a:rPr lang="hu-HU" dirty="0" err="1" smtClean="0"/>
              <a:t>Geographically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area</a:t>
            </a:r>
            <a:r>
              <a:rPr lang="hu-HU" dirty="0" smtClean="0"/>
              <a:t> </a:t>
            </a:r>
            <a:r>
              <a:rPr lang="hu-HU" dirty="0" err="1" smtClean="0"/>
              <a:t>between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Baltic</a:t>
            </a:r>
            <a:r>
              <a:rPr lang="hu-HU" dirty="0" smtClean="0"/>
              <a:t> and </a:t>
            </a:r>
            <a:r>
              <a:rPr lang="hu-HU" dirty="0" err="1" smtClean="0"/>
              <a:t>Adriatic</a:t>
            </a:r>
            <a:r>
              <a:rPr lang="hu-HU" dirty="0" smtClean="0"/>
              <a:t> </a:t>
            </a:r>
            <a:r>
              <a:rPr lang="hu-HU" dirty="0" err="1" smtClean="0"/>
              <a:t>Sea</a:t>
            </a:r>
            <a:endParaRPr lang="hu-HU" dirty="0" smtClean="0"/>
          </a:p>
          <a:p>
            <a:r>
              <a:rPr lang="hu-HU" dirty="0" smtClean="0"/>
              <a:t>The </a:t>
            </a:r>
            <a:r>
              <a:rPr lang="hu-HU" dirty="0" err="1" smtClean="0"/>
              <a:t>member</a:t>
            </a:r>
            <a:r>
              <a:rPr lang="hu-HU" dirty="0" smtClean="0"/>
              <a:t> </a:t>
            </a:r>
            <a:r>
              <a:rPr lang="hu-HU" dirty="0" err="1" smtClean="0"/>
              <a:t>states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„</a:t>
            </a:r>
            <a:r>
              <a:rPr lang="hu-HU" dirty="0" err="1" smtClean="0"/>
              <a:t>Visegrad</a:t>
            </a:r>
            <a:r>
              <a:rPr lang="hu-HU" dirty="0" smtClean="0"/>
              <a:t> </a:t>
            </a:r>
            <a:r>
              <a:rPr lang="hu-HU" dirty="0" err="1" smtClean="0"/>
              <a:t>four</a:t>
            </a:r>
            <a:r>
              <a:rPr lang="hu-HU" dirty="0" smtClean="0"/>
              <a:t>”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879696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Three</a:t>
            </a:r>
            <a:r>
              <a:rPr lang="hu-HU" dirty="0" smtClean="0"/>
              <a:t> </a:t>
            </a:r>
            <a:r>
              <a:rPr lang="hu-HU" dirty="0" err="1" smtClean="0"/>
              <a:t>historical</a:t>
            </a:r>
            <a:r>
              <a:rPr lang="hu-HU" dirty="0" smtClean="0"/>
              <a:t> </a:t>
            </a:r>
            <a:r>
              <a:rPr lang="hu-HU" dirty="0" err="1" smtClean="0"/>
              <a:t>regions</a:t>
            </a:r>
            <a:r>
              <a:rPr lang="hu-HU" dirty="0" smtClean="0"/>
              <a:t> of Europe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Split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Roman</a:t>
            </a:r>
            <a:r>
              <a:rPr lang="hu-HU" dirty="0" smtClean="0"/>
              <a:t> Empire</a:t>
            </a:r>
          </a:p>
          <a:p>
            <a:r>
              <a:rPr lang="hu-HU" dirty="0" smtClean="0"/>
              <a:t>Western Part (</a:t>
            </a:r>
            <a:r>
              <a:rPr lang="hu-HU" dirty="0" err="1" smtClean="0"/>
              <a:t>Rome</a:t>
            </a:r>
            <a:r>
              <a:rPr lang="hu-HU" dirty="0" smtClean="0"/>
              <a:t>)</a:t>
            </a:r>
            <a:r>
              <a:rPr lang="hu-HU" dirty="0" err="1" smtClean="0"/>
              <a:t>-Occidens</a:t>
            </a:r>
            <a:endParaRPr lang="hu-HU" dirty="0" smtClean="0"/>
          </a:p>
          <a:p>
            <a:r>
              <a:rPr lang="hu-HU" dirty="0" err="1" smtClean="0"/>
              <a:t>Eastern</a:t>
            </a:r>
            <a:r>
              <a:rPr lang="hu-HU" dirty="0" smtClean="0"/>
              <a:t> Part (</a:t>
            </a:r>
            <a:r>
              <a:rPr lang="hu-HU" dirty="0" err="1" smtClean="0"/>
              <a:t>Byzantium</a:t>
            </a:r>
            <a:r>
              <a:rPr lang="hu-HU" dirty="0" smtClean="0"/>
              <a:t>)</a:t>
            </a:r>
            <a:r>
              <a:rPr lang="hu-HU" dirty="0" err="1" smtClean="0"/>
              <a:t>-Orient</a:t>
            </a:r>
            <a:endParaRPr lang="hu-HU" dirty="0"/>
          </a:p>
          <a:p>
            <a:endParaRPr lang="hu-HU" dirty="0" smtClean="0"/>
          </a:p>
          <a:p>
            <a:r>
              <a:rPr lang="hu-HU" dirty="0" smtClean="0"/>
              <a:t>(Jenő Szűcs, Julianna Parti, 1983. The </a:t>
            </a:r>
            <a:r>
              <a:rPr lang="hu-HU" dirty="0" err="1" smtClean="0"/>
              <a:t>Three</a:t>
            </a:r>
            <a:r>
              <a:rPr lang="hu-HU" dirty="0" smtClean="0"/>
              <a:t> </a:t>
            </a:r>
            <a:r>
              <a:rPr lang="hu-HU" dirty="0" err="1" smtClean="0"/>
              <a:t>Historical</a:t>
            </a:r>
            <a:r>
              <a:rPr lang="hu-HU" dirty="0" smtClean="0"/>
              <a:t> </a:t>
            </a:r>
            <a:r>
              <a:rPr lang="hu-HU" dirty="0" err="1" smtClean="0"/>
              <a:t>Regions</a:t>
            </a:r>
            <a:r>
              <a:rPr lang="hu-HU" dirty="0" smtClean="0"/>
              <a:t> of Europe: An </a:t>
            </a:r>
            <a:r>
              <a:rPr lang="hu-HU" dirty="0" err="1" smtClean="0"/>
              <a:t>Outline</a:t>
            </a:r>
            <a:r>
              <a:rPr lang="hu-HU" dirty="0" smtClean="0"/>
              <a:t>. </a:t>
            </a:r>
            <a:r>
              <a:rPr lang="hu-HU" i="1" dirty="0" err="1" smtClean="0"/>
              <a:t>Acta</a:t>
            </a:r>
            <a:r>
              <a:rPr lang="hu-HU" i="1" dirty="0" smtClean="0"/>
              <a:t> </a:t>
            </a:r>
            <a:r>
              <a:rPr lang="hu-HU" i="1" dirty="0" err="1" smtClean="0"/>
              <a:t>Historica</a:t>
            </a:r>
            <a:r>
              <a:rPr lang="hu-HU" i="1" dirty="0" smtClean="0"/>
              <a:t> </a:t>
            </a:r>
            <a:r>
              <a:rPr lang="hu-HU" i="1" dirty="0" err="1" smtClean="0"/>
              <a:t>Academiae</a:t>
            </a:r>
            <a:r>
              <a:rPr lang="hu-HU" i="1" dirty="0" smtClean="0"/>
              <a:t> </a:t>
            </a:r>
            <a:r>
              <a:rPr lang="hu-HU" i="1" dirty="0" err="1" smtClean="0"/>
              <a:t>Scientiarum</a:t>
            </a:r>
            <a:r>
              <a:rPr lang="hu-HU" i="1" dirty="0" smtClean="0"/>
              <a:t> </a:t>
            </a:r>
            <a:r>
              <a:rPr lang="hu-HU" i="1" dirty="0" err="1" smtClean="0"/>
              <a:t>Hungariacae</a:t>
            </a:r>
            <a:r>
              <a:rPr lang="hu-HU" i="1" dirty="0" smtClean="0"/>
              <a:t>,</a:t>
            </a:r>
            <a:r>
              <a:rPr lang="hu-HU" dirty="0" smtClean="0"/>
              <a:t> </a:t>
            </a:r>
            <a:r>
              <a:rPr lang="hu-HU" dirty="0" err="1" smtClean="0"/>
              <a:t>vol</a:t>
            </a:r>
            <a:r>
              <a:rPr lang="hu-HU" dirty="0" smtClean="0"/>
              <a:t>. 29. No. 2/4. pp. 131-184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73838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Occidens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err="1" smtClean="0"/>
              <a:t>Carolingian</a:t>
            </a:r>
            <a:r>
              <a:rPr lang="hu-HU" dirty="0" smtClean="0"/>
              <a:t> Empire, Western </a:t>
            </a:r>
            <a:r>
              <a:rPr lang="hu-HU" dirty="0" err="1" smtClean="0"/>
              <a:t>model</a:t>
            </a:r>
            <a:r>
              <a:rPr lang="hu-HU" dirty="0" smtClean="0"/>
              <a:t> ( „</a:t>
            </a:r>
            <a:r>
              <a:rPr lang="hu-HU" dirty="0" err="1" smtClean="0"/>
              <a:t>narrow</a:t>
            </a:r>
            <a:r>
              <a:rPr lang="hu-HU" dirty="0" smtClean="0"/>
              <a:t> </a:t>
            </a:r>
            <a:r>
              <a:rPr lang="hu-HU" dirty="0" err="1" smtClean="0"/>
              <a:t>circles</a:t>
            </a:r>
            <a:r>
              <a:rPr lang="hu-HU" dirty="0" smtClean="0"/>
              <a:t> of </a:t>
            </a:r>
            <a:r>
              <a:rPr lang="hu-HU" dirty="0" err="1" smtClean="0"/>
              <a:t>freedom</a:t>
            </a:r>
            <a:r>
              <a:rPr lang="hu-HU" dirty="0" smtClean="0"/>
              <a:t>)</a:t>
            </a:r>
          </a:p>
          <a:p>
            <a:r>
              <a:rPr lang="hu-HU" dirty="0" smtClean="0"/>
              <a:t>The </a:t>
            </a:r>
            <a:r>
              <a:rPr lang="hu-HU" dirty="0" err="1" smtClean="0"/>
              <a:t>Eastern</a:t>
            </a:r>
            <a:r>
              <a:rPr lang="hu-HU" dirty="0" smtClean="0"/>
              <a:t> </a:t>
            </a:r>
            <a:r>
              <a:rPr lang="hu-HU" dirty="0" err="1" smtClean="0"/>
              <a:t>Border</a:t>
            </a:r>
            <a:r>
              <a:rPr lang="hu-HU" dirty="0"/>
              <a:t> </a:t>
            </a:r>
            <a:r>
              <a:rPr lang="hu-HU" dirty="0" err="1" smtClean="0"/>
              <a:t>around</a:t>
            </a:r>
            <a:r>
              <a:rPr lang="hu-HU" dirty="0" smtClean="0"/>
              <a:t> 800 AD: </a:t>
            </a:r>
            <a:r>
              <a:rPr lang="hu-HU" dirty="0" err="1" smtClean="0"/>
              <a:t>the</a:t>
            </a:r>
            <a:r>
              <a:rPr lang="hu-HU" dirty="0" smtClean="0"/>
              <a:t> line </a:t>
            </a:r>
            <a:r>
              <a:rPr lang="hu-HU" dirty="0" err="1" smtClean="0"/>
              <a:t>running</a:t>
            </a:r>
            <a:r>
              <a:rPr lang="hu-HU" dirty="0" smtClean="0"/>
              <a:t> </a:t>
            </a:r>
            <a:r>
              <a:rPr lang="hu-HU" dirty="0" err="1" smtClean="0"/>
              <a:t>southwards</a:t>
            </a:r>
            <a:r>
              <a:rPr lang="hu-HU" dirty="0" smtClean="0"/>
              <a:t> </a:t>
            </a:r>
            <a:r>
              <a:rPr lang="hu-HU" dirty="0" err="1" smtClean="0"/>
              <a:t>across</a:t>
            </a:r>
            <a:r>
              <a:rPr lang="hu-HU" dirty="0" smtClean="0"/>
              <a:t> Europe </a:t>
            </a:r>
            <a:r>
              <a:rPr lang="hu-HU" dirty="0" err="1" smtClean="0"/>
              <a:t>from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lower</a:t>
            </a:r>
            <a:r>
              <a:rPr lang="hu-HU" dirty="0" smtClean="0"/>
              <a:t> </a:t>
            </a:r>
            <a:r>
              <a:rPr lang="hu-HU" dirty="0" err="1" smtClean="0"/>
              <a:t>course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Elbe-Saale</a:t>
            </a:r>
            <a:r>
              <a:rPr lang="hu-HU" dirty="0" smtClean="0"/>
              <a:t>, </a:t>
            </a:r>
            <a:r>
              <a:rPr lang="hu-HU" dirty="0" err="1" smtClean="0"/>
              <a:t>along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Leitha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( </a:t>
            </a:r>
            <a:r>
              <a:rPr lang="hu-HU" dirty="0" err="1" smtClean="0"/>
              <a:t>This</a:t>
            </a:r>
            <a:r>
              <a:rPr lang="hu-HU" dirty="0" smtClean="0"/>
              <a:t> </a:t>
            </a:r>
            <a:r>
              <a:rPr lang="hu-HU" dirty="0" err="1" smtClean="0"/>
              <a:t>was</a:t>
            </a:r>
            <a:r>
              <a:rPr lang="hu-HU" dirty="0" smtClean="0"/>
              <a:t> </a:t>
            </a:r>
            <a:r>
              <a:rPr lang="hu-HU" dirty="0" err="1" smtClean="0"/>
              <a:t>exactly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line </a:t>
            </a:r>
            <a:r>
              <a:rPr lang="hu-HU" dirty="0" err="1" smtClean="0"/>
              <a:t>that</a:t>
            </a:r>
            <a:r>
              <a:rPr lang="hu-HU" dirty="0" smtClean="0"/>
              <a:t> </a:t>
            </a:r>
            <a:r>
              <a:rPr lang="hu-HU" dirty="0" err="1" smtClean="0"/>
              <a:t>divided</a:t>
            </a:r>
            <a:r>
              <a:rPr lang="hu-HU" dirty="0" smtClean="0"/>
              <a:t> Europe </a:t>
            </a:r>
            <a:r>
              <a:rPr lang="hu-HU" dirty="0" err="1" smtClean="0"/>
              <a:t>into</a:t>
            </a:r>
            <a:r>
              <a:rPr lang="hu-HU" dirty="0" smtClean="0"/>
              <a:t> </a:t>
            </a:r>
            <a:r>
              <a:rPr lang="hu-HU" dirty="0" err="1" smtClean="0"/>
              <a:t>two</a:t>
            </a:r>
            <a:r>
              <a:rPr lang="hu-HU" dirty="0" smtClean="0"/>
              <a:t> „</a:t>
            </a:r>
            <a:r>
              <a:rPr lang="hu-HU" dirty="0" err="1" smtClean="0"/>
              <a:t>camps</a:t>
            </a:r>
            <a:r>
              <a:rPr lang="hu-HU" dirty="0" smtClean="0"/>
              <a:t>” </a:t>
            </a:r>
            <a:r>
              <a:rPr lang="hu-HU" dirty="0" err="1" smtClean="0"/>
              <a:t>in</a:t>
            </a:r>
            <a:r>
              <a:rPr lang="hu-HU" dirty="0" smtClean="0"/>
              <a:t> 1945. Is </a:t>
            </a:r>
            <a:r>
              <a:rPr lang="hu-HU" dirty="0" err="1" smtClean="0"/>
              <a:t>as</a:t>
            </a:r>
            <a:r>
              <a:rPr lang="hu-HU" dirty="0" smtClean="0"/>
              <a:t> </a:t>
            </a:r>
            <a:r>
              <a:rPr lang="hu-HU" dirty="0" err="1" smtClean="0"/>
              <a:t>if</a:t>
            </a:r>
            <a:r>
              <a:rPr lang="hu-HU" dirty="0" smtClean="0"/>
              <a:t> </a:t>
            </a:r>
            <a:r>
              <a:rPr lang="hu-HU" dirty="0" err="1" smtClean="0"/>
              <a:t>Stalin</a:t>
            </a:r>
            <a:r>
              <a:rPr lang="hu-HU" dirty="0" smtClean="0"/>
              <a:t>, Churchill and Roosevelt </a:t>
            </a:r>
            <a:r>
              <a:rPr lang="hu-HU" dirty="0" err="1" smtClean="0"/>
              <a:t>have</a:t>
            </a:r>
            <a:r>
              <a:rPr lang="hu-HU" dirty="0" smtClean="0"/>
              <a:t> </a:t>
            </a:r>
            <a:r>
              <a:rPr lang="hu-HU" dirty="0" err="1" smtClean="0"/>
              <a:t>studied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age</a:t>
            </a:r>
            <a:r>
              <a:rPr lang="hu-HU" dirty="0" smtClean="0"/>
              <a:t> of </a:t>
            </a:r>
            <a:r>
              <a:rPr lang="hu-HU" dirty="0" err="1" smtClean="0"/>
              <a:t>Charlemagne</a:t>
            </a:r>
            <a:r>
              <a:rPr lang="hu-HU" dirty="0" smtClean="0"/>
              <a:t> </a:t>
            </a:r>
            <a:r>
              <a:rPr lang="hu-HU" dirty="0" err="1" smtClean="0"/>
              <a:t>befor</a:t>
            </a:r>
            <a:r>
              <a:rPr lang="hu-HU" dirty="0" smtClean="0"/>
              <a:t> </a:t>
            </a:r>
            <a:r>
              <a:rPr lang="hu-HU" dirty="0" err="1" smtClean="0"/>
              <a:t>letting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Iron</a:t>
            </a:r>
            <a:r>
              <a:rPr lang="hu-HU" dirty="0" smtClean="0"/>
              <a:t> </a:t>
            </a:r>
            <a:r>
              <a:rPr lang="hu-HU" dirty="0" err="1" smtClean="0"/>
              <a:t>Curtain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fall</a:t>
            </a: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998141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Orient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err="1" smtClean="0"/>
              <a:t>Byzantinum</a:t>
            </a:r>
            <a:r>
              <a:rPr lang="hu-HU" dirty="0" smtClean="0"/>
              <a:t>’s </a:t>
            </a:r>
            <a:r>
              <a:rPr lang="hu-HU" dirty="0" err="1" smtClean="0"/>
              <a:t>intention</a:t>
            </a:r>
            <a:r>
              <a:rPr lang="hu-HU" dirty="0" smtClean="0"/>
              <a:t> </a:t>
            </a:r>
            <a:r>
              <a:rPr lang="hu-HU" dirty="0" err="1" smtClean="0"/>
              <a:t>was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defend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heritage</a:t>
            </a:r>
            <a:r>
              <a:rPr lang="hu-HU" dirty="0" smtClean="0"/>
              <a:t> of </a:t>
            </a:r>
            <a:r>
              <a:rPr lang="hu-HU" dirty="0" err="1" smtClean="0"/>
              <a:t>Romans</a:t>
            </a:r>
            <a:r>
              <a:rPr lang="hu-HU" dirty="0" smtClean="0"/>
              <a:t> </a:t>
            </a:r>
            <a:r>
              <a:rPr lang="hu-HU" dirty="0" err="1" smtClean="0"/>
              <a:t>against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Barbarians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maintaining</a:t>
            </a:r>
            <a:r>
              <a:rPr lang="hu-HU" dirty="0" smtClean="0"/>
              <a:t> a </a:t>
            </a:r>
            <a:r>
              <a:rPr lang="hu-HU" dirty="0" err="1" smtClean="0"/>
              <a:t>defensive</a:t>
            </a:r>
            <a:r>
              <a:rPr lang="hu-HU" dirty="0" smtClean="0"/>
              <a:t> </a:t>
            </a:r>
            <a:r>
              <a:rPr lang="hu-HU" dirty="0" err="1" smtClean="0"/>
              <a:t>rigidity</a:t>
            </a:r>
            <a:r>
              <a:rPr lang="hu-HU" dirty="0" smtClean="0"/>
              <a:t>.</a:t>
            </a:r>
          </a:p>
          <a:p>
            <a:r>
              <a:rPr lang="hu-HU" dirty="0" err="1" smtClean="0"/>
              <a:t>Byzantinum</a:t>
            </a:r>
            <a:r>
              <a:rPr lang="hu-HU" dirty="0" smtClean="0"/>
              <a:t> </a:t>
            </a:r>
            <a:r>
              <a:rPr lang="hu-HU" dirty="0" err="1" smtClean="0"/>
              <a:t>continued</a:t>
            </a:r>
            <a:r>
              <a:rPr lang="hu-HU" dirty="0" smtClean="0"/>
              <a:t> </a:t>
            </a:r>
            <a:r>
              <a:rPr lang="hu-HU" dirty="0" err="1" smtClean="0"/>
              <a:t>Rome</a:t>
            </a:r>
            <a:r>
              <a:rPr lang="hu-HU" dirty="0" smtClean="0"/>
              <a:t>’s </a:t>
            </a:r>
            <a:r>
              <a:rPr lang="hu-HU" dirty="0" err="1" smtClean="0"/>
              <a:t>centralized</a:t>
            </a:r>
            <a:r>
              <a:rPr lang="hu-HU" dirty="0" smtClean="0"/>
              <a:t>. </a:t>
            </a:r>
            <a:r>
              <a:rPr lang="hu-HU" dirty="0" err="1"/>
              <a:t>b</a:t>
            </a:r>
            <a:r>
              <a:rPr lang="hu-HU" dirty="0" err="1" smtClean="0"/>
              <a:t>ureaucratic</a:t>
            </a:r>
            <a:r>
              <a:rPr lang="hu-HU" dirty="0" smtClean="0"/>
              <a:t> </a:t>
            </a:r>
            <a:r>
              <a:rPr lang="hu-HU" dirty="0" err="1" smtClean="0"/>
              <a:t>state</a:t>
            </a:r>
            <a:r>
              <a:rPr lang="hu-HU" dirty="0" smtClean="0"/>
              <a:t> </a:t>
            </a:r>
            <a:r>
              <a:rPr lang="hu-HU" dirty="0" err="1" smtClean="0"/>
              <a:t>structure</a:t>
            </a:r>
            <a:r>
              <a:rPr lang="hu-HU" dirty="0" smtClean="0"/>
              <a:t>, no </a:t>
            </a:r>
            <a:r>
              <a:rPr lang="hu-HU" dirty="0" err="1" smtClean="0"/>
              <a:t>freedom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indidividuals</a:t>
            </a:r>
            <a:r>
              <a:rPr lang="hu-HU" dirty="0" smtClean="0"/>
              <a:t> and </a:t>
            </a:r>
            <a:r>
              <a:rPr lang="hu-HU" dirty="0" err="1" smtClean="0"/>
              <a:t>their</a:t>
            </a:r>
            <a:r>
              <a:rPr lang="hu-HU" dirty="0" smtClean="0"/>
              <a:t> </a:t>
            </a:r>
            <a:r>
              <a:rPr lang="hu-HU" dirty="0" err="1" smtClean="0"/>
              <a:t>communities</a:t>
            </a:r>
            <a:endParaRPr lang="hu-HU" dirty="0" smtClean="0"/>
          </a:p>
          <a:p>
            <a:r>
              <a:rPr lang="hu-HU" dirty="0" smtClean="0"/>
              <a:t>The </a:t>
            </a:r>
            <a:r>
              <a:rPr lang="hu-HU" dirty="0" err="1" smtClean="0"/>
              <a:t>workings</a:t>
            </a:r>
            <a:r>
              <a:rPr lang="hu-HU" dirty="0" smtClean="0"/>
              <a:t> of </a:t>
            </a:r>
            <a:r>
              <a:rPr lang="hu-HU" dirty="0" err="1" smtClean="0"/>
              <a:t>medieval</a:t>
            </a:r>
            <a:r>
              <a:rPr lang="hu-HU" dirty="0" smtClean="0"/>
              <a:t> Europe </a:t>
            </a:r>
            <a:r>
              <a:rPr lang="hu-HU" dirty="0" err="1" smtClean="0"/>
              <a:t>remained</a:t>
            </a:r>
            <a:r>
              <a:rPr lang="hu-HU" dirty="0" smtClean="0"/>
              <a:t> </a:t>
            </a:r>
            <a:r>
              <a:rPr lang="hu-HU" dirty="0" err="1" smtClean="0"/>
              <a:t>incomplete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this</a:t>
            </a:r>
            <a:r>
              <a:rPr lang="hu-HU" dirty="0" smtClean="0"/>
              <a:t> </a:t>
            </a:r>
            <a:r>
              <a:rPr lang="hu-HU" dirty="0" err="1" smtClean="0"/>
              <a:t>region</a:t>
            </a:r>
            <a:r>
              <a:rPr lang="hu-HU" dirty="0" smtClean="0"/>
              <a:t>. The </a:t>
            </a:r>
            <a:r>
              <a:rPr lang="hu-HU" dirty="0" err="1" smtClean="0"/>
              <a:t>overwhelming</a:t>
            </a:r>
            <a:r>
              <a:rPr lang="hu-HU" dirty="0" smtClean="0"/>
              <a:t> </a:t>
            </a:r>
            <a:r>
              <a:rPr lang="hu-HU" dirty="0" err="1" smtClean="0"/>
              <a:t>majority</a:t>
            </a:r>
            <a:r>
              <a:rPr lang="hu-HU" dirty="0" smtClean="0"/>
              <a:t> of </a:t>
            </a:r>
            <a:r>
              <a:rPr lang="hu-HU" dirty="0" err="1" smtClean="0"/>
              <a:t>this</a:t>
            </a:r>
            <a:r>
              <a:rPr lang="hu-HU" dirty="0" smtClean="0"/>
              <a:t> </a:t>
            </a:r>
            <a:r>
              <a:rPr lang="hu-HU" dirty="0" err="1" smtClean="0"/>
              <a:t>region</a:t>
            </a:r>
            <a:r>
              <a:rPr lang="hu-HU" dirty="0" smtClean="0"/>
              <a:t> </a:t>
            </a:r>
            <a:r>
              <a:rPr lang="hu-HU" dirty="0" err="1" smtClean="0"/>
              <a:t>was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become</a:t>
            </a:r>
            <a:r>
              <a:rPr lang="hu-HU" dirty="0" smtClean="0"/>
              <a:t> </a:t>
            </a:r>
            <a:r>
              <a:rPr lang="hu-HU" dirty="0" err="1" smtClean="0"/>
              <a:t>Russia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42073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Temporary</a:t>
            </a:r>
            <a:r>
              <a:rPr lang="hu-HU" dirty="0" smtClean="0"/>
              <a:t> </a:t>
            </a:r>
            <a:r>
              <a:rPr lang="hu-HU" dirty="0" err="1" smtClean="0"/>
              <a:t>Expansion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West </a:t>
            </a:r>
            <a:r>
              <a:rPr lang="hu-HU" dirty="0" err="1" smtClean="0"/>
              <a:t>into</a:t>
            </a:r>
            <a:r>
              <a:rPr lang="hu-HU" dirty="0" smtClean="0"/>
              <a:t> </a:t>
            </a:r>
            <a:r>
              <a:rPr lang="hu-HU" dirty="0" err="1" smtClean="0"/>
              <a:t>East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Between</a:t>
            </a:r>
            <a:r>
              <a:rPr lang="hu-HU" dirty="0" smtClean="0"/>
              <a:t> 1000 and </a:t>
            </a:r>
          </a:p>
          <a:p>
            <a:r>
              <a:rPr lang="hu-HU" dirty="0" err="1" smtClean="0"/>
              <a:t>astern</a:t>
            </a:r>
            <a:r>
              <a:rPr lang="hu-HU" dirty="0" smtClean="0"/>
              <a:t> </a:t>
            </a:r>
            <a:r>
              <a:rPr lang="hu-HU" dirty="0" err="1" smtClean="0"/>
              <a:t>Carpathians</a:t>
            </a:r>
            <a:r>
              <a:rPr lang="hu-HU" dirty="0" smtClean="0"/>
              <a:t> and </a:t>
            </a:r>
            <a:r>
              <a:rPr lang="hu-HU" dirty="0" err="1" smtClean="0"/>
              <a:t>further</a:t>
            </a:r>
            <a:r>
              <a:rPr lang="hu-HU" dirty="0" smtClean="0"/>
              <a:t> </a:t>
            </a:r>
            <a:r>
              <a:rPr lang="hu-HU" dirty="0" err="1" smtClean="0"/>
              <a:t>north</a:t>
            </a:r>
            <a:r>
              <a:rPr lang="hu-HU" dirty="0" smtClean="0"/>
              <a:t> </a:t>
            </a:r>
            <a:r>
              <a:rPr lang="hu-HU" dirty="0" err="1" smtClean="0"/>
              <a:t>reaching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Baltic</a:t>
            </a:r>
            <a:r>
              <a:rPr lang="hu-HU" dirty="0" smtClean="0"/>
              <a:t> </a:t>
            </a:r>
            <a:r>
              <a:rPr lang="hu-HU" dirty="0" err="1" smtClean="0"/>
              <a:t>regions</a:t>
            </a:r>
            <a:r>
              <a:rPr lang="hu-HU" dirty="0" smtClean="0"/>
              <a:t>. </a:t>
            </a:r>
            <a:r>
              <a:rPr lang="hu-HU" dirty="0" err="1" smtClean="0"/>
              <a:t>This</a:t>
            </a:r>
            <a:r>
              <a:rPr lang="hu-HU" dirty="0" smtClean="0"/>
              <a:t> </a:t>
            </a:r>
            <a:r>
              <a:rPr lang="hu-HU" dirty="0" err="1" smtClean="0"/>
              <a:t>expanded</a:t>
            </a:r>
            <a:r>
              <a:rPr lang="hu-HU" dirty="0" smtClean="0"/>
              <a:t> West </a:t>
            </a:r>
            <a:r>
              <a:rPr lang="hu-HU" dirty="0" err="1" smtClean="0"/>
              <a:t>included</a:t>
            </a:r>
            <a:r>
              <a:rPr lang="hu-HU" dirty="0" smtClean="0"/>
              <a:t> </a:t>
            </a:r>
            <a:r>
              <a:rPr lang="hu-HU" dirty="0" err="1" smtClean="0"/>
              <a:t>Scandinavia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</a:t>
            </a:r>
            <a:r>
              <a:rPr lang="hu-HU" dirty="0" err="1" smtClean="0"/>
              <a:t>well</a:t>
            </a:r>
            <a:endParaRPr lang="hu-HU" dirty="0" smtClean="0"/>
          </a:p>
          <a:p>
            <a:r>
              <a:rPr lang="hu-HU" dirty="0" err="1" smtClean="0"/>
              <a:t>This</a:t>
            </a:r>
            <a:r>
              <a:rPr lang="hu-HU" dirty="0" smtClean="0"/>
              <a:t> </a:t>
            </a:r>
            <a:r>
              <a:rPr lang="hu-HU" dirty="0" err="1" smtClean="0"/>
              <a:t>border</a:t>
            </a:r>
            <a:r>
              <a:rPr lang="hu-HU" dirty="0" smtClean="0"/>
              <a:t> </a:t>
            </a:r>
            <a:r>
              <a:rPr lang="hu-HU" dirty="0" err="1" smtClean="0"/>
              <a:t>can</a:t>
            </a:r>
            <a:r>
              <a:rPr lang="hu-HU" dirty="0" smtClean="0"/>
              <a:t> be </a:t>
            </a:r>
            <a:r>
              <a:rPr lang="hu-HU" dirty="0" err="1" smtClean="0"/>
              <a:t>illustrated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presence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lack</a:t>
            </a:r>
            <a:r>
              <a:rPr lang="hu-HU" dirty="0" smtClean="0"/>
              <a:t> of </a:t>
            </a:r>
            <a:r>
              <a:rPr lang="hu-HU" dirty="0" err="1" smtClean="0"/>
              <a:t>presence</a:t>
            </a:r>
            <a:r>
              <a:rPr lang="hu-HU" dirty="0" smtClean="0"/>
              <a:t> </a:t>
            </a:r>
            <a:r>
              <a:rPr lang="hu-HU" dirty="0" err="1" smtClean="0"/>
              <a:t>of</a:t>
            </a:r>
            <a:r>
              <a:rPr lang="hu-HU" dirty="0" smtClean="0"/>
              <a:t> </a:t>
            </a:r>
            <a:r>
              <a:rPr lang="hu-HU" dirty="0" err="1" smtClean="0"/>
              <a:t>Romanesque</a:t>
            </a:r>
            <a:r>
              <a:rPr lang="hu-HU" dirty="0" smtClean="0"/>
              <a:t>, </a:t>
            </a:r>
            <a:r>
              <a:rPr lang="hu-HU" dirty="0" err="1" smtClean="0"/>
              <a:t>Gothic</a:t>
            </a:r>
            <a:r>
              <a:rPr lang="hu-HU" dirty="0" smtClean="0"/>
              <a:t> and </a:t>
            </a:r>
            <a:r>
              <a:rPr lang="hu-HU" dirty="0" err="1" smtClean="0"/>
              <a:t>Renessaince</a:t>
            </a:r>
            <a:r>
              <a:rPr lang="hu-HU" dirty="0" smtClean="0"/>
              <a:t> </a:t>
            </a:r>
            <a:r>
              <a:rPr lang="hu-HU" dirty="0" err="1" smtClean="0"/>
              <a:t>buildings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804156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Lviv</a:t>
            </a:r>
            <a:r>
              <a:rPr lang="hu-HU" dirty="0" smtClean="0"/>
              <a:t> (</a:t>
            </a:r>
            <a:r>
              <a:rPr lang="hu-HU" dirty="0" err="1" smtClean="0"/>
              <a:t>border</a:t>
            </a:r>
            <a:r>
              <a:rPr lang="hu-HU" dirty="0" smtClean="0"/>
              <a:t> city)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95500" y="2051526"/>
            <a:ext cx="4953000" cy="3623310"/>
          </a:xfrm>
        </p:spPr>
      </p:pic>
    </p:spTree>
    <p:extLst>
      <p:ext uri="{BB962C8B-B14F-4D97-AF65-F5344CB8AC3E}">
        <p14:creationId xmlns:p14="http://schemas.microsoft.com/office/powerpoint/2010/main" xmlns="" val="3046486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Withdrawal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After</a:t>
            </a:r>
            <a:r>
              <a:rPr lang="hu-HU" dirty="0" smtClean="0"/>
              <a:t> 1500 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eastern</a:t>
            </a:r>
            <a:r>
              <a:rPr lang="hu-HU" dirty="0" smtClean="0"/>
              <a:t> </a:t>
            </a:r>
            <a:r>
              <a:rPr lang="hu-HU" dirty="0" err="1" smtClean="0"/>
              <a:t>border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late</a:t>
            </a:r>
            <a:r>
              <a:rPr lang="hu-HU" dirty="0" smtClean="0"/>
              <a:t> </a:t>
            </a:r>
            <a:r>
              <a:rPr lang="hu-HU" dirty="0" err="1" smtClean="0"/>
              <a:t>Carolingian</a:t>
            </a:r>
            <a:r>
              <a:rPr lang="hu-HU" dirty="0" smtClean="0"/>
              <a:t> Empire </a:t>
            </a:r>
            <a:r>
              <a:rPr lang="hu-HU" dirty="0" err="1" smtClean="0"/>
              <a:t>was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become</a:t>
            </a:r>
            <a:r>
              <a:rPr lang="hu-HU" dirty="0" smtClean="0"/>
              <a:t> a </a:t>
            </a:r>
            <a:r>
              <a:rPr lang="hu-HU" dirty="0" err="1" smtClean="0"/>
              <a:t>border</a:t>
            </a:r>
            <a:r>
              <a:rPr lang="hu-HU" dirty="0" smtClean="0"/>
              <a:t> again </a:t>
            </a:r>
            <a:r>
              <a:rPr lang="hu-HU" dirty="0" err="1" smtClean="0"/>
              <a:t>separating</a:t>
            </a:r>
            <a:r>
              <a:rPr lang="hu-HU" dirty="0" smtClean="0"/>
              <a:t> Western and </a:t>
            </a:r>
            <a:r>
              <a:rPr lang="hu-HU" dirty="0" err="1" smtClean="0"/>
              <a:t>Eastern</a:t>
            </a:r>
            <a:r>
              <a:rPr lang="hu-HU" dirty="0" smtClean="0"/>
              <a:t> Europe</a:t>
            </a:r>
          </a:p>
          <a:p>
            <a:r>
              <a:rPr lang="hu-HU" dirty="0" smtClean="0"/>
              <a:t>Western Europe </a:t>
            </a:r>
            <a:r>
              <a:rPr lang="hu-HU" dirty="0" err="1" smtClean="0"/>
              <a:t>lost</a:t>
            </a:r>
            <a:r>
              <a:rPr lang="hu-HU" dirty="0" smtClean="0"/>
              <a:t> </a:t>
            </a:r>
            <a:r>
              <a:rPr lang="hu-HU" dirty="0" err="1" smtClean="0"/>
              <a:t>its</a:t>
            </a:r>
            <a:r>
              <a:rPr lang="hu-HU" dirty="0" smtClean="0"/>
              <a:t> </a:t>
            </a:r>
            <a:r>
              <a:rPr lang="hu-HU" dirty="0" err="1" smtClean="0"/>
              <a:t>medieval</a:t>
            </a:r>
            <a:r>
              <a:rPr lang="hu-HU" dirty="0" smtClean="0"/>
              <a:t> </a:t>
            </a:r>
            <a:r>
              <a:rPr lang="hu-HU" dirty="0" err="1" smtClean="0"/>
              <a:t>extension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 err="1" smtClean="0"/>
              <a:t>new</a:t>
            </a:r>
            <a:r>
              <a:rPr lang="hu-HU" dirty="0" smtClean="0"/>
              <a:t> </a:t>
            </a:r>
            <a:r>
              <a:rPr lang="hu-HU" dirty="0" err="1" smtClean="0"/>
              <a:t>region</a:t>
            </a:r>
            <a:r>
              <a:rPr lang="hu-HU" dirty="0" smtClean="0"/>
              <a:t> has </a:t>
            </a:r>
            <a:r>
              <a:rPr lang="hu-HU" dirty="0" err="1" smtClean="0"/>
              <a:t>emerged</a:t>
            </a:r>
            <a:r>
              <a:rPr lang="hu-HU" dirty="0" smtClean="0"/>
              <a:t> </a:t>
            </a:r>
            <a:r>
              <a:rPr lang="hu-HU" dirty="0" err="1" smtClean="0"/>
              <a:t>inserted</a:t>
            </a:r>
            <a:r>
              <a:rPr lang="hu-HU" dirty="0" smtClean="0"/>
              <a:t> </a:t>
            </a:r>
            <a:r>
              <a:rPr lang="hu-HU" dirty="0" err="1" smtClean="0"/>
              <a:t>between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original</a:t>
            </a:r>
            <a:r>
              <a:rPr lang="hu-HU" dirty="0" smtClean="0"/>
              <a:t> Western and </a:t>
            </a:r>
            <a:r>
              <a:rPr lang="hu-HU" dirty="0" err="1" smtClean="0"/>
              <a:t>Eastern</a:t>
            </a:r>
            <a:r>
              <a:rPr lang="hu-HU" dirty="0" smtClean="0"/>
              <a:t> </a:t>
            </a:r>
            <a:r>
              <a:rPr lang="hu-HU" dirty="0" err="1" smtClean="0"/>
              <a:t>regions</a:t>
            </a:r>
            <a:r>
              <a:rPr lang="hu-HU" dirty="0" smtClean="0"/>
              <a:t> of Europe</a:t>
            </a:r>
          </a:p>
          <a:p>
            <a:r>
              <a:rPr lang="hu-HU" dirty="0" err="1" smtClean="0"/>
              <a:t>This</a:t>
            </a:r>
            <a:r>
              <a:rPr lang="hu-HU" dirty="0" smtClean="0"/>
              <a:t> </a:t>
            </a:r>
            <a:r>
              <a:rPr lang="hu-HU" dirty="0" err="1" smtClean="0"/>
              <a:t>area</a:t>
            </a:r>
            <a:r>
              <a:rPr lang="hu-HU" dirty="0" smtClean="0"/>
              <a:t> is </a:t>
            </a:r>
            <a:r>
              <a:rPr lang="hu-HU" dirty="0" err="1" smtClean="0"/>
              <a:t>Central</a:t>
            </a:r>
            <a:r>
              <a:rPr lang="hu-HU" dirty="0" smtClean="0"/>
              <a:t> Europe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835225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5149</TotalTime>
  <Words>540</Words>
  <Application>Microsoft Office PowerPoint</Application>
  <PresentationFormat>Diavetítés a képernyőre (4:3 oldalarány)</PresentationFormat>
  <Paragraphs>71</Paragraphs>
  <Slides>15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6" baseType="lpstr">
      <vt:lpstr>Office-téma</vt:lpstr>
      <vt:lpstr>Central Europe: imagined or real?</vt:lpstr>
      <vt:lpstr>2. dia</vt:lpstr>
      <vt:lpstr>Does Central Europe exist?</vt:lpstr>
      <vt:lpstr>Three historical regions of Europe</vt:lpstr>
      <vt:lpstr>Occidens</vt:lpstr>
      <vt:lpstr>Orient</vt:lpstr>
      <vt:lpstr>Temporary Expansion of the West into East</vt:lpstr>
      <vt:lpstr>Lviv (border city)</vt:lpstr>
      <vt:lpstr>Withdrawal</vt:lpstr>
      <vt:lpstr>Structural differences between West and East</vt:lpstr>
      <vt:lpstr>Two cultures</vt:lpstr>
      <vt:lpstr>Central Europe</vt:lpstr>
      <vt:lpstr>Three clusters of Europeans (2008)</vt:lpstr>
      <vt:lpstr>The persistence of the past</vt:lpstr>
      <vt:lpstr>Future scenarios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is Central Europe?</dc:title>
  <dc:creator>user</dc:creator>
  <cp:lastModifiedBy>Graholy Éva</cp:lastModifiedBy>
  <cp:revision>26</cp:revision>
  <dcterms:created xsi:type="dcterms:W3CDTF">2017-10-13T11:13:21Z</dcterms:created>
  <dcterms:modified xsi:type="dcterms:W3CDTF">2019-09-13T09:50:59Z</dcterms:modified>
</cp:coreProperties>
</file>