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1" r:id="rId1"/>
  </p:sldMasterIdLst>
  <p:notesMasterIdLst>
    <p:notesMasterId r:id="rId8"/>
  </p:notesMasterIdLst>
  <p:sldIdLst>
    <p:sldId id="262" r:id="rId2"/>
    <p:sldId id="276" r:id="rId3"/>
    <p:sldId id="291" r:id="rId4"/>
    <p:sldId id="292" r:id="rId5"/>
    <p:sldId id="286" r:id="rId6"/>
    <p:sldId id="293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ma" initials="K" lastIdx="2" clrIdx="0">
    <p:extLst>
      <p:ext uri="{19B8F6BF-5375-455C-9EA6-DF929625EA0E}">
        <p15:presenceInfo xmlns:p15="http://schemas.microsoft.com/office/powerpoint/2012/main" userId="Ko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10"/>
  </p:normalViewPr>
  <p:slideViewPr>
    <p:cSldViewPr snapToGrid="0">
      <p:cViewPr varScale="1">
        <p:scale>
          <a:sx n="71" d="100"/>
          <a:sy n="71" d="100"/>
        </p:scale>
        <p:origin x="240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-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06AA6-A614-4016-A99E-5D29139299ED}" type="datetimeFigureOut">
              <a:rPr lang="hu-HU" smtClean="0"/>
              <a:t>2020. 05. 01.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ECCA5-F233-4F26-880C-3F41C594E5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0273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9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2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6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8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9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5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49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9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6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3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3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8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Egészségi állapot és az azt negatívan befolyásoló jelenségek a mélyszegénységben élők körében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Várható élettartam: 75 év Magyarországon</a:t>
            </a:r>
            <a:r>
              <a:rPr lang="hu-HU"/>
              <a:t>, 65-67 év </a:t>
            </a:r>
            <a:r>
              <a:rPr lang="hu-HU" dirty="0"/>
              <a:t>a cigányok körében </a:t>
            </a:r>
          </a:p>
          <a:p>
            <a:r>
              <a:rPr lang="hu-HU" dirty="0"/>
              <a:t>Ingyenes orvosi ellátás, de betöltetlen körzetek, nincs pénz a gyógyszerre</a:t>
            </a:r>
          </a:p>
          <a:p>
            <a:r>
              <a:rPr lang="hu-HU" dirty="0"/>
              <a:t>T</a:t>
            </a:r>
            <a:r>
              <a:rPr lang="en-GB" dirty="0" err="1"/>
              <a:t>uber</a:t>
            </a:r>
            <a:r>
              <a:rPr lang="hu-HU" dirty="0" err="1"/>
              <a:t>kulózis</a:t>
            </a:r>
            <a:r>
              <a:rPr lang="en-GB" dirty="0"/>
              <a:t> 10.9, </a:t>
            </a:r>
            <a:r>
              <a:rPr lang="hu-HU" dirty="0"/>
              <a:t>szív és érrendszeri betegség</a:t>
            </a:r>
            <a:r>
              <a:rPr lang="en-GB" dirty="0"/>
              <a:t> 15</a:t>
            </a:r>
            <a:r>
              <a:rPr lang="hu-HU" dirty="0"/>
              <a:t>-</a:t>
            </a:r>
            <a:r>
              <a:rPr lang="hu-HU" dirty="0" err="1"/>
              <a:t>ször</a:t>
            </a:r>
            <a:r>
              <a:rPr lang="en-GB" dirty="0"/>
              <a:t>, </a:t>
            </a:r>
            <a:r>
              <a:rPr lang="hu-HU" dirty="0"/>
              <a:t>rák</a:t>
            </a:r>
            <a:r>
              <a:rPr lang="en-GB" dirty="0"/>
              <a:t> 4.3</a:t>
            </a:r>
            <a:r>
              <a:rPr lang="hu-HU" dirty="0"/>
              <a:t>-</a:t>
            </a:r>
            <a:r>
              <a:rPr lang="hu-HU" dirty="0" err="1"/>
              <a:t>szor</a:t>
            </a:r>
            <a:r>
              <a:rPr lang="en-GB" dirty="0"/>
              <a:t>, </a:t>
            </a:r>
            <a:r>
              <a:rPr lang="hu-HU" dirty="0"/>
              <a:t>magas vérnyomás</a:t>
            </a:r>
            <a:r>
              <a:rPr lang="en-GB" dirty="0"/>
              <a:t> 3.6</a:t>
            </a:r>
            <a:r>
              <a:rPr lang="hu-HU" dirty="0"/>
              <a:t>-szer magasabb előfordulás, mint a nem-roma társadalomban</a:t>
            </a:r>
          </a:p>
          <a:p>
            <a:r>
              <a:rPr lang="hu-HU" dirty="0"/>
              <a:t>Korai terhesség (dohányzás a terhesség alatt)</a:t>
            </a:r>
          </a:p>
          <a:p>
            <a:r>
              <a:rPr lang="hu-HU" dirty="0"/>
              <a:t>Tetű, rüh, poloska, stb. a </a:t>
            </a:r>
            <a:r>
              <a:rPr lang="hu-HU" dirty="0" err="1"/>
              <a:t>szegregátumokban</a:t>
            </a:r>
            <a:endParaRPr lang="hu-HU" dirty="0"/>
          </a:p>
          <a:p>
            <a:r>
              <a:rPr lang="hu-HU" dirty="0"/>
              <a:t>Fűtés hulladékkal (egészség és környezet káros)</a:t>
            </a:r>
          </a:p>
          <a:p>
            <a:r>
              <a:rPr lang="hu-HU" dirty="0"/>
              <a:t>Egészségtelen táplálkozás, rossz fogak</a:t>
            </a:r>
          </a:p>
          <a:p>
            <a:r>
              <a:rPr lang="hu-HU" dirty="0"/>
              <a:t>Alkohol és kábítószer problémák, nyugtatók szedése</a:t>
            </a:r>
          </a:p>
        </p:txBody>
      </p:sp>
    </p:spTree>
    <p:extLst>
      <p:ext uri="{BB962C8B-B14F-4D97-AF65-F5344CB8AC3E}">
        <p14:creationId xmlns:p14="http://schemas.microsoft.com/office/powerpoint/2010/main" val="200474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Uzsora és „</a:t>
            </a:r>
            <a:r>
              <a:rPr lang="hu-HU" dirty="0" err="1"/>
              <a:t>cigánybűnözés</a:t>
            </a:r>
            <a:r>
              <a:rPr lang="hu-HU" dirty="0"/>
              <a:t>”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Uzsora bűncselekmény, uzsora új formái (élelmiszer)</a:t>
            </a:r>
          </a:p>
          <a:p>
            <a:pPr>
              <a:buFontTx/>
              <a:buChar char="-"/>
            </a:pPr>
            <a:r>
              <a:rPr lang="hu-HU" dirty="0"/>
              <a:t>Probléma, hogy az uzsoratartozás más bűncselekmények elkövetéséhez vezethet</a:t>
            </a:r>
          </a:p>
          <a:p>
            <a:pPr>
              <a:buFontTx/>
              <a:buChar char="-"/>
            </a:pPr>
            <a:r>
              <a:rPr lang="hu-HU" dirty="0"/>
              <a:t>Nehéz „lekapcsolni” az uzsorást (félelem, helyére lépnek)</a:t>
            </a:r>
          </a:p>
          <a:p>
            <a:r>
              <a:rPr lang="hu-HU" dirty="0"/>
              <a:t>Nincs hivatalos adat a börtönpopuláción belül a cigányság arányáról, de pl. BAZ megyében nemhivatalosan 90% körül (egy része megélhetési bűnözés pl. falopás, szabálysértési bírság átváltása, más részük komolyabb)</a:t>
            </a:r>
          </a:p>
        </p:txBody>
      </p:sp>
    </p:spTree>
    <p:extLst>
      <p:ext uri="{BB962C8B-B14F-4D97-AF65-F5344CB8AC3E}">
        <p14:creationId xmlns:p14="http://schemas.microsoft.com/office/powerpoint/2010/main" val="885540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Roma gyilkosságok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2008. Az első négy támadás során, olyan településeket választottak ki tetteik elkövetése céljából, ahol korábban valamilyen roma-nem roma ellentét bontakozott ki. Az első célpont, Galgagyörk is ilyen volt. Itt még ugyan nem oltottak ki emberéletet, de többször is rálőttek két lakóházra. Piricsén, Nyíradony-</a:t>
            </a:r>
            <a:r>
              <a:rPr lang="hu-HU" dirty="0" err="1"/>
              <a:t>Tárnapusztaán</a:t>
            </a:r>
            <a:r>
              <a:rPr lang="hu-HU" dirty="0"/>
              <a:t>, Tarnabodon is hasonló félelemkeltő akciók. Stratégia váltás, már nem tartották lényegesnek, hogy történt-e cigányok és nem cigányok közti konfrontáció az adott településen. Nagycsécsen halott áldozatok, majd Tatárszentgyörgyön, Tiszalökön, Alsózsolcán. Hat emberélet, köztük gyerekek (és  debreceni menekülttáborra leadott célzott lövések)</a:t>
            </a:r>
          </a:p>
          <a:p>
            <a:r>
              <a:rPr lang="hu-HU" dirty="0"/>
              <a:t>Ítélet 2016 (Kúria tényleges életfogytiglan)</a:t>
            </a:r>
          </a:p>
        </p:txBody>
      </p:sp>
    </p:spTree>
    <p:extLst>
      <p:ext uri="{BB962C8B-B14F-4D97-AF65-F5344CB8AC3E}">
        <p14:creationId xmlns:p14="http://schemas.microsoft.com/office/powerpoint/2010/main" val="3531875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Muszkás</a:t>
            </a:r>
            <a:r>
              <a:rPr lang="hu-HU" dirty="0"/>
              <a:t> ügy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Sms-ek</a:t>
            </a:r>
            <a:r>
              <a:rPr lang="hu-HU" dirty="0"/>
              <a:t> terjednek, hogy a miskolci </a:t>
            </a:r>
            <a:r>
              <a:rPr lang="hu-HU" dirty="0" err="1"/>
              <a:t>szegregátumokban</a:t>
            </a:r>
            <a:r>
              <a:rPr lang="hu-HU" dirty="0"/>
              <a:t> is támadást terveznek</a:t>
            </a:r>
          </a:p>
          <a:p>
            <a:r>
              <a:rPr lang="hu-HU" dirty="0"/>
              <a:t>2009 közösség tagja elleni erőszak tényállás bekerül a BTK-ba</a:t>
            </a:r>
          </a:p>
          <a:p>
            <a:r>
              <a:rPr lang="hu-HU" dirty="0"/>
              <a:t>11 cigány férfi megtámad egy autót a </a:t>
            </a:r>
            <a:r>
              <a:rPr lang="hu-HU" dirty="0" err="1"/>
              <a:t>Muszkáson</a:t>
            </a:r>
            <a:r>
              <a:rPr lang="hu-HU" dirty="0"/>
              <a:t>, vád: közösség tagja elleni erőszak </a:t>
            </a:r>
          </a:p>
          <a:p>
            <a:r>
              <a:rPr lang="hu-HU" dirty="0"/>
              <a:t>Másodfokon összesen 34 év börtön, TASZ és Helsinki bizottság ügyvédjeinek részvéte</a:t>
            </a:r>
          </a:p>
        </p:txBody>
      </p:sp>
    </p:spTree>
    <p:extLst>
      <p:ext uri="{BB962C8B-B14F-4D97-AF65-F5344CB8AC3E}">
        <p14:creationId xmlns:p14="http://schemas.microsoft.com/office/powerpoint/2010/main" val="3230296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 err="1"/>
              <a:t>Cigányellenes</a:t>
            </a:r>
            <a:r>
              <a:rPr lang="hu-HU" sz="3600" dirty="0"/>
              <a:t> tüntetések (2011 Lak, 2012 Devecser, Miskolc, Paks)</a:t>
            </a:r>
            <a:br>
              <a:rPr lang="hu-HU" dirty="0"/>
            </a:br>
            <a:endParaRPr lang="hu-HU" dirty="0"/>
          </a:p>
        </p:txBody>
      </p:sp>
      <p:pic>
        <p:nvPicPr>
          <p:cNvPr id="3" name="Tartalom helye 4" descr="laktü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9137" y="2686846"/>
            <a:ext cx="4038603" cy="2692395"/>
          </a:xfrm>
        </p:spPr>
      </p:pic>
      <p:pic>
        <p:nvPicPr>
          <p:cNvPr id="4" name="Tartalom helye 5" descr="laktüntetés.JPG"/>
          <p:cNvPicPr>
            <a:picLocks noGrp="1" noChangeAspect="1"/>
          </p:cNvPicPr>
          <p:nvPr>
            <p:ph idx="2"/>
          </p:nvPr>
        </p:nvPicPr>
        <p:blipFill>
          <a:blip r:embed="rId3"/>
          <a:stretch>
            <a:fillRect/>
          </a:stretch>
        </p:blipFill>
        <p:spPr>
          <a:xfrm>
            <a:off x="6180134" y="2686846"/>
            <a:ext cx="4038603" cy="2692395"/>
          </a:xfrm>
        </p:spPr>
      </p:pic>
    </p:spTree>
    <p:extLst>
      <p:ext uri="{BB962C8B-B14F-4D97-AF65-F5344CB8AC3E}">
        <p14:creationId xmlns:p14="http://schemas.microsoft.com/office/powerpoint/2010/main" val="1630952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Cigány-nem cigány konfliktusok Miskolcon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Gettóellenes harc 1988-89</a:t>
            </a:r>
          </a:p>
          <a:p>
            <a:r>
              <a:rPr lang="hu-HU" dirty="0"/>
              <a:t>Iskolai szegregációs perek 2005-2007</a:t>
            </a:r>
          </a:p>
          <a:p>
            <a:r>
              <a:rPr lang="hu-HU" dirty="0"/>
              <a:t>Fészekrakó ügy (2005-)</a:t>
            </a:r>
          </a:p>
          <a:p>
            <a:r>
              <a:rPr lang="hu-HU" dirty="0" err="1"/>
              <a:t>Muszkás</a:t>
            </a:r>
            <a:r>
              <a:rPr lang="hu-HU" dirty="0"/>
              <a:t> ügy (2009)</a:t>
            </a:r>
          </a:p>
          <a:p>
            <a:r>
              <a:rPr lang="hu-HU" dirty="0"/>
              <a:t>Világsátor (2012)</a:t>
            </a:r>
          </a:p>
          <a:p>
            <a:r>
              <a:rPr lang="hu-HU" dirty="0"/>
              <a:t>Menet a békéért- Jobbik ellentüntetés (2012)</a:t>
            </a:r>
          </a:p>
          <a:p>
            <a:r>
              <a:rPr lang="hu-HU" dirty="0"/>
              <a:t>Számozott utcák felszámolása (2014-)</a:t>
            </a:r>
          </a:p>
          <a:p>
            <a:r>
              <a:rPr lang="hu-HU" dirty="0"/>
              <a:t>Társaság a Szabadságjogokért (TASZ) és a Nemzeti és Etnikai Kisebbségi Jogvédő Iroda (NEKI) 2014 közös beadvány: hatósági ellenőrzési gyakorlat +helyi lakásrendelet módosítása</a:t>
            </a:r>
          </a:p>
          <a:p>
            <a:endParaRPr lang="hu-HU" dirty="0"/>
          </a:p>
          <a:p>
            <a:r>
              <a:rPr lang="hu-HU" dirty="0"/>
              <a:t>„Miskolcon maradunk!” Kitelepítés Elleni Bizottság (2014)</a:t>
            </a:r>
          </a:p>
        </p:txBody>
      </p:sp>
    </p:spTree>
    <p:extLst>
      <p:ext uri="{BB962C8B-B14F-4D97-AF65-F5344CB8AC3E}">
        <p14:creationId xmlns:p14="http://schemas.microsoft.com/office/powerpoint/2010/main" val="478726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3772</TotalTime>
  <Words>423</Words>
  <Application>Microsoft Office PowerPoint</Application>
  <PresentationFormat>Szélesvásznú</PresentationFormat>
  <Paragraphs>34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Egészségi állapot és az azt negatívan befolyásoló jelenségek a mélyszegénységben élők körében</vt:lpstr>
      <vt:lpstr>Uzsora és „cigánybűnözés”</vt:lpstr>
      <vt:lpstr>Roma gyilkosságok</vt:lpstr>
      <vt:lpstr>Muszkás ügy</vt:lpstr>
      <vt:lpstr>Cigányellenes tüntetések (2011 Lak, 2012 Devecser, Miskolc, Paks) </vt:lpstr>
      <vt:lpstr>Cigány-nem cigány konfliktusok Miskolcon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Koma</dc:creator>
  <cp:lastModifiedBy>Koma</cp:lastModifiedBy>
  <cp:revision>91</cp:revision>
  <dcterms:created xsi:type="dcterms:W3CDTF">2016-05-22T08:38:58Z</dcterms:created>
  <dcterms:modified xsi:type="dcterms:W3CDTF">2020-05-01T13:27:02Z</dcterms:modified>
</cp:coreProperties>
</file>