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83" r:id="rId2"/>
    <p:sldId id="286" r:id="rId3"/>
    <p:sldId id="288" r:id="rId4"/>
    <p:sldId id="289" r:id="rId5"/>
    <p:sldId id="287" r:id="rId6"/>
    <p:sldId id="299" r:id="rId7"/>
    <p:sldId id="291" r:id="rId8"/>
    <p:sldId id="292" r:id="rId9"/>
    <p:sldId id="293" r:id="rId10"/>
    <p:sldId id="298" r:id="rId11"/>
    <p:sldId id="296" r:id="rId12"/>
    <p:sldId id="295" r:id="rId13"/>
    <p:sldId id="297" r:id="rId14"/>
    <p:sldId id="282" r:id="rId15"/>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lvl1pPr>
              <a:defRPr/>
            </a:lvl1pPr>
          </a:lstStyle>
          <a:p>
            <a:pPr>
              <a:defRPr/>
            </a:pPr>
            <a:fld id="{B897E476-6AE7-45AC-BF7A-3F83A01A0055}" type="datetimeFigureOut">
              <a:rPr lang="hu-HU"/>
              <a:pPr>
                <a:defRPr/>
              </a:pPr>
              <a:t>2020. 05. 01.</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AB01AC8D-00BF-4338-99EC-37058F99AE2A}" type="slidenum">
              <a:rPr lang="hu-HU" altLang="hu-HU"/>
              <a:pPr/>
              <a:t>‹#›</a:t>
            </a:fld>
            <a:endParaRPr lang="hu-HU" altLang="hu-HU"/>
          </a:p>
        </p:txBody>
      </p:sp>
    </p:spTree>
    <p:extLst>
      <p:ext uri="{BB962C8B-B14F-4D97-AF65-F5344CB8AC3E}">
        <p14:creationId xmlns:p14="http://schemas.microsoft.com/office/powerpoint/2010/main" val="1605878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lvl1pPr>
              <a:defRPr/>
            </a:lvl1pPr>
          </a:lstStyle>
          <a:p>
            <a:pPr>
              <a:defRPr/>
            </a:pPr>
            <a:fld id="{2DDF8F8C-A28F-4869-A05A-B40A53A6EF80}" type="datetimeFigureOut">
              <a:rPr lang="hu-HU"/>
              <a:pPr>
                <a:defRPr/>
              </a:pPr>
              <a:t>2020. 05. 01.</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F9EAE7E5-D619-4F74-AF6D-A35262E4E4CC}" type="slidenum">
              <a:rPr lang="hu-HU" altLang="hu-HU"/>
              <a:pPr/>
              <a:t>‹#›</a:t>
            </a:fld>
            <a:endParaRPr lang="hu-HU" altLang="hu-HU"/>
          </a:p>
        </p:txBody>
      </p:sp>
    </p:spTree>
    <p:extLst>
      <p:ext uri="{BB962C8B-B14F-4D97-AF65-F5344CB8AC3E}">
        <p14:creationId xmlns:p14="http://schemas.microsoft.com/office/powerpoint/2010/main" val="3970614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lvl1pPr>
              <a:defRPr/>
            </a:lvl1pPr>
          </a:lstStyle>
          <a:p>
            <a:pPr>
              <a:defRPr/>
            </a:pPr>
            <a:fld id="{7F502CD3-4840-4CEC-89AB-92FCD4BD2C22}" type="datetimeFigureOut">
              <a:rPr lang="hu-HU"/>
              <a:pPr>
                <a:defRPr/>
              </a:pPr>
              <a:t>2020. 05. 01.</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B35F93BE-F180-4DE1-AC4F-31CF8626DFAA}" type="slidenum">
              <a:rPr lang="hu-HU" altLang="hu-HU"/>
              <a:pPr/>
              <a:t>‹#›</a:t>
            </a:fld>
            <a:endParaRPr lang="hu-HU" altLang="hu-HU"/>
          </a:p>
        </p:txBody>
      </p:sp>
    </p:spTree>
    <p:extLst>
      <p:ext uri="{BB962C8B-B14F-4D97-AF65-F5344CB8AC3E}">
        <p14:creationId xmlns:p14="http://schemas.microsoft.com/office/powerpoint/2010/main" val="338064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lvl1pPr>
              <a:defRPr/>
            </a:lvl1pPr>
          </a:lstStyle>
          <a:p>
            <a:pPr>
              <a:defRPr/>
            </a:pPr>
            <a:fld id="{05A7B3FB-BD01-40CC-AC36-2C46EE37F98A}" type="datetimeFigureOut">
              <a:rPr lang="hu-HU"/>
              <a:pPr>
                <a:defRPr/>
              </a:pPr>
              <a:t>2020. 05. 01.</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2BF889A7-3A58-48C5-91DF-CF72EF7C2CA3}" type="slidenum">
              <a:rPr lang="hu-HU" altLang="hu-HU"/>
              <a:pPr/>
              <a:t>‹#›</a:t>
            </a:fld>
            <a:endParaRPr lang="hu-HU" altLang="hu-HU"/>
          </a:p>
        </p:txBody>
      </p:sp>
    </p:spTree>
    <p:extLst>
      <p:ext uri="{BB962C8B-B14F-4D97-AF65-F5344CB8AC3E}">
        <p14:creationId xmlns:p14="http://schemas.microsoft.com/office/powerpoint/2010/main" val="20403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lvl1pPr>
              <a:defRPr/>
            </a:lvl1pPr>
          </a:lstStyle>
          <a:p>
            <a:pPr>
              <a:defRPr/>
            </a:pPr>
            <a:fld id="{F5C7A6E3-85D1-4453-A13E-ED65E686EFC4}" type="datetimeFigureOut">
              <a:rPr lang="hu-HU"/>
              <a:pPr>
                <a:defRPr/>
              </a:pPr>
              <a:t>2020. 05. 01.</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2904F45C-6752-4129-948B-FF8B27F543DA}" type="slidenum">
              <a:rPr lang="hu-HU" altLang="hu-HU"/>
              <a:pPr/>
              <a:t>‹#›</a:t>
            </a:fld>
            <a:endParaRPr lang="hu-HU" altLang="hu-HU"/>
          </a:p>
        </p:txBody>
      </p:sp>
    </p:spTree>
    <p:extLst>
      <p:ext uri="{BB962C8B-B14F-4D97-AF65-F5344CB8AC3E}">
        <p14:creationId xmlns:p14="http://schemas.microsoft.com/office/powerpoint/2010/main" val="275054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3"/>
          <p:cNvSpPr>
            <a:spLocks noGrp="1"/>
          </p:cNvSpPr>
          <p:nvPr>
            <p:ph type="dt" sz="half" idx="10"/>
          </p:nvPr>
        </p:nvSpPr>
        <p:spPr/>
        <p:txBody>
          <a:bodyPr/>
          <a:lstStyle>
            <a:lvl1pPr>
              <a:defRPr/>
            </a:lvl1pPr>
          </a:lstStyle>
          <a:p>
            <a:pPr>
              <a:defRPr/>
            </a:pPr>
            <a:fld id="{D40D4B80-2E13-47C6-8E92-CC6104D868C3}" type="datetimeFigureOut">
              <a:rPr lang="hu-HU"/>
              <a:pPr>
                <a:defRPr/>
              </a:pPr>
              <a:t>2020. 05. 01.</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fld id="{BF3420B2-BEA9-488C-BABF-A3172C4D560C}" type="slidenum">
              <a:rPr lang="hu-HU" altLang="hu-HU"/>
              <a:pPr/>
              <a:t>‹#›</a:t>
            </a:fld>
            <a:endParaRPr lang="hu-HU" altLang="hu-HU"/>
          </a:p>
        </p:txBody>
      </p:sp>
    </p:spTree>
    <p:extLst>
      <p:ext uri="{BB962C8B-B14F-4D97-AF65-F5344CB8AC3E}">
        <p14:creationId xmlns:p14="http://schemas.microsoft.com/office/powerpoint/2010/main" val="283962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3"/>
          <p:cNvSpPr>
            <a:spLocks noGrp="1"/>
          </p:cNvSpPr>
          <p:nvPr>
            <p:ph type="dt" sz="half" idx="10"/>
          </p:nvPr>
        </p:nvSpPr>
        <p:spPr/>
        <p:txBody>
          <a:bodyPr/>
          <a:lstStyle>
            <a:lvl1pPr>
              <a:defRPr/>
            </a:lvl1pPr>
          </a:lstStyle>
          <a:p>
            <a:pPr>
              <a:defRPr/>
            </a:pPr>
            <a:fld id="{24431B35-1A1E-4B3E-B8BE-E8EA92AC9911}" type="datetimeFigureOut">
              <a:rPr lang="hu-HU"/>
              <a:pPr>
                <a:defRPr/>
              </a:pPr>
              <a:t>2020. 05. 01.</a:t>
            </a:fld>
            <a:endParaRPr lang="hu-HU"/>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fld id="{BB3AE3EC-9A04-4D69-A146-E61C8B5DB029}" type="slidenum">
              <a:rPr lang="hu-HU" altLang="hu-HU"/>
              <a:pPr/>
              <a:t>‹#›</a:t>
            </a:fld>
            <a:endParaRPr lang="hu-HU" altLang="hu-HU"/>
          </a:p>
        </p:txBody>
      </p:sp>
    </p:spTree>
    <p:extLst>
      <p:ext uri="{BB962C8B-B14F-4D97-AF65-F5344CB8AC3E}">
        <p14:creationId xmlns:p14="http://schemas.microsoft.com/office/powerpoint/2010/main" val="3341160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3"/>
          <p:cNvSpPr>
            <a:spLocks noGrp="1"/>
          </p:cNvSpPr>
          <p:nvPr>
            <p:ph type="dt" sz="half" idx="10"/>
          </p:nvPr>
        </p:nvSpPr>
        <p:spPr/>
        <p:txBody>
          <a:bodyPr/>
          <a:lstStyle>
            <a:lvl1pPr>
              <a:defRPr/>
            </a:lvl1pPr>
          </a:lstStyle>
          <a:p>
            <a:pPr>
              <a:defRPr/>
            </a:pPr>
            <a:fld id="{18D2F6F2-307D-4AAC-9E33-840827988831}" type="datetimeFigureOut">
              <a:rPr lang="hu-HU"/>
              <a:pPr>
                <a:defRPr/>
              </a:pPr>
              <a:t>2020. 05. 01.</a:t>
            </a:fld>
            <a:endParaRPr lang="hu-HU"/>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fld id="{6CBB5307-F18F-4B64-8E54-0FF08A1935BC}" type="slidenum">
              <a:rPr lang="hu-HU" altLang="hu-HU"/>
              <a:pPr/>
              <a:t>‹#›</a:t>
            </a:fld>
            <a:endParaRPr lang="hu-HU" altLang="hu-HU"/>
          </a:p>
        </p:txBody>
      </p:sp>
    </p:spTree>
    <p:extLst>
      <p:ext uri="{BB962C8B-B14F-4D97-AF65-F5344CB8AC3E}">
        <p14:creationId xmlns:p14="http://schemas.microsoft.com/office/powerpoint/2010/main" val="3113722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833D007A-2085-496D-9ADA-5B66839B1A67}" type="datetimeFigureOut">
              <a:rPr lang="hu-HU"/>
              <a:pPr>
                <a:defRPr/>
              </a:pPr>
              <a:t>2020. 05. 01.</a:t>
            </a:fld>
            <a:endParaRPr lang="hu-HU"/>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fld id="{2A79E00F-06D5-4981-9494-326B5E6D31AF}" type="slidenum">
              <a:rPr lang="hu-HU" altLang="hu-HU"/>
              <a:pPr/>
              <a:t>‹#›</a:t>
            </a:fld>
            <a:endParaRPr lang="hu-HU" altLang="hu-HU"/>
          </a:p>
        </p:txBody>
      </p:sp>
    </p:spTree>
    <p:extLst>
      <p:ext uri="{BB962C8B-B14F-4D97-AF65-F5344CB8AC3E}">
        <p14:creationId xmlns:p14="http://schemas.microsoft.com/office/powerpoint/2010/main" val="55528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3"/>
          <p:cNvSpPr>
            <a:spLocks noGrp="1"/>
          </p:cNvSpPr>
          <p:nvPr>
            <p:ph type="dt" sz="half" idx="10"/>
          </p:nvPr>
        </p:nvSpPr>
        <p:spPr/>
        <p:txBody>
          <a:bodyPr/>
          <a:lstStyle>
            <a:lvl1pPr>
              <a:defRPr/>
            </a:lvl1pPr>
          </a:lstStyle>
          <a:p>
            <a:pPr>
              <a:defRPr/>
            </a:pPr>
            <a:fld id="{B84A2FD7-D64B-4A8C-A102-312F4F7FB62F}" type="datetimeFigureOut">
              <a:rPr lang="hu-HU"/>
              <a:pPr>
                <a:defRPr/>
              </a:pPr>
              <a:t>2020. 05. 01.</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fld id="{5B5624D4-3D38-44D8-ACB9-8905FE501C73}" type="slidenum">
              <a:rPr lang="hu-HU" altLang="hu-HU"/>
              <a:pPr/>
              <a:t>‹#›</a:t>
            </a:fld>
            <a:endParaRPr lang="hu-HU" altLang="hu-HU"/>
          </a:p>
        </p:txBody>
      </p:sp>
    </p:spTree>
    <p:extLst>
      <p:ext uri="{BB962C8B-B14F-4D97-AF65-F5344CB8AC3E}">
        <p14:creationId xmlns:p14="http://schemas.microsoft.com/office/powerpoint/2010/main" val="186345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3"/>
          <p:cNvSpPr>
            <a:spLocks noGrp="1"/>
          </p:cNvSpPr>
          <p:nvPr>
            <p:ph type="dt" sz="half" idx="10"/>
          </p:nvPr>
        </p:nvSpPr>
        <p:spPr/>
        <p:txBody>
          <a:bodyPr/>
          <a:lstStyle>
            <a:lvl1pPr>
              <a:defRPr/>
            </a:lvl1pPr>
          </a:lstStyle>
          <a:p>
            <a:pPr>
              <a:defRPr/>
            </a:pPr>
            <a:fld id="{219EAB1F-02F5-482D-9068-6418BE3DBD91}" type="datetimeFigureOut">
              <a:rPr lang="hu-HU"/>
              <a:pPr>
                <a:defRPr/>
              </a:pPr>
              <a:t>2020. 05. 01.</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fld id="{2A4F441D-B96D-4A74-B20C-3B05D40D9D12}" type="slidenum">
              <a:rPr lang="hu-HU" altLang="hu-HU"/>
              <a:pPr/>
              <a:t>‹#›</a:t>
            </a:fld>
            <a:endParaRPr lang="hu-HU" altLang="hu-HU"/>
          </a:p>
        </p:txBody>
      </p:sp>
    </p:spTree>
    <p:extLst>
      <p:ext uri="{BB962C8B-B14F-4D97-AF65-F5344CB8AC3E}">
        <p14:creationId xmlns:p14="http://schemas.microsoft.com/office/powerpoint/2010/main" val="339271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a:t>Mintaszöveg szerkesztése</a:t>
            </a:r>
          </a:p>
          <a:p>
            <a:pPr lvl="1"/>
            <a:r>
              <a:rPr lang="hu-HU" altLang="hu-HU"/>
              <a:t>Második szint</a:t>
            </a:r>
          </a:p>
          <a:p>
            <a:pPr lvl="2"/>
            <a:r>
              <a:rPr lang="hu-HU" altLang="hu-HU"/>
              <a:t>Harmadik szint</a:t>
            </a:r>
          </a:p>
          <a:p>
            <a:pPr lvl="3"/>
            <a:r>
              <a:rPr lang="hu-HU" altLang="hu-HU"/>
              <a:t>Negyedik szint</a:t>
            </a:r>
          </a:p>
          <a:p>
            <a:pPr lvl="4"/>
            <a:r>
              <a:rPr lang="hu-HU" altLang="hu-HU"/>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Arial" charset="0"/>
                <a:cs typeface="Arial" charset="0"/>
              </a:defRPr>
            </a:lvl1pPr>
          </a:lstStyle>
          <a:p>
            <a:pPr>
              <a:defRPr/>
            </a:pPr>
            <a:fld id="{629EB211-5A37-46B7-A554-9A5E1434F23B}" type="datetimeFigureOut">
              <a:rPr lang="hu-HU"/>
              <a:pPr>
                <a:defRPr/>
              </a:pPr>
              <a:t>2020. 05. 01.</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6EAE149-74B4-45CD-BD19-4CF54C5527EB}" type="slidenum">
              <a:rPr lang="hu-HU" altLang="hu-HU"/>
              <a:pPr/>
              <a:t>‹#›</a:t>
            </a:fld>
            <a:endParaRPr lang="hu-HU" altLang="hu-HU"/>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palyazatok.org/tag/nek/" TargetMode="External"/><Relationship Id="rId2" Type="http://schemas.openxmlformats.org/officeDocument/2006/relationships/hyperlink" Target="http://palyazatok.org/category/allashirdetesek/szociali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kozfoglalkoztatas.kormany.hu/download/8/9f/a1000/k%C3%B6zfoglalkoztat%C3%A1si%20b%C3%A9r%202017.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fontAlgn="auto">
              <a:spcAft>
                <a:spcPts val="0"/>
              </a:spcAft>
              <a:defRPr/>
            </a:pPr>
            <a:r>
              <a:rPr lang="hu-HU" dirty="0">
                <a:solidFill>
                  <a:schemeClr val="tx2">
                    <a:satMod val="200000"/>
                  </a:schemeClr>
                </a:solidFill>
              </a:rPr>
              <a:t>Munkaerőpiac</a:t>
            </a:r>
            <a:endParaRPr lang="hu-HU" dirty="0"/>
          </a:p>
        </p:txBody>
      </p:sp>
      <p:sp>
        <p:nvSpPr>
          <p:cNvPr id="3" name="Tartalom helye 2"/>
          <p:cNvSpPr>
            <a:spLocks noGrp="1"/>
          </p:cNvSpPr>
          <p:nvPr>
            <p:ph idx="1"/>
          </p:nvPr>
        </p:nvSpPr>
        <p:spPr/>
        <p:txBody>
          <a:bodyPr rtlCol="0">
            <a:normAutofit/>
          </a:bodyPr>
          <a:lstStyle/>
          <a:p>
            <a:pPr marL="68580" indent="0" fontAlgn="auto">
              <a:spcAft>
                <a:spcPts val="0"/>
              </a:spcAft>
              <a:buNone/>
              <a:defRPr/>
            </a:pPr>
            <a:r>
              <a:rPr lang="hu-HU" sz="2000" dirty="0">
                <a:solidFill>
                  <a:schemeClr val="tx2">
                    <a:satMod val="200000"/>
                  </a:schemeClr>
                </a:solidFill>
              </a:rPr>
              <a:t>Problémák: </a:t>
            </a:r>
            <a:r>
              <a:rPr lang="hu-HU" sz="2000" dirty="0"/>
              <a:t>Országos munkanélküliségi ráta 2010-ben 11,2, B-A-Z megyében 17,3 (2000-ben romák munkanélkülisége a megyében 88%)</a:t>
            </a:r>
          </a:p>
          <a:p>
            <a:pPr marL="411480" fontAlgn="auto">
              <a:spcAft>
                <a:spcPts val="0"/>
              </a:spcAft>
              <a:buFont typeface="Wingdings"/>
              <a:buChar char=""/>
              <a:defRPr/>
            </a:pPr>
            <a:r>
              <a:rPr lang="hu-HU" sz="2000" dirty="0"/>
              <a:t>Alacsony iskolai végzettség, munkatapasztalat hiány, diszkrimináció</a:t>
            </a:r>
          </a:p>
          <a:p>
            <a:pPr marL="0" indent="0" fontAlgn="auto">
              <a:spcAft>
                <a:spcPts val="0"/>
              </a:spcAft>
              <a:buNone/>
              <a:defRPr/>
            </a:pPr>
            <a:r>
              <a:rPr lang="hu-HU" sz="2000" dirty="0">
                <a:solidFill>
                  <a:srgbClr val="0070C0"/>
                </a:solidFill>
              </a:rPr>
              <a:t>Kezdeményezések:</a:t>
            </a:r>
            <a:r>
              <a:rPr lang="hu-HU" sz="2000" dirty="0"/>
              <a:t> </a:t>
            </a:r>
          </a:p>
          <a:p>
            <a:pPr fontAlgn="auto">
              <a:spcAft>
                <a:spcPts val="0"/>
              </a:spcAft>
              <a:defRPr/>
            </a:pPr>
            <a:r>
              <a:rPr lang="hu-HU" sz="2000" dirty="0"/>
              <a:t>Állam (munkaerőpiaci programok, munkajogi szabályozás)</a:t>
            </a:r>
          </a:p>
          <a:p>
            <a:pPr fontAlgn="auto">
              <a:spcAft>
                <a:spcPts val="0"/>
              </a:spcAft>
              <a:defRPr/>
            </a:pPr>
            <a:r>
              <a:rPr lang="hu-HU" sz="2000" dirty="0"/>
              <a:t>Piac (hollandok, roma vállalkozók)</a:t>
            </a:r>
          </a:p>
          <a:p>
            <a:pPr fontAlgn="auto">
              <a:spcAft>
                <a:spcPts val="0"/>
              </a:spcAft>
              <a:defRPr/>
            </a:pPr>
            <a:r>
              <a:rPr lang="hu-HU" sz="2000" dirty="0"/>
              <a:t>Önkormányzat (Rozsály nyomán Szemere/ Hernádszentandrás, stb.)</a:t>
            </a:r>
          </a:p>
          <a:p>
            <a:pPr fontAlgn="auto">
              <a:spcAft>
                <a:spcPts val="0"/>
              </a:spcAft>
              <a:defRPr/>
            </a:pPr>
            <a:r>
              <a:rPr lang="hu-HU" sz="2000" dirty="0"/>
              <a:t>Civil szervezetek (Szendrőlád, Told, stb. )</a:t>
            </a:r>
          </a:p>
          <a:p>
            <a:pPr fontAlgn="auto">
              <a:spcAft>
                <a:spcPts val="0"/>
              </a:spcAft>
              <a:defRPr/>
            </a:pPr>
            <a:r>
              <a:rPr lang="hu-HU" sz="2000" dirty="0"/>
              <a:t>Szociális szövetkezetek (</a:t>
            </a:r>
            <a:r>
              <a:rPr lang="hu-HU" sz="2000" dirty="0" err="1"/>
              <a:t>Fúlókércs</a:t>
            </a:r>
            <a:r>
              <a:rPr lang="hu-HU" sz="2000" dirty="0"/>
              <a:t>, Bódvalenke )</a:t>
            </a:r>
          </a:p>
          <a:p>
            <a:pPr fontAlgn="auto">
              <a:spcAft>
                <a:spcPts val="0"/>
              </a:spcAft>
              <a:defRPr/>
            </a:pPr>
            <a:endParaRPr lang="hu-H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Szociális szövetkezet új szabály</a:t>
            </a:r>
          </a:p>
        </p:txBody>
      </p:sp>
      <p:sp>
        <p:nvSpPr>
          <p:cNvPr id="3" name="Tartalom helye 2"/>
          <p:cNvSpPr>
            <a:spLocks noGrp="1"/>
          </p:cNvSpPr>
          <p:nvPr>
            <p:ph idx="1"/>
          </p:nvPr>
        </p:nvSpPr>
        <p:spPr/>
        <p:txBody>
          <a:bodyPr/>
          <a:lstStyle/>
          <a:p>
            <a:r>
              <a:rPr lang="hu-HU" sz="1400" dirty="0"/>
              <a:t>2016. évi CXLV.  Módosítása:  A szociális szövetkezetnek a nevében viselnie kell a fő tevékenységére utaló megjelölést, és továbbra is a „szociális szövetkezet” megnevezést,</a:t>
            </a:r>
            <a:br>
              <a:rPr lang="hu-HU" sz="1400" dirty="0"/>
            </a:br>
            <a:r>
              <a:rPr lang="hu-HU" sz="1400" dirty="0"/>
              <a:t>Kötelezővé válik egy helyi önkormányzat vagy nemzetiségi önkormányzat, illetve ezek jogi személyiségű társulásának, vagy törvényben szabályozott karitatív tevékenységet ellátó közhasznú szervezetnek a tagsága</a:t>
            </a:r>
            <a:br>
              <a:rPr lang="hu-HU" sz="1400" dirty="0"/>
            </a:br>
            <a:r>
              <a:rPr lang="hu-HU" sz="1400" dirty="0"/>
              <a:t>Szigorodtak a tagi munkavégzésre (</a:t>
            </a:r>
            <a:r>
              <a:rPr lang="hu-HU" sz="1400" dirty="0" err="1"/>
              <a:t>sui</a:t>
            </a:r>
            <a:r>
              <a:rPr lang="hu-HU" sz="1400" dirty="0"/>
              <a:t> generis) irányuló jogviszony létesítésére és alkalmazására vonatkozó szabályok. 2017.01.01-től csak azzal létesíthető tagi munkavégzésre irányuló jogviszony, aki legalább három hónapja nyilvántartott álláskereső, vagy aki legalább három hónapja közfoglalkoztatási jogviszonyban áll</a:t>
            </a:r>
          </a:p>
        </p:txBody>
      </p:sp>
    </p:spTree>
    <p:extLst>
      <p:ext uri="{BB962C8B-B14F-4D97-AF65-F5344CB8AC3E}">
        <p14:creationId xmlns:p14="http://schemas.microsoft.com/office/powerpoint/2010/main" val="1226107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Nonprofitok</a:t>
            </a:r>
          </a:p>
        </p:txBody>
      </p:sp>
      <p:sp>
        <p:nvSpPr>
          <p:cNvPr id="3" name="Tartalom helye 2"/>
          <p:cNvSpPr>
            <a:spLocks noGrp="1"/>
          </p:cNvSpPr>
          <p:nvPr>
            <p:ph idx="1"/>
          </p:nvPr>
        </p:nvSpPr>
        <p:spPr/>
        <p:txBody>
          <a:bodyPr/>
          <a:lstStyle/>
          <a:p>
            <a:r>
              <a:rPr lang="hu-HU" sz="2000" dirty="0"/>
              <a:t>Gazdasági-vállalkozási tevékenység: nem az alapcélokkal </a:t>
            </a:r>
            <a:r>
              <a:rPr lang="hu-HU" sz="2000" dirty="0" err="1"/>
              <a:t>összefüggőek</a:t>
            </a:r>
            <a:r>
              <a:rPr lang="hu-HU" sz="2000" dirty="0"/>
              <a:t> (</a:t>
            </a:r>
            <a:r>
              <a:rPr lang="hu-HU" sz="2000" dirty="0" err="1"/>
              <a:t>max</a:t>
            </a:r>
            <a:r>
              <a:rPr lang="hu-HU" sz="2000" dirty="0"/>
              <a:t> az összes bevétel 60%-a), társasági adó köteles, de nem kell megfizetni, ha e </a:t>
            </a:r>
            <a:r>
              <a:rPr lang="hu-HU" sz="2000" dirty="0" err="1"/>
              <a:t>bev</a:t>
            </a:r>
            <a:r>
              <a:rPr lang="hu-HU" sz="2000" dirty="0"/>
              <a:t> 10 m ft alatt (közhasznúnál 15 m), illetve összes </a:t>
            </a:r>
            <a:r>
              <a:rPr lang="hu-HU" sz="2000" dirty="0" err="1"/>
              <a:t>bev</a:t>
            </a:r>
            <a:r>
              <a:rPr lang="hu-HU" sz="2000" dirty="0"/>
              <a:t> 10%-a alatt marad</a:t>
            </a:r>
          </a:p>
          <a:p>
            <a:r>
              <a:rPr lang="hu-HU" sz="2000" dirty="0"/>
              <a:t>Közhasznúság: jogszabály alapján állami vagy önkormányzati feladat ellátása</a:t>
            </a:r>
          </a:p>
          <a:p>
            <a:pPr marL="0" indent="0">
              <a:buNone/>
            </a:pPr>
            <a:r>
              <a:rPr lang="hu-HU" sz="2000" dirty="0"/>
              <a:t>(erőforrás ellátottság: átlagos éves bevétel 1 m ft felett/két év egybeszámított adózott eredménye nem negatív/személyi ráfordításai la a kiadások negyedét elérik</a:t>
            </a:r>
          </a:p>
          <a:p>
            <a:pPr marL="0" indent="0">
              <a:buNone/>
            </a:pPr>
            <a:r>
              <a:rPr lang="hu-HU" sz="2000" dirty="0"/>
              <a:t>Társadalmi támogatottság: 1%-</a:t>
            </a:r>
            <a:r>
              <a:rPr lang="hu-HU" sz="2000" dirty="0" err="1"/>
              <a:t>os</a:t>
            </a:r>
            <a:r>
              <a:rPr lang="hu-HU" sz="2000" dirty="0"/>
              <a:t> felajánlások elérik a bevétel 2%-át/a közhasznú tevékenység </a:t>
            </a:r>
            <a:r>
              <a:rPr lang="hu-HU" sz="2000" dirty="0" err="1"/>
              <a:t>ktsgei</a:t>
            </a:r>
            <a:r>
              <a:rPr lang="hu-HU" sz="2000" dirty="0"/>
              <a:t> elérik az összes ráfordítás felét két év átlagában/közhasznú tevékenységek ellátásában la 10 önkéntes segít)</a:t>
            </a:r>
          </a:p>
          <a:p>
            <a:endParaRPr lang="hu-HU" dirty="0"/>
          </a:p>
        </p:txBody>
      </p:sp>
    </p:spTree>
    <p:extLst>
      <p:ext uri="{BB962C8B-B14F-4D97-AF65-F5344CB8AC3E}">
        <p14:creationId xmlns:p14="http://schemas.microsoft.com/office/powerpoint/2010/main" val="2415117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Szociális szövetkezetek alakulásának ösztönzése</a:t>
            </a:r>
          </a:p>
        </p:txBody>
      </p:sp>
      <p:sp>
        <p:nvSpPr>
          <p:cNvPr id="3" name="Tartalom helye 2"/>
          <p:cNvSpPr>
            <a:spLocks noGrp="1"/>
          </p:cNvSpPr>
          <p:nvPr>
            <p:ph idx="1"/>
          </p:nvPr>
        </p:nvSpPr>
        <p:spPr/>
        <p:txBody>
          <a:bodyPr/>
          <a:lstStyle/>
          <a:p>
            <a:r>
              <a:rPr lang="hu-HU" sz="2000" dirty="0"/>
              <a:t>Szövetkezz/2007 pályázat</a:t>
            </a:r>
          </a:p>
          <a:p>
            <a:pPr marL="0" indent="0">
              <a:buNone/>
            </a:pPr>
            <a:r>
              <a:rPr lang="hu-HU" sz="2000" dirty="0"/>
              <a:t>Az OFA és a Szociális és Munkaügyi Minisztérium (SZMM) között, a szociális szövetkezetek létrehozására vonatkozó program megvalósítása érdekében megállapodás jött létre, amely a program megvalósításához 5 éves időszakra megközelítőleg 1 milliárd forint támogatási keretösszeget irányzott elő</a:t>
            </a:r>
          </a:p>
          <a:p>
            <a:r>
              <a:rPr lang="hu-HU" sz="2000" dirty="0"/>
              <a:t>2017: OFA „Fókuszban az önkormányzati tagsággal rendelkező </a:t>
            </a:r>
            <a:r>
              <a:rPr lang="hu-HU" sz="2000" dirty="0">
                <a:hlinkClick r:id="rId2"/>
              </a:rPr>
              <a:t>szociális</a:t>
            </a:r>
            <a:r>
              <a:rPr lang="hu-HU" sz="2000" dirty="0"/>
              <a:t> szövetkezetek”. A program célja új, fenntartható munkahelyek létrehozása – kiemelten a hátrányos helyzetű járásokban – a szociális szövetkezetek tevékenységé</a:t>
            </a:r>
            <a:r>
              <a:rPr lang="hu-HU" sz="2000" dirty="0">
                <a:hlinkClick r:id="rId3"/>
              </a:rPr>
              <a:t>nek</a:t>
            </a:r>
            <a:r>
              <a:rPr lang="hu-HU" sz="2000" dirty="0"/>
              <a:t>, működésének támogatásával.</a:t>
            </a:r>
          </a:p>
          <a:p>
            <a:pPr marL="0" indent="0">
              <a:buNone/>
            </a:pPr>
            <a:endParaRPr lang="hu-HU" dirty="0"/>
          </a:p>
        </p:txBody>
      </p:sp>
    </p:spTree>
    <p:extLst>
      <p:ext uri="{BB962C8B-B14F-4D97-AF65-F5344CB8AC3E}">
        <p14:creationId xmlns:p14="http://schemas.microsoft.com/office/powerpoint/2010/main" val="1865909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r>
              <a:rPr lang="hu-HU" dirty="0"/>
              <a:t>T</a:t>
            </a:r>
            <a:r>
              <a:rPr lang="hu-HU" sz="2000" dirty="0"/>
              <a:t>ÁMOP-5.1.1-09/6, illetve TÁMOP-5.1.1-09/7 jelű, „LHH Kistérségek projektjei - Képzés-foglalkoztatás hátrányos helyzetűeknek” </a:t>
            </a:r>
          </a:p>
          <a:p>
            <a:r>
              <a:rPr lang="hu-HU" sz="2000" dirty="0"/>
              <a:t>TÁMOP-2.4.3.D.3-13/1-2013-0001 „Foglalkoztatási szövetkezet – híd a munka világába” című kiemelt projekt, amelyben az Országos Roma Önkormányzat konzorciumi vezetőként, a Nemzeti Munkaügyi Hivatal és a </a:t>
            </a:r>
            <a:r>
              <a:rPr lang="hu-HU" sz="2000" dirty="0" err="1"/>
              <a:t>Türr</a:t>
            </a:r>
            <a:r>
              <a:rPr lang="hu-HU" sz="2000" dirty="0"/>
              <a:t> István Képző és Kutató Intézet pedig konzorciumi partnerként (EEMI visszakövetelte az önkormányzat számára már kifizetett 1,6 milliárd forintot)</a:t>
            </a:r>
          </a:p>
          <a:p>
            <a:r>
              <a:rPr lang="hu-HU" sz="2000" dirty="0"/>
              <a:t>Híd a Munka Világába nevű foglalkoztatási szövetkezet (feloszlott)</a:t>
            </a:r>
          </a:p>
        </p:txBody>
      </p:sp>
    </p:spTree>
    <p:extLst>
      <p:ext uri="{BB962C8B-B14F-4D97-AF65-F5344CB8AC3E}">
        <p14:creationId xmlns:p14="http://schemas.microsoft.com/office/powerpoint/2010/main" val="2031400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ím 1"/>
          <p:cNvSpPr>
            <a:spLocks noGrp="1"/>
          </p:cNvSpPr>
          <p:nvPr>
            <p:ph type="title"/>
          </p:nvPr>
        </p:nvSpPr>
        <p:spPr/>
        <p:txBody>
          <a:bodyPr/>
          <a:lstStyle/>
          <a:p>
            <a:r>
              <a:rPr lang="hu-HU" altLang="hu-HU"/>
              <a:t>Rozsály</a:t>
            </a:r>
          </a:p>
        </p:txBody>
      </p:sp>
      <p:sp>
        <p:nvSpPr>
          <p:cNvPr id="14339" name="Tartalom helye 2"/>
          <p:cNvSpPr>
            <a:spLocks noGrp="1"/>
          </p:cNvSpPr>
          <p:nvPr>
            <p:ph idx="1"/>
          </p:nvPr>
        </p:nvSpPr>
        <p:spPr/>
        <p:txBody>
          <a:bodyPr/>
          <a:lstStyle/>
          <a:p>
            <a:r>
              <a:rPr lang="hu-HU" altLang="hu-HU" sz="1200" dirty="0"/>
              <a:t>1992 termelő szövetkezet megszűnésekor az önkormányzat tulajdonába került 85 ha föld  (Ignácz Zoltán, Sztojka Gábor polgármester)</a:t>
            </a:r>
          </a:p>
          <a:p>
            <a:r>
              <a:rPr lang="hu-HU" altLang="hu-HU" sz="1200" dirty="0"/>
              <a:t>Rozsály Községért Jóléti Szolgálat Helyi Alapítvány</a:t>
            </a:r>
          </a:p>
          <a:p>
            <a:r>
              <a:rPr lang="hu-HU" altLang="hu-HU" sz="1200" dirty="0"/>
              <a:t>Önellátásra törekvés (felmérték a szükségleteket, van sertéstelep, a takarmányt a földjeiken termelik, a gyümölcsből lekvár, pálinka, a nyesedékből energia lesz- venyigekazán-, új szükségletre helyi vállalkozás indításával reagálnak pl. baltát esztergálnak, betonoszlop kellett a gyümölcsöshöz, azóta el is adnak </a:t>
            </a:r>
          </a:p>
          <a:p>
            <a:r>
              <a:rPr lang="hu-HU" altLang="hu-HU" sz="1200" dirty="0"/>
              <a:t>Gépek kiiktatása  (pl. lovak  használata)</a:t>
            </a:r>
          </a:p>
          <a:p>
            <a:r>
              <a:rPr lang="hu-HU" altLang="hu-HU" sz="1200" dirty="0"/>
              <a:t>Szociális fürdő</a:t>
            </a:r>
          </a:p>
          <a:p>
            <a:r>
              <a:rPr lang="hu-HU" altLang="hu-HU" sz="1200" dirty="0"/>
              <a:t>Szociális bolt</a:t>
            </a:r>
          </a:p>
          <a:p>
            <a:r>
              <a:rPr lang="hu-HU" altLang="hu-HU" sz="1200" dirty="0"/>
              <a:t>Közmunka alkalmazása az önkormányzati gazdaságokban: Start munkaprogram  ihletője a település</a:t>
            </a:r>
          </a:p>
          <a:p>
            <a:r>
              <a:rPr lang="hu-HU" altLang="hu-HU" sz="1200" dirty="0"/>
              <a:t>Vágóhíd</a:t>
            </a:r>
          </a:p>
          <a:p>
            <a:r>
              <a:rPr lang="hu-HU" altLang="hu-HU" sz="1200" dirty="0"/>
              <a:t>Almalé üzem</a:t>
            </a:r>
          </a:p>
          <a:p>
            <a:endParaRPr lang="hu-HU" altLang="hu-HU"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Munkajog</a:t>
            </a:r>
          </a:p>
        </p:txBody>
      </p:sp>
      <p:sp>
        <p:nvSpPr>
          <p:cNvPr id="3" name="Tartalom helye 2"/>
          <p:cNvSpPr>
            <a:spLocks noGrp="1"/>
          </p:cNvSpPr>
          <p:nvPr>
            <p:ph idx="1"/>
          </p:nvPr>
        </p:nvSpPr>
        <p:spPr/>
        <p:txBody>
          <a:bodyPr/>
          <a:lstStyle/>
          <a:p>
            <a:r>
              <a:rPr lang="hu-HU" sz="2000" dirty="0"/>
              <a:t>60’ </a:t>
            </a:r>
            <a:r>
              <a:rPr lang="hu-HU" sz="2000" dirty="0" err="1"/>
              <a:t>frikcionális</a:t>
            </a:r>
            <a:r>
              <a:rPr lang="hu-HU" sz="2000" dirty="0"/>
              <a:t> </a:t>
            </a:r>
            <a:r>
              <a:rPr lang="hu-HU" sz="2000" dirty="0" err="1"/>
              <a:t>mn</a:t>
            </a:r>
            <a:r>
              <a:rPr lang="hu-HU" sz="2000" dirty="0"/>
              <a:t>- álláskeresés, egyéni fejlesztés</a:t>
            </a:r>
          </a:p>
          <a:p>
            <a:r>
              <a:rPr lang="hu-HU" sz="2000" dirty="0"/>
              <a:t>70-80’ strukturális </a:t>
            </a:r>
            <a:r>
              <a:rPr lang="hu-HU" sz="2000" dirty="0" err="1"/>
              <a:t>mn</a:t>
            </a:r>
            <a:r>
              <a:rPr lang="hu-HU" sz="2000" dirty="0"/>
              <a:t>- képzés, átképzés</a:t>
            </a:r>
          </a:p>
          <a:p>
            <a:r>
              <a:rPr lang="hu-HU" sz="2000" dirty="0"/>
              <a:t>abszolút </a:t>
            </a:r>
            <a:r>
              <a:rPr lang="hu-HU" sz="2000" dirty="0" err="1"/>
              <a:t>mn</a:t>
            </a:r>
            <a:r>
              <a:rPr lang="hu-HU" sz="2000" dirty="0"/>
              <a:t> (globalizáció- termeléskihelyezés, technikai fejlődés) - atipikus foglalkoztatási formák, önfoglalkoztatás, </a:t>
            </a:r>
            <a:r>
              <a:rPr lang="hu-HU" sz="2000" dirty="0" err="1"/>
              <a:t>segély+munka</a:t>
            </a:r>
            <a:endParaRPr lang="hu-HU" sz="2000" dirty="0"/>
          </a:p>
          <a:p>
            <a:pPr marL="0" indent="0">
              <a:buNone/>
            </a:pPr>
            <a:r>
              <a:rPr lang="hu-HU" sz="2000" dirty="0"/>
              <a:t>Hazai jogszabályok: </a:t>
            </a:r>
            <a:r>
              <a:rPr lang="hu-HU" sz="2000" dirty="0" err="1"/>
              <a:t>FLt</a:t>
            </a:r>
            <a:r>
              <a:rPr lang="hu-HU" sz="2000" dirty="0"/>
              <a:t>- 1991. IV tv., MT 1992. XXII-t váltó 2012. I, szakmai tanulóképzés 1993. LXXVI (képzők, OKJ, OKT), üzemi baleset… 1993. XCIII, munkaügyi ellenőrzés 1996. LXXV (a munkaügyi hatóság munkaügyi felügyelői, pénzbírság 10 millió </a:t>
            </a:r>
            <a:r>
              <a:rPr lang="hu-HU" sz="2000" dirty="0" err="1"/>
              <a:t>ft-ig</a:t>
            </a:r>
            <a:r>
              <a:rPr lang="hu-HU" sz="2000" dirty="0"/>
              <a:t>) tb 1997. LXXX egyszerűsített </a:t>
            </a:r>
            <a:r>
              <a:rPr lang="hu-HU" sz="2000" dirty="0" err="1"/>
              <a:t>fogl</a:t>
            </a:r>
            <a:r>
              <a:rPr lang="hu-HU" sz="2000" dirty="0"/>
              <a:t>. 2010. LXXV, közfogl. 2011. CVI, megváltozott munkaképességűek: 2011. évi CXCI</a:t>
            </a:r>
          </a:p>
          <a:p>
            <a:endParaRPr lang="hu-HU" dirty="0"/>
          </a:p>
        </p:txBody>
      </p:sp>
    </p:spTree>
    <p:extLst>
      <p:ext uri="{BB962C8B-B14F-4D97-AF65-F5344CB8AC3E}">
        <p14:creationId xmlns:p14="http://schemas.microsoft.com/office/powerpoint/2010/main" val="729686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Foglalkoztatáspolitika aktív eszközei</a:t>
            </a:r>
            <a:endParaRPr lang="hu-HU" dirty="0"/>
          </a:p>
        </p:txBody>
      </p:sp>
      <p:sp>
        <p:nvSpPr>
          <p:cNvPr id="3" name="Tartalom helye 2"/>
          <p:cNvSpPr>
            <a:spLocks noGrp="1"/>
          </p:cNvSpPr>
          <p:nvPr>
            <p:ph idx="1"/>
          </p:nvPr>
        </p:nvSpPr>
        <p:spPr/>
        <p:txBody>
          <a:bodyPr/>
          <a:lstStyle/>
          <a:p>
            <a:pPr marL="0" lvl="0" indent="0">
              <a:buNone/>
            </a:pPr>
            <a:r>
              <a:rPr lang="hu-HU" sz="2400" b="1" i="1" dirty="0"/>
              <a:t>1.Munkaerőpiaci szolgáltatás</a:t>
            </a:r>
            <a:endParaRPr lang="hu-HU" sz="2400" dirty="0"/>
          </a:p>
          <a:p>
            <a:pPr lvl="0"/>
            <a:r>
              <a:rPr lang="hu-HU" sz="2400" dirty="0"/>
              <a:t>információ adás</a:t>
            </a:r>
          </a:p>
          <a:p>
            <a:pPr lvl="0"/>
            <a:r>
              <a:rPr lang="hu-HU" sz="2400" dirty="0"/>
              <a:t>tanácsadás</a:t>
            </a:r>
          </a:p>
          <a:p>
            <a:pPr lvl="0"/>
            <a:r>
              <a:rPr lang="hu-HU" sz="2400" dirty="0"/>
              <a:t>munkaközvetítés</a:t>
            </a:r>
          </a:p>
          <a:p>
            <a:pPr marL="0" indent="0">
              <a:buNone/>
            </a:pPr>
            <a:r>
              <a:rPr lang="hu-HU" sz="2400" b="1" i="1" dirty="0"/>
              <a:t>2. Képzések elősegítése</a:t>
            </a:r>
          </a:p>
          <a:p>
            <a:pPr marL="0" indent="0">
              <a:buNone/>
            </a:pPr>
            <a:r>
              <a:rPr lang="hu-HU" sz="2400" b="1" i="1" dirty="0"/>
              <a:t>3. Foglalkoztatás bővítését szolgáló támogatások</a:t>
            </a:r>
            <a:endParaRPr lang="hu-HU" sz="2400" dirty="0"/>
          </a:p>
          <a:p>
            <a:pPr marL="0" indent="0">
              <a:buNone/>
            </a:pPr>
            <a:r>
              <a:rPr lang="hu-HU" sz="2400" b="1" i="1" dirty="0"/>
              <a:t>4. Az álláskeresők vállalkozóvá válását elősegítő támogatás</a:t>
            </a:r>
          </a:p>
          <a:p>
            <a:pPr marL="0" indent="0">
              <a:buNone/>
            </a:pPr>
            <a:r>
              <a:rPr lang="hu-HU" sz="2400" b="1" i="1" dirty="0"/>
              <a:t>3. Munkahelyteremtés és munkahelymegőrzés támogatása</a:t>
            </a:r>
            <a:endParaRPr lang="hu-HU" sz="2400" dirty="0"/>
          </a:p>
          <a:p>
            <a:pPr marL="0" indent="0">
              <a:buNone/>
            </a:pPr>
            <a:r>
              <a:rPr lang="hu-HU" sz="2400" b="1" i="1" dirty="0"/>
              <a:t>4. Munkaerő-piaci programok támogatása</a:t>
            </a:r>
          </a:p>
          <a:p>
            <a:pPr marL="0" indent="0">
              <a:buNone/>
            </a:pPr>
            <a:r>
              <a:rPr lang="hu-HU" sz="2400" b="1" i="1" dirty="0"/>
              <a:t>5. Egyes általánostól eltérő foglalkoztatási formák támogatása</a:t>
            </a:r>
            <a:endParaRPr lang="hu-HU" sz="2400" dirty="0"/>
          </a:p>
          <a:p>
            <a:pPr marL="0" indent="0">
              <a:buNone/>
            </a:pPr>
            <a:endParaRPr lang="hu-HU" sz="2400" dirty="0"/>
          </a:p>
          <a:p>
            <a:pPr marL="0" indent="0">
              <a:buNone/>
            </a:pPr>
            <a:endParaRPr lang="hu-HU" dirty="0"/>
          </a:p>
          <a:p>
            <a:pPr marL="0" indent="0">
              <a:buNone/>
            </a:pPr>
            <a:endParaRPr lang="hu-HU" dirty="0"/>
          </a:p>
          <a:p>
            <a:endParaRPr lang="hu-HU" dirty="0"/>
          </a:p>
        </p:txBody>
      </p:sp>
    </p:spTree>
    <p:extLst>
      <p:ext uri="{BB962C8B-B14F-4D97-AF65-F5344CB8AC3E}">
        <p14:creationId xmlns:p14="http://schemas.microsoft.com/office/powerpoint/2010/main" val="2468542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Álláskeresők ellátása (passzív eszköz)</a:t>
            </a:r>
            <a:endParaRPr lang="hu-HU" dirty="0"/>
          </a:p>
        </p:txBody>
      </p:sp>
      <p:sp>
        <p:nvSpPr>
          <p:cNvPr id="3" name="Tartalom helye 2"/>
          <p:cNvSpPr>
            <a:spLocks noGrp="1"/>
          </p:cNvSpPr>
          <p:nvPr>
            <p:ph idx="1"/>
          </p:nvPr>
        </p:nvSpPr>
        <p:spPr/>
        <p:txBody>
          <a:bodyPr/>
          <a:lstStyle/>
          <a:p>
            <a:r>
              <a:rPr lang="hu-HU" b="1" i="1" dirty="0"/>
              <a:t>Álláskeresési járadék</a:t>
            </a:r>
            <a:r>
              <a:rPr lang="hu-HU" dirty="0"/>
              <a:t> </a:t>
            </a:r>
          </a:p>
          <a:p>
            <a:r>
              <a:rPr lang="hu-HU" b="1" i="1" dirty="0"/>
              <a:t>Nyugdíj előtti álláskeresési segély</a:t>
            </a:r>
            <a:endParaRPr lang="hu-HU" dirty="0"/>
          </a:p>
          <a:p>
            <a:r>
              <a:rPr lang="hu-HU" b="1" i="1" dirty="0"/>
              <a:t>Költségtérítés</a:t>
            </a:r>
            <a:endParaRPr lang="hu-HU" dirty="0"/>
          </a:p>
          <a:p>
            <a:pPr marL="0" indent="0">
              <a:buNone/>
            </a:pPr>
            <a:r>
              <a:rPr lang="hu-HU" dirty="0"/>
              <a:t>Megfelelő munkahely</a:t>
            </a:r>
          </a:p>
          <a:p>
            <a:pPr marL="0" indent="0">
              <a:buNone/>
            </a:pPr>
            <a:r>
              <a:rPr lang="hu-HU" dirty="0"/>
              <a:t>Együttműködési kötelezettség</a:t>
            </a:r>
          </a:p>
          <a:p>
            <a:pPr marL="0" indent="0">
              <a:buNone/>
            </a:pPr>
            <a:r>
              <a:rPr lang="hu-HU" dirty="0"/>
              <a:t>Szociális segély feltétele 30 nap munka</a:t>
            </a:r>
          </a:p>
        </p:txBody>
      </p:sp>
    </p:spTree>
    <p:extLst>
      <p:ext uri="{BB962C8B-B14F-4D97-AF65-F5344CB8AC3E}">
        <p14:creationId xmlns:p14="http://schemas.microsoft.com/office/powerpoint/2010/main" val="2271456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Közfoglalkoztatás (1987-1996)</a:t>
            </a:r>
          </a:p>
        </p:txBody>
      </p:sp>
      <p:sp>
        <p:nvSpPr>
          <p:cNvPr id="3" name="Tartalom helye 2"/>
          <p:cNvSpPr>
            <a:spLocks noGrp="1"/>
          </p:cNvSpPr>
          <p:nvPr>
            <p:ph idx="1"/>
          </p:nvPr>
        </p:nvSpPr>
        <p:spPr/>
        <p:txBody>
          <a:bodyPr/>
          <a:lstStyle/>
          <a:p>
            <a:r>
              <a:rPr lang="hu-HU" dirty="0"/>
              <a:t>K</a:t>
            </a:r>
            <a:r>
              <a:rPr lang="hu-HU" sz="2000" dirty="0"/>
              <a:t>özhasznú foglalkoztatás(tanácsok, 1987) Az önkormányzat szervezésében a legnagyobb kört foglalkoztató aktív munkaerőpiaci eszköz lett és maradt a közhasznú munka (pénzben is erre költöttek a legtöbbet még 2008-ban is), rövid, jellemzően 3 hónapos foglalkoztatási ciklussal és kommunális munkákkal</a:t>
            </a:r>
          </a:p>
          <a:p>
            <a:r>
              <a:rPr lang="hu-HU" sz="2000" dirty="0"/>
              <a:t>1996 közmunka, Közmunkatanács, a forrásokra pályázhattak az önkormányzatok és közcélú szervezetek. Nagyberuházásokon nem volt jelen, inkább középület felújítás, árvízvédelem, közúthálózat felújítása, nehéz fizikai munkavégzés. </a:t>
            </a:r>
            <a:r>
              <a:rPr lang="hu-HU" sz="2000" dirty="0" err="1"/>
              <a:t>Körbeforgás</a:t>
            </a:r>
            <a:r>
              <a:rPr lang="hu-HU" sz="2000" dirty="0"/>
              <a:t>: közmunka, járadék, szociális segély, közmunka- (a Bokros csomag nyomán, 1995 után a munkanélküliek jövedelempótló támogatása munkához kötötté vált.)</a:t>
            </a:r>
          </a:p>
          <a:p>
            <a:endParaRPr lang="hu-HU" dirty="0"/>
          </a:p>
          <a:p>
            <a:endParaRPr lang="hu-HU" dirty="0"/>
          </a:p>
        </p:txBody>
      </p:sp>
    </p:spTree>
    <p:extLst>
      <p:ext uri="{BB962C8B-B14F-4D97-AF65-F5344CB8AC3E}">
        <p14:creationId xmlns:p14="http://schemas.microsoft.com/office/powerpoint/2010/main" val="1626150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Közfoglalkoztatás (1998-2008)</a:t>
            </a:r>
          </a:p>
        </p:txBody>
      </p:sp>
      <p:sp>
        <p:nvSpPr>
          <p:cNvPr id="3" name="Tartalom helye 2"/>
          <p:cNvSpPr>
            <a:spLocks noGrp="1"/>
          </p:cNvSpPr>
          <p:nvPr>
            <p:ph idx="1"/>
          </p:nvPr>
        </p:nvSpPr>
        <p:spPr/>
        <p:txBody>
          <a:bodyPr/>
          <a:lstStyle/>
          <a:p>
            <a:r>
              <a:rPr lang="hu-HU" sz="2000" dirty="0"/>
              <a:t>1998 közcélú foglalkoztatás, pályázható. Legrövidebb a munkaciklus, sok esetben 30 nap. 2000-től a rendszeres szociális ellátás feltétele lett a la. 30 nap munkavégzés. Ennek biztosításának eszköze lett a közcélú munkavégzés. A település közfeladatainak ellátására irányult, jellemző tevékenységek a személyi és közterület gondozás, közterület védelem, közművelődés (pl. hagyományőrző programok szervezése), környezetvédelem (csatornatisztítás, árvízvédelem, szelektív hulladékgyűjtés) voltak.</a:t>
            </a:r>
          </a:p>
          <a:p>
            <a:r>
              <a:rPr lang="hu-HU" sz="2000" dirty="0"/>
              <a:t>2008: „Út a munkához” program. Differenciáltabb  ellátások: </a:t>
            </a:r>
          </a:p>
          <a:p>
            <a:pPr marL="0" indent="0">
              <a:buNone/>
            </a:pPr>
            <a:r>
              <a:rPr lang="hu-HU" sz="1400" dirty="0"/>
              <a:t>A munkavégzésbe bevonhatók közfoglalkoztatáson  (a települési önkormányzat szervezésében) </a:t>
            </a:r>
          </a:p>
          <a:p>
            <a:pPr marL="0" indent="0">
              <a:buNone/>
            </a:pPr>
            <a:r>
              <a:rPr lang="hu-HU" sz="1400" dirty="0"/>
              <a:t>Ha nekik nem felróhatóan nem tudtak dolgozni, akkor RÁT (rendelkezésre állási támogatást) kaptak. </a:t>
            </a:r>
          </a:p>
          <a:p>
            <a:pPr marL="0" indent="0">
              <a:buNone/>
            </a:pPr>
            <a:r>
              <a:rPr lang="hu-HU" sz="1400" dirty="0"/>
              <a:t>A képzésbe bevonhatók képzésben részesültek, RÁT vagy keresetpótló juttatásokkal.</a:t>
            </a:r>
          </a:p>
          <a:p>
            <a:pPr marL="0" indent="0">
              <a:buNone/>
            </a:pPr>
            <a:r>
              <a:rPr lang="hu-HU" sz="1400" dirty="0"/>
              <a:t>A munkavégzésre nem kötelesek rendszeres szociális segélyhez jutottak. Ebben a programban ugyan többen </a:t>
            </a:r>
            <a:r>
              <a:rPr lang="hu-HU" sz="1400" dirty="0" err="1"/>
              <a:t>vonódtak</a:t>
            </a:r>
            <a:r>
              <a:rPr lang="hu-HU" sz="1400" dirty="0"/>
              <a:t> be a közfoglalkoztatásba, de részmunkaidőben és rendszerint értelmetlen tevékenységekre. A rendszer alacsony hatásfokúnak és drágának bizonyult</a:t>
            </a:r>
          </a:p>
        </p:txBody>
      </p:sp>
    </p:spTree>
    <p:extLst>
      <p:ext uri="{BB962C8B-B14F-4D97-AF65-F5344CB8AC3E}">
        <p14:creationId xmlns:p14="http://schemas.microsoft.com/office/powerpoint/2010/main" val="913919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Közfoglalkoztatás 2011</a:t>
            </a:r>
          </a:p>
        </p:txBody>
      </p:sp>
      <p:sp>
        <p:nvSpPr>
          <p:cNvPr id="3" name="Tartalom helye 2"/>
          <p:cNvSpPr>
            <a:spLocks noGrp="1"/>
          </p:cNvSpPr>
          <p:nvPr>
            <p:ph idx="1"/>
          </p:nvPr>
        </p:nvSpPr>
        <p:spPr/>
        <p:txBody>
          <a:bodyPr/>
          <a:lstStyle/>
          <a:p>
            <a:r>
              <a:rPr lang="hu-HU" sz="1800" dirty="0"/>
              <a:t>2011 megváltozott a közfoglalkoztatás, kevesebb forrásból, többfelé szétosztva, jellemzően négyórás munkák</a:t>
            </a:r>
          </a:p>
          <a:p>
            <a:r>
              <a:rPr lang="hu-HU" sz="1800" dirty="0"/>
              <a:t>2011 őszén Start mintaprogramok </a:t>
            </a:r>
          </a:p>
          <a:p>
            <a:r>
              <a:rPr lang="hu-HU" sz="1800" dirty="0"/>
              <a:t>2012-től Start program (cél a valódi, értékteremtő munka) </a:t>
            </a:r>
          </a:p>
          <a:p>
            <a:r>
              <a:rPr lang="hu-HU" sz="1800" dirty="0"/>
              <a:t>Egységesült törvényi szinten a közfoglalkoztatás rendszere a 2011. CVI törvényben (a közfoglalkoztatásról és a közfoglalkoztatáshoz kapcsolódó valamint egyéb törvények módosításáról), </a:t>
            </a:r>
          </a:p>
          <a:p>
            <a:r>
              <a:rPr lang="hu-HU" sz="1800" dirty="0"/>
              <a:t>Forrás: nemzeti foglalkoztatási alapban a foglalkoztatási alap, közfoglalkoztatási előirányzatok. </a:t>
            </a:r>
          </a:p>
          <a:p>
            <a:r>
              <a:rPr lang="hu-HU" sz="1800" dirty="0"/>
              <a:t>Közfoglalkoztató lehet: helyi és nemzetiségi önkormányzat, valamint ezek jogi személyiséggel rendelkező társulása, költségvetési szerv, egyház, közhasznú jogállású szervezet (olyan tevékenységre, mely közhasznúnak elismert), civil szervezet, az állami és önkormányzati tulajdon kezelésével és fenntartásával megbízott, vagy erre a célra az állam, önkormányzat által létrehozott gazdálkodó szervezet, vízitársulat, erdőgazdálkodó, szociális szövetkezet, vasúti pályahálózat-működtető szervezet. </a:t>
            </a:r>
          </a:p>
          <a:p>
            <a:endParaRPr lang="hu-HU" dirty="0"/>
          </a:p>
        </p:txBody>
      </p:sp>
    </p:spTree>
    <p:extLst>
      <p:ext uri="{BB962C8B-B14F-4D97-AF65-F5344CB8AC3E}">
        <p14:creationId xmlns:p14="http://schemas.microsoft.com/office/powerpoint/2010/main" val="3281112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Közfoglalkoztatás bérek</a:t>
            </a:r>
          </a:p>
        </p:txBody>
      </p:sp>
      <p:sp>
        <p:nvSpPr>
          <p:cNvPr id="3" name="Tartalom helye 2"/>
          <p:cNvSpPr>
            <a:spLocks noGrp="1"/>
          </p:cNvSpPr>
          <p:nvPr>
            <p:ph idx="1"/>
          </p:nvPr>
        </p:nvSpPr>
        <p:spPr/>
        <p:txBody>
          <a:bodyPr/>
          <a:lstStyle/>
          <a:p>
            <a:r>
              <a:rPr lang="hu-HU" sz="2000" dirty="0"/>
              <a:t>közfoglalkoztatási bér bruttó 57 000 volt bevezetésekor, jelenleg bruttó 81500, ami havi nettó 54 300 (8 órás minimálbér 63,8%) bruttó 81500</a:t>
            </a:r>
          </a:p>
          <a:p>
            <a:r>
              <a:rPr lang="hu-HU" sz="2000" dirty="0"/>
              <a:t>garantált közfoglalkoztatási alapbér (a legalább középfokú végzettséget igénylő munkakörökben nettó </a:t>
            </a:r>
            <a:r>
              <a:rPr lang="hu-HU" sz="2000"/>
              <a:t>70 859) </a:t>
            </a:r>
            <a:endParaRPr lang="hu-HU" sz="2000" dirty="0"/>
          </a:p>
          <a:p>
            <a:r>
              <a:rPr lang="hu-HU" sz="2000" dirty="0"/>
              <a:t>Munkavezetőt megillető közfoglalkoztatási bér 77 968</a:t>
            </a:r>
          </a:p>
          <a:p>
            <a:r>
              <a:rPr lang="hu-HU" sz="2000" dirty="0"/>
              <a:t>Speciális közfoglalkoztatási bér 28 460 (6 óra)</a:t>
            </a:r>
          </a:p>
          <a:p>
            <a:pPr marL="0" indent="0">
              <a:buNone/>
            </a:pPr>
            <a:r>
              <a:rPr lang="hu-HU" sz="2000" dirty="0"/>
              <a:t>Forrás: </a:t>
            </a:r>
            <a:r>
              <a:rPr lang="hu-HU" sz="2000" dirty="0">
                <a:hlinkClick r:id="rId2"/>
              </a:rPr>
              <a:t>https://kozfoglalkoztatas.kormany.hu/download/8/9f/a1000/k%C3%B6zfoglalkoztat%C3%A1si%20b%C3%A9r%202017.pdf</a:t>
            </a:r>
            <a:endParaRPr lang="hu-HU" sz="2000" dirty="0"/>
          </a:p>
          <a:p>
            <a:pPr marL="0" indent="0">
              <a:buNone/>
            </a:pPr>
            <a:r>
              <a:rPr lang="hu-HU" sz="2000" dirty="0"/>
              <a:t>Téli közfoglalkoztatás, képzések</a:t>
            </a:r>
          </a:p>
          <a:p>
            <a:pPr marL="0" indent="0">
              <a:buNone/>
            </a:pPr>
            <a:r>
              <a:rPr lang="hu-HU" sz="2000" dirty="0"/>
              <a:t>Közfoglalkoztatottak száma: 2016.06.: 193 800</a:t>
            </a:r>
          </a:p>
          <a:p>
            <a:pPr marL="0" indent="0">
              <a:buNone/>
            </a:pPr>
            <a:r>
              <a:rPr lang="hu-HU" sz="2000" dirty="0"/>
              <a:t>2018.05: 117 300</a:t>
            </a:r>
          </a:p>
          <a:p>
            <a:pPr marL="0" indent="0">
              <a:buNone/>
            </a:pPr>
            <a:r>
              <a:rPr lang="hu-HU" sz="2000" dirty="0"/>
              <a:t>Forrás: http://www.ksh.hu/docs/hun/xstadat/xstadat_evkozi/e_qli038.html</a:t>
            </a:r>
          </a:p>
        </p:txBody>
      </p:sp>
    </p:spTree>
    <p:extLst>
      <p:ext uri="{BB962C8B-B14F-4D97-AF65-F5344CB8AC3E}">
        <p14:creationId xmlns:p14="http://schemas.microsoft.com/office/powerpoint/2010/main" val="1982500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Szociális gazdaság</a:t>
            </a:r>
          </a:p>
        </p:txBody>
      </p:sp>
      <p:sp>
        <p:nvSpPr>
          <p:cNvPr id="3" name="Tartalom helye 2"/>
          <p:cNvSpPr>
            <a:spLocks noGrp="1"/>
          </p:cNvSpPr>
          <p:nvPr>
            <p:ph idx="1"/>
          </p:nvPr>
        </p:nvSpPr>
        <p:spPr/>
        <p:txBody>
          <a:bodyPr/>
          <a:lstStyle/>
          <a:p>
            <a:r>
              <a:rPr lang="hu-HU" sz="1400" dirty="0"/>
              <a:t>A szociális gazdaság szervezetei termék-előállítással vagy szolgáltatás nyújtással foglalkoznak, mely tevékenység során a hátrányos helyzetűek helyzetét javítják azok foglalkoztatásán keresztül és egyúttal részt vesznek a közösségek összetartozásának, identitás tudatának és társadalmi tőkéjének megerősítésében. (</a:t>
            </a:r>
            <a:r>
              <a:rPr lang="hu-HU" sz="1400" dirty="0" err="1"/>
              <a:t>Campbell</a:t>
            </a:r>
            <a:r>
              <a:rPr lang="hu-HU" sz="1400" dirty="0"/>
              <a:t>, 1999) </a:t>
            </a:r>
          </a:p>
          <a:p>
            <a:r>
              <a:rPr lang="hu-HU" sz="1400" dirty="0"/>
              <a:t>Nonprofit szféra:</a:t>
            </a:r>
          </a:p>
          <a:p>
            <a:pPr marL="0" indent="0">
              <a:buNone/>
            </a:pPr>
            <a:r>
              <a:rPr lang="hu-HU" sz="1400" dirty="0"/>
              <a:t>egyesület, alapítvány, civil társaság, szövetség, közhasznú társaság(megszűnt), köztestület, sportági országos szakszövetség, nonprofit gazdasági társaságok</a:t>
            </a:r>
          </a:p>
          <a:p>
            <a:pPr marL="0" indent="0">
              <a:buNone/>
            </a:pPr>
            <a:r>
              <a:rPr lang="hu-HU" sz="1400" dirty="0"/>
              <a:t>Nonprofit gazdasági társaság, szociális szövetkezet</a:t>
            </a:r>
          </a:p>
          <a:p>
            <a:r>
              <a:rPr lang="hu-HU" sz="1400" dirty="0"/>
              <a:t>2006. évi X. törvény (Sztv.): a szociális szövetkezet olyan szövetkezet,</a:t>
            </a:r>
          </a:p>
          <a:p>
            <a:pPr marL="0" indent="0">
              <a:buNone/>
            </a:pPr>
            <a:r>
              <a:rPr lang="hu-HU" sz="1400" i="1" dirty="0"/>
              <a:t>a) </a:t>
            </a:r>
            <a:r>
              <a:rPr lang="hu-HU" sz="1400" dirty="0"/>
              <a:t>amelynek célja munkanélküli, illetőleg szociálisan hátrányos helyzetben lévő tagjai számára munkafeltételek teremtése, valamint szociális helyzetük javításának egyéb módon történő elősegítése;</a:t>
            </a:r>
          </a:p>
          <a:p>
            <a:pPr marL="0" indent="0">
              <a:buNone/>
            </a:pPr>
            <a:r>
              <a:rPr lang="hu-HU" sz="1400" i="1" dirty="0"/>
              <a:t>b) </a:t>
            </a:r>
            <a:r>
              <a:rPr lang="hu-HU" sz="1400" dirty="0"/>
              <a:t>amely iskolaszövetkezetként működik</a:t>
            </a:r>
          </a:p>
          <a:p>
            <a:r>
              <a:rPr lang="hu-HU" sz="1400" dirty="0"/>
              <a:t>A szociális szövetkezetekről szóló 141/2006. (VI. 29.) Kormányrendelet rögzíti, A szövetkezet által létrehozott közösségi alapból nyújtott támogatásokra vonatkozó részletes szabályokat a 124/2006. (V. 19.) Kormányrendelet</a:t>
            </a:r>
          </a:p>
          <a:p>
            <a:pPr marL="0" indent="0">
              <a:buNone/>
            </a:pPr>
            <a:endParaRPr lang="hu-HU" sz="1400" dirty="0"/>
          </a:p>
        </p:txBody>
      </p:sp>
    </p:spTree>
    <p:extLst>
      <p:ext uri="{BB962C8B-B14F-4D97-AF65-F5344CB8AC3E}">
        <p14:creationId xmlns:p14="http://schemas.microsoft.com/office/powerpoint/2010/main" val="2560521622"/>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1872</TotalTime>
  <Words>1420</Words>
  <Application>Microsoft Office PowerPoint</Application>
  <PresentationFormat>Diavetítés a képernyőre (4:3 oldalarány)</PresentationFormat>
  <Paragraphs>94</Paragraphs>
  <Slides>14</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14</vt:i4>
      </vt:variant>
    </vt:vector>
  </HeadingPairs>
  <TitlesOfParts>
    <vt:vector size="18" baseType="lpstr">
      <vt:lpstr>Arial</vt:lpstr>
      <vt:lpstr>Calibri</vt:lpstr>
      <vt:lpstr>Wingdings</vt:lpstr>
      <vt:lpstr>Office-téma</vt:lpstr>
      <vt:lpstr>Munkaerőpiac</vt:lpstr>
      <vt:lpstr>Munkajog</vt:lpstr>
      <vt:lpstr>Foglalkoztatáspolitika aktív eszközei</vt:lpstr>
      <vt:lpstr>Álláskeresők ellátása (passzív eszköz)</vt:lpstr>
      <vt:lpstr>Közfoglalkoztatás (1987-1996)</vt:lpstr>
      <vt:lpstr>Közfoglalkoztatás (1998-2008)</vt:lpstr>
      <vt:lpstr>Közfoglalkoztatás 2011</vt:lpstr>
      <vt:lpstr>Közfoglalkoztatás bérek</vt:lpstr>
      <vt:lpstr>Szociális gazdaság</vt:lpstr>
      <vt:lpstr>Szociális szövetkezet új szabály</vt:lpstr>
      <vt:lpstr>Nonprofitok</vt:lpstr>
      <vt:lpstr>Szociális szövetkezetek alakulásának ösztönzése</vt:lpstr>
      <vt:lpstr>PowerPoint-bemutató</vt:lpstr>
      <vt:lpstr>Rozsály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home</dc:creator>
  <cp:lastModifiedBy>Koma</cp:lastModifiedBy>
  <cp:revision>57</cp:revision>
  <dcterms:created xsi:type="dcterms:W3CDTF">2012-03-12T15:44:50Z</dcterms:created>
  <dcterms:modified xsi:type="dcterms:W3CDTF">2020-05-01T13:38:49Z</dcterms:modified>
</cp:coreProperties>
</file>