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1" r:id="rId1"/>
  </p:sldMasterIdLst>
  <p:notesMasterIdLst>
    <p:notesMasterId r:id="rId10"/>
  </p:notesMasterIdLst>
  <p:sldIdLst>
    <p:sldId id="288" r:id="rId2"/>
    <p:sldId id="260" r:id="rId3"/>
    <p:sldId id="278" r:id="rId4"/>
    <p:sldId id="289" r:id="rId5"/>
    <p:sldId id="266" r:id="rId6"/>
    <p:sldId id="271" r:id="rId7"/>
    <p:sldId id="267" r:id="rId8"/>
    <p:sldId id="265" r:id="rId9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oma" initials="K" lastIdx="2" clrIdx="0">
    <p:extLst>
      <p:ext uri="{19B8F6BF-5375-455C-9EA6-DF929625EA0E}">
        <p15:presenceInfo xmlns:p15="http://schemas.microsoft.com/office/powerpoint/2012/main" userId="Kom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Közepesen sötét stílus 2 – 2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Közepesen sötét stílus 2 – 3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59" autoAdjust="0"/>
    <p:restoredTop sz="86410"/>
  </p:normalViewPr>
  <p:slideViewPr>
    <p:cSldViewPr snapToGrid="0">
      <p:cViewPr varScale="1">
        <p:scale>
          <a:sx n="71" d="100"/>
          <a:sy n="71" d="100"/>
        </p:scale>
        <p:origin x="240" y="53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2880" y="-16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706AA6-A614-4016-A99E-5D29139299ED}" type="datetimeFigureOut">
              <a:rPr lang="hu-HU" smtClean="0"/>
              <a:t>2020. 05. 01.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3ECCA5-F233-4F26-880C-3F41C594E52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202738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6EE87-EBD5-4F12-A48A-63ACA297AC8F}" type="datetimeFigureOut">
              <a:rPr lang="en-US" smtClean="0"/>
              <a:t>5/1/2020</a:t>
            </a:fld>
            <a:endParaRPr lang="en-US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7897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smtClean="0"/>
              <a:t>5/1/2020</a:t>
            </a:fld>
            <a:endParaRPr lang="en-US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5528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smtClean="0"/>
              <a:t>5/1/2020</a:t>
            </a:fld>
            <a:endParaRPr lang="en-US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8764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smtClean="0"/>
              <a:t>5/1/2020</a:t>
            </a:fld>
            <a:endParaRPr lang="en-US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3483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smtClean="0"/>
              <a:t>5/1/2020</a:t>
            </a:fld>
            <a:endParaRPr lang="en-US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6890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smtClean="0"/>
              <a:t>5/1/2020</a:t>
            </a:fld>
            <a:endParaRPr lang="en-US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2358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smtClean="0"/>
              <a:t>5/1/2020</a:t>
            </a:fld>
            <a:endParaRPr lang="en-US" dirty="0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8495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smtClean="0"/>
              <a:t>5/1/2020</a:t>
            </a:fld>
            <a:endParaRPr lang="en-US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8696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smtClean="0"/>
              <a:t>5/1/2020</a:t>
            </a:fld>
            <a:endParaRPr lang="en-US" dirty="0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2361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smtClean="0"/>
              <a:t>5/1/2020</a:t>
            </a:fld>
            <a:endParaRPr lang="en-US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036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smtClean="0"/>
              <a:t>5/1/2020</a:t>
            </a:fld>
            <a:endParaRPr lang="en-US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5135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298CD5-6C1E-4009-B41F-6DF62E31D3BE}" type="datetimeFigureOut">
              <a:rPr lang="en-US" smtClean="0"/>
              <a:pPr/>
              <a:t>5/1/2020</a:t>
            </a:fld>
            <a:endParaRPr lang="en-US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4087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Foglalkozási helyzet 1893-ban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dirty="0"/>
              <a:t>174,000 felnőttből 143,000  volt kereső, 18,000 független, 13,000-nek nem volt foglalkozása (köztük voltak, akik koldulásból, tolvajlásból, jóslásból, stb. éltek)</a:t>
            </a:r>
          </a:p>
          <a:p>
            <a:r>
              <a:rPr lang="hu-HU" dirty="0"/>
              <a:t>50,506 dolgozott az iparban, 4453 a kereskedelemben, 17 000 zenész volt (őket tisztelet övezte és biztos megélhetés, főleg a magyar nemzeti mozgalom idején), 5847 mezőgazdasági munkás, 64,190  napszámos</a:t>
            </a:r>
          </a:p>
          <a:p>
            <a:r>
              <a:rPr lang="hu-HU" dirty="0"/>
              <a:t>Nők: kötél, seprű készítés, szövés, hímzés, dohánygyári munka, meszelés, mosás, toll tépés </a:t>
            </a:r>
          </a:p>
          <a:p>
            <a:r>
              <a:rPr lang="hu-HU" dirty="0"/>
              <a:t>Férfiak: fémművesség, kovácsok, </a:t>
            </a:r>
          </a:p>
          <a:p>
            <a:r>
              <a:rPr lang="hu-HU" dirty="0"/>
              <a:t>Mindkét nem: vessző, fa, nád megmunkálása, vályogvetés, téglaégetés, kőművesség</a:t>
            </a:r>
          </a:p>
          <a:p>
            <a:r>
              <a:rPr lang="hu-HU" dirty="0"/>
              <a:t>1945: a cigányok kimaradtak a földosztásból</a:t>
            </a:r>
          </a:p>
        </p:txBody>
      </p:sp>
    </p:spTree>
    <p:extLst>
      <p:ext uri="{BB962C8B-B14F-4D97-AF65-F5344CB8AC3E}">
        <p14:creationId xmlns:p14="http://schemas.microsoft.com/office/powerpoint/2010/main" val="40045855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Foglalkoztatás az állampárt idején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hu-HU" dirty="0"/>
              <a:t>Iparosítás: </a:t>
            </a:r>
            <a:r>
              <a:rPr lang="en-US" dirty="0"/>
              <a:t>197</a:t>
            </a:r>
            <a:r>
              <a:rPr lang="hu-HU" dirty="0"/>
              <a:t>1-ben a munkaképes korú cigányok kétharmada rendszeresen dolgozott (jellemzően alulfizetett, nehéz fizikai munkakörökben)</a:t>
            </a:r>
            <a:r>
              <a:rPr lang="en-US" dirty="0"/>
              <a:t>, 10</a:t>
            </a:r>
            <a:r>
              <a:rPr lang="hu-HU" dirty="0"/>
              <a:t> % független vagy alkalmi munka</a:t>
            </a:r>
          </a:p>
          <a:p>
            <a:r>
              <a:rPr lang="hu-HU" dirty="0"/>
              <a:t>Az ipari régiókban a férfiak teljes foglalkoztatása</a:t>
            </a:r>
          </a:p>
          <a:p>
            <a:r>
              <a:rPr lang="hu-HU" dirty="0"/>
              <a:t>Nők 30%-a volt aktív kereső (a 80-as évekre 50%), a nem cigányok 64%-</a:t>
            </a:r>
            <a:r>
              <a:rPr lang="hu-HU" dirty="0" err="1"/>
              <a:t>ával</a:t>
            </a:r>
            <a:r>
              <a:rPr lang="hu-HU" dirty="0"/>
              <a:t> szemben</a:t>
            </a:r>
          </a:p>
          <a:p>
            <a:r>
              <a:rPr lang="hu-HU" dirty="0"/>
              <a:t>15% dolgozott mezőgazdaságban, de csak 5%-</a:t>
            </a:r>
            <a:r>
              <a:rPr lang="hu-HU" dirty="0" err="1"/>
              <a:t>uk</a:t>
            </a:r>
            <a:r>
              <a:rPr lang="hu-HU" dirty="0"/>
              <a:t> volt tsz tag és még kevesebb növénytermelő, a többiek napszámosok, erdészeti dolgozó, csemete ültető, csősz, állatgondozó, szőlőmunkás 40% idény. Idénymunka volt </a:t>
            </a:r>
            <a:r>
              <a:rPr lang="hu-HU" dirty="0" err="1"/>
              <a:t>élelmiszeriparban,út</a:t>
            </a:r>
            <a:r>
              <a:rPr lang="hu-HU" dirty="0"/>
              <a:t> és vasútépítésben, építőanyagiparban, fafeldolgozásban is</a:t>
            </a:r>
          </a:p>
          <a:p>
            <a:r>
              <a:rPr lang="hu-HU" dirty="0"/>
              <a:t>Oláh cigányok: két kisebb csoport lókereskedéssel, illetve tehén tenyésztéssel foglalkozott,  egy nagyobb csoport szállításra váltott, legtöbbjük iparban helyezkedett el. Rongy gyűjtés, hulladékkal kereskedés is jellemző volt rájuk.</a:t>
            </a:r>
            <a:endParaRPr lang="hu-HU" i="1" dirty="0"/>
          </a:p>
          <a:p>
            <a:r>
              <a:rPr lang="hu-HU" dirty="0"/>
              <a:t>Textil kereskedők: készítettek is rongyszőnyegeket és takarókat</a:t>
            </a:r>
            <a:endParaRPr lang="hu-HU" i="1" dirty="0"/>
          </a:p>
          <a:p>
            <a:r>
              <a:rPr lang="hu-HU" dirty="0"/>
              <a:t>Közveszélyes munkakerülés</a:t>
            </a:r>
          </a:p>
          <a:p>
            <a:r>
              <a:rPr lang="hu-HU" dirty="0"/>
              <a:t>Ingázás, munkásszállók vagy városokba áramlás</a:t>
            </a:r>
          </a:p>
          <a:p>
            <a:r>
              <a:rPr lang="hu-HU" dirty="0"/>
              <a:t>…</a:t>
            </a:r>
          </a:p>
          <a:p>
            <a:endParaRPr lang="hu-HU" i="1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758284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Oktatás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hu-HU" dirty="0"/>
              <a:t>A második világháború előtt az iskolába nem járó cigány gyerekek aránya 50% volt 1957-re 10%</a:t>
            </a:r>
          </a:p>
          <a:p>
            <a:r>
              <a:rPr lang="hu-HU" dirty="0"/>
              <a:t>1945 után a nyolc osztály kötelezővé és általánossá tették. (Az iskolába nem járók aránya: </a:t>
            </a:r>
            <a:r>
              <a:rPr lang="hu-HU" dirty="0" err="1"/>
              <a:t>beásoknál</a:t>
            </a:r>
            <a:r>
              <a:rPr lang="hu-HU" dirty="0"/>
              <a:t> 10, oláhoknál 17, magyaroknál 6%.) A 47 és 51 között születetteknek már 27%-a nyolc osztályt végzett. Azok a gyerekek, akiknek kevesebb, mint 7 osztályuk volt, gyakorlatilag analfabéták voltak.</a:t>
            </a:r>
          </a:p>
          <a:p>
            <a:r>
              <a:rPr lang="hu-HU" dirty="0"/>
              <a:t>Amikor az 1971 után született gyerekek legnagyobb része már elvégezte az általános iskolát, az országban már munkanélküliség várt azokra, akik nem tanultak tovább. A középiskolai továbbtanulás  csak a 90-es években vált lehetségessé és racionálissá.  Eddig teljes foglalkoztatottság volt és kereseti különbséget sem jelentett az érettségi. </a:t>
            </a:r>
          </a:p>
          <a:p>
            <a:r>
              <a:rPr lang="hu-HU" dirty="0"/>
              <a:t>1962-ben miniszteri utasításra írták elő cigány tanulócsoportok létesítését. Az ilyen osztályokban kevesebbet tudnak a pedagógusok, kisebbek a követelmények, rosszabbak az oktatás körülményei. Az integrált oktatás esetén zavarják az osztályt, másrészt nem tudnak olyan ütemben haladni. </a:t>
            </a:r>
          </a:p>
          <a:p>
            <a:r>
              <a:rPr lang="hu-HU" dirty="0"/>
              <a:t>Az elkülönítés egy másik formája a cigány tanulók gyógypedagógiai intézményekbe, kisegítő  osztályokba utalása  volt. Az 1985/86-os tanévre a cigány gyerekek 18%-a járt ilyen helyre. </a:t>
            </a:r>
            <a:r>
              <a:rPr lang="hu-HU" dirty="0" err="1"/>
              <a:t>Czeizel</a:t>
            </a:r>
            <a:r>
              <a:rPr lang="hu-HU" dirty="0"/>
              <a:t> a hetvenes években a főváros 21 iskolájában és 3 intézetében vizsgálta a gyermekek értelmi állapotát. 62%-</a:t>
            </a:r>
            <a:r>
              <a:rPr lang="hu-HU" dirty="0" err="1"/>
              <a:t>uk</a:t>
            </a:r>
            <a:r>
              <a:rPr lang="hu-HU" dirty="0"/>
              <a:t> volt fogyatékos, 31% retardált és 7% átlagos. </a:t>
            </a:r>
          </a:p>
          <a:p>
            <a:r>
              <a:rPr lang="hu-HU" dirty="0"/>
              <a:t>1985-től változott a hivatalos politika és a cigány osztályok fokozatos megszüntetése lett a cél,  megszigorították a kisegítő iskolába helyezés feltételeit is</a:t>
            </a:r>
          </a:p>
          <a:p>
            <a:r>
              <a:rPr lang="hu-HU" dirty="0"/>
              <a:t>Óvodába a mélyszegénységben élők 28%-a nem járt 1993-ban sem, a többiek sem rendszeresen</a:t>
            </a:r>
          </a:p>
          <a:p>
            <a:r>
              <a:rPr lang="hu-HU" dirty="0"/>
              <a:t>Dolgozók iskolája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872898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Lakhatás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u-HU" dirty="0"/>
              <a:t>18. században a hivatalnokok döntötték el, hogy a cigányok mely területeken építhetik fel kunyhóikat, jellemzően azokon, amik másra nem voltak jók, mert belvíz vagy árvíz érintette őket, közel voltak a hulladéklerakóhoz, temetőhöz vagy kivégzőhelyhez</a:t>
            </a:r>
          </a:p>
          <a:p>
            <a:r>
              <a:rPr lang="hu-HU" dirty="0"/>
              <a:t>Néhány család, mely a falvakban telepedett le, fokozatosan asszimilálódott</a:t>
            </a:r>
          </a:p>
          <a:p>
            <a:r>
              <a:rPr lang="hu-HU" dirty="0"/>
              <a:t>1961-es párthatározat nyomán az állandó jövedelemmel rendelkező cigány lakosok államilag támogatott lakásépítési </a:t>
            </a:r>
            <a:r>
              <a:rPr lang="hu-HU" dirty="0" err="1"/>
              <a:t>hitelehez</a:t>
            </a:r>
            <a:r>
              <a:rPr lang="hu-HU" dirty="0"/>
              <a:t> jutottak, melyből  alacsony komfortfokozatú Cs lakásokat építettek (csökkent)  E lakások </a:t>
            </a:r>
            <a:r>
              <a:rPr lang="hu-HU" dirty="0" err="1"/>
              <a:t>telepszerűen</a:t>
            </a:r>
            <a:r>
              <a:rPr lang="hu-HU" dirty="0"/>
              <a:t> épültek, mintegy 10-11 000, a visszaélések miatt rossz minőségben</a:t>
            </a:r>
          </a:p>
          <a:p>
            <a:r>
              <a:rPr lang="hu-HU" dirty="0"/>
              <a:t>1971: telepen lakott a magyar cigányok 65% -a, az oláh cigányok 75% -a és a beások 48% -a</a:t>
            </a:r>
          </a:p>
          <a:p>
            <a:r>
              <a:rPr lang="hu-HU" dirty="0"/>
              <a:t>1980’ </a:t>
            </a:r>
            <a:r>
              <a:rPr lang="hu-HU" dirty="0" err="1"/>
              <a:t>elcigányosodás</a:t>
            </a:r>
            <a:r>
              <a:rPr lang="hu-HU" dirty="0"/>
              <a:t>: városi szegények a volt munkás kolóniákon vettek házat vagy a falvakba vándoroltak a munkanélküliség elől, a jobb módú nem cigányok kiköltöztek e területekről </a:t>
            </a:r>
          </a:p>
        </p:txBody>
      </p:sp>
    </p:spTree>
    <p:extLst>
      <p:ext uri="{BB962C8B-B14F-4D97-AF65-F5344CB8AC3E}">
        <p14:creationId xmlns:p14="http://schemas.microsoft.com/office/powerpoint/2010/main" val="39865095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err="1"/>
              <a:t>Kunyhók</a:t>
            </a:r>
            <a:r>
              <a:rPr lang="hu-HU" dirty="0"/>
              <a:t> </a:t>
            </a:r>
          </a:p>
        </p:txBody>
      </p:sp>
      <p:pic>
        <p:nvPicPr>
          <p:cNvPr id="7" name="Tartalom helye 6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589881" y="2975769"/>
            <a:ext cx="3657600" cy="2743200"/>
          </a:xfrm>
        </p:spPr>
      </p:pic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u-HU" dirty="0"/>
              <a:t>„Cs lakások” </a:t>
            </a:r>
          </a:p>
        </p:txBody>
      </p:sp>
      <p:pic>
        <p:nvPicPr>
          <p:cNvPr id="8" name="Tartalom helye 7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6172200" y="2619640"/>
            <a:ext cx="5183188" cy="3455458"/>
          </a:xfrm>
        </p:spPr>
      </p:pic>
    </p:spTree>
    <p:extLst>
      <p:ext uri="{BB962C8B-B14F-4D97-AF65-F5344CB8AC3E}">
        <p14:creationId xmlns:p14="http://schemas.microsoft.com/office/powerpoint/2010/main" val="38736326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pic>
        <p:nvPicPr>
          <p:cNvPr id="7" name="Tartalom helye 6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256506" y="2794794"/>
            <a:ext cx="4324350" cy="3105150"/>
          </a:xfrm>
        </p:spPr>
      </p:pic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8" name="Tartalom helye 7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6172200" y="2546751"/>
            <a:ext cx="5183188" cy="3601235"/>
          </a:xfrm>
        </p:spPr>
      </p:pic>
    </p:spTree>
    <p:extLst>
      <p:ext uri="{BB962C8B-B14F-4D97-AF65-F5344CB8AC3E}">
        <p14:creationId xmlns:p14="http://schemas.microsoft.com/office/powerpoint/2010/main" val="4249204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Munkáskolóniák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/>
              <a:t>Számozott utcák Miskolcon</a:t>
            </a:r>
          </a:p>
        </p:txBody>
      </p:sp>
      <p:pic>
        <p:nvPicPr>
          <p:cNvPr id="7" name="Tartalom helye 6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839788" y="2625037"/>
            <a:ext cx="5157787" cy="3444664"/>
          </a:xfrm>
        </p:spPr>
      </p:pic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hu-HU" dirty="0"/>
          </a:p>
        </p:txBody>
      </p:sp>
      <p:pic>
        <p:nvPicPr>
          <p:cNvPr id="8" name="Tartalom helye 7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7335044" y="3394869"/>
            <a:ext cx="2857500" cy="1905000"/>
          </a:xfrm>
        </p:spPr>
      </p:pic>
    </p:spTree>
    <p:extLst>
      <p:ext uri="{BB962C8B-B14F-4D97-AF65-F5344CB8AC3E}">
        <p14:creationId xmlns:p14="http://schemas.microsoft.com/office/powerpoint/2010/main" val="12994835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Érdekképviselet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u-HU" dirty="0"/>
              <a:t>1957-61: Magyarországi Cigányok Kulturális Szövetsége, melynek célja az eredeti cigány irodalom és zenei örökség megőrzése, kutatások a </a:t>
            </a:r>
            <a:r>
              <a:rPr lang="hu-HU" dirty="0" err="1"/>
              <a:t>nylevről</a:t>
            </a:r>
            <a:r>
              <a:rPr lang="hu-HU" dirty="0"/>
              <a:t>, munkahelyteremtés, oktatási és egészségügyi helyzet fejlesztése (pl. cigány kovács szövetkezetet támogattak, Romano </a:t>
            </a:r>
            <a:r>
              <a:rPr lang="hu-HU" dirty="0" err="1"/>
              <a:t>Nyevipe</a:t>
            </a:r>
            <a:r>
              <a:rPr lang="hu-HU" dirty="0"/>
              <a:t> című, magyar nyelvű cigány hetilap kiadása)</a:t>
            </a:r>
          </a:p>
          <a:p>
            <a:r>
              <a:rPr lang="hu-HU" dirty="0"/>
              <a:t>A hetvenes évek folklór mozgalma siettette az öntevékeny cigány kultúrcsoportok megalakulását. Ekkor a cigányság számára elérhető cél a kulturális-etnikus csoport státusza volt. Daróczi Ágnesek 1981-ben Tatán megszervezték a Hagyományőrző Folklór Együttesek Első Országos Találkozóját. Hamarosan néhány együttes országosan ismertté vált. Ez a hangszerelt, tökéletes stúdióviszonyok között rögzített zene, jóllehet a folklórból (különösen az oláh cigány folklórból) táplálkozott, önálló műfajjá lett. Noha az énekek többségét cigány nyelven adták elő, a hallgatóság és az </a:t>
            </a:r>
            <a:r>
              <a:rPr lang="hu-HU" dirty="0" err="1"/>
              <a:t>újraelőadók</a:t>
            </a:r>
            <a:r>
              <a:rPr lang="hu-HU" dirty="0"/>
              <a:t> többsége nem cigány anyanyelvű volt. Az a különös helyzet állt elő, hogy közben a „civil" életben a romanugrók nem győztek </a:t>
            </a:r>
            <a:r>
              <a:rPr lang="hu-HU" dirty="0" err="1"/>
              <a:t>elhatárolódni</a:t>
            </a:r>
            <a:r>
              <a:rPr lang="hu-HU" dirty="0"/>
              <a:t> az oláh cigányoktól, a zenében alkalmazkodtak, igazodtak hozzájuk. Egy ideig úgy tűnt, hogy a magyar nótát játszó klasszikus cigánybandák zenéje </a:t>
            </a:r>
            <a:r>
              <a:rPr lang="hu-HU" dirty="0" err="1"/>
              <a:t>száműzetik</a:t>
            </a:r>
            <a:r>
              <a:rPr lang="hu-HU" dirty="0"/>
              <a:t> a közös cigány kulturális kincsből.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251448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3602</TotalTime>
  <Words>877</Words>
  <Application>Microsoft Office PowerPoint</Application>
  <PresentationFormat>Szélesvásznú</PresentationFormat>
  <Paragraphs>39</Paragraphs>
  <Slides>8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Office-téma</vt:lpstr>
      <vt:lpstr>Foglalkozási helyzet 1893-ban</vt:lpstr>
      <vt:lpstr>Foglalkoztatás az állampárt idején</vt:lpstr>
      <vt:lpstr>Oktatás</vt:lpstr>
      <vt:lpstr>Lakhatás</vt:lpstr>
      <vt:lpstr>PowerPoint-bemutató</vt:lpstr>
      <vt:lpstr>PowerPoint-bemutató</vt:lpstr>
      <vt:lpstr>Munkáskolóniák</vt:lpstr>
      <vt:lpstr>Érdekképviselet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Koma</dc:creator>
  <cp:lastModifiedBy>Koma</cp:lastModifiedBy>
  <cp:revision>97</cp:revision>
  <dcterms:created xsi:type="dcterms:W3CDTF">2016-05-22T08:38:58Z</dcterms:created>
  <dcterms:modified xsi:type="dcterms:W3CDTF">2020-05-01T13:36:17Z</dcterms:modified>
</cp:coreProperties>
</file>