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notesMasterIdLst>
    <p:notesMasterId r:id="rId16"/>
  </p:notesMasterIdLst>
  <p:sldIdLst>
    <p:sldId id="288" r:id="rId2"/>
    <p:sldId id="289" r:id="rId3"/>
    <p:sldId id="292" r:id="rId4"/>
    <p:sldId id="291" r:id="rId5"/>
    <p:sldId id="290" r:id="rId6"/>
    <p:sldId id="305" r:id="rId7"/>
    <p:sldId id="295" r:id="rId8"/>
    <p:sldId id="294" r:id="rId9"/>
    <p:sldId id="300" r:id="rId10"/>
    <p:sldId id="296" r:id="rId11"/>
    <p:sldId id="297" r:id="rId12"/>
    <p:sldId id="298" r:id="rId13"/>
    <p:sldId id="303" r:id="rId14"/>
    <p:sldId id="304" r:id="rId1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ma" initials="K" lastIdx="2" clrIdx="0">
    <p:extLst>
      <p:ext uri="{19B8F6BF-5375-455C-9EA6-DF929625EA0E}">
        <p15:presenceInfo xmlns:p15="http://schemas.microsoft.com/office/powerpoint/2012/main" userId="Ko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39" autoAdjust="0"/>
    <p:restoredTop sz="86410"/>
  </p:normalViewPr>
  <p:slideViewPr>
    <p:cSldViewPr snapToGrid="0">
      <p:cViewPr varScale="1">
        <p:scale>
          <a:sx n="75" d="100"/>
          <a:sy n="75" d="100"/>
        </p:scale>
        <p:origin x="72" y="67"/>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55" d="100"/>
          <a:sy n="55" d="100"/>
        </p:scale>
        <p:origin x="2880"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06AA6-A614-4016-A99E-5D29139299ED}" type="datetimeFigureOut">
              <a:rPr lang="hu-HU" smtClean="0"/>
              <a:t>2020. 05. 06.</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ECCA5-F233-4F26-880C-3F41C594E52E}" type="slidenum">
              <a:rPr lang="hu-HU" smtClean="0"/>
              <a:t>‹#›</a:t>
            </a:fld>
            <a:endParaRPr lang="hu-HU"/>
          </a:p>
        </p:txBody>
      </p:sp>
    </p:spTree>
    <p:extLst>
      <p:ext uri="{BB962C8B-B14F-4D97-AF65-F5344CB8AC3E}">
        <p14:creationId xmlns:p14="http://schemas.microsoft.com/office/powerpoint/2010/main" val="202027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D53ECCA5-F233-4F26-880C-3F41C594E52E}" type="slidenum">
              <a:rPr lang="hu-HU" smtClean="0"/>
              <a:t>2</a:t>
            </a:fld>
            <a:endParaRPr lang="hu-HU"/>
          </a:p>
        </p:txBody>
      </p:sp>
    </p:spTree>
    <p:extLst>
      <p:ext uri="{BB962C8B-B14F-4D97-AF65-F5344CB8AC3E}">
        <p14:creationId xmlns:p14="http://schemas.microsoft.com/office/powerpoint/2010/main" val="55070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p:cNvSpPr>
            <a:spLocks noGrp="1"/>
          </p:cNvSpPr>
          <p:nvPr>
            <p:ph type="dt" sz="half" idx="10"/>
          </p:nvPr>
        </p:nvSpPr>
        <p:spPr/>
        <p:txBody>
          <a:bodyPr/>
          <a:lstStyle/>
          <a:p>
            <a:fld id="{6AD6EE87-EBD5-4F12-A48A-63ACA297AC8F}" type="datetimeFigureOut">
              <a:rPr lang="en-US" smtClean="0"/>
              <a:t>5/6/2020</a:t>
            </a:fld>
            <a:endParaRPr lang="en-US" dirty="0"/>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1789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4CD73815-2707-4475-8F1A-B873CB631BB4}" type="datetimeFigureOut">
              <a:rPr lang="en-US" smtClean="0"/>
              <a:t>5/6/2020</a:t>
            </a:fld>
            <a:endParaRPr lang="en-US" dirty="0"/>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552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2A4AFB99-0EAB-4182-AFF8-E214C82A68F6}" type="datetimeFigureOut">
              <a:rPr lang="en-US" smtClean="0"/>
              <a:t>5/6/2020</a:t>
            </a:fld>
            <a:endParaRPr lang="en-US" dirty="0"/>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9876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A5D3794B-289A-4A80-97D7-111025398D45}" type="datetimeFigureOut">
              <a:rPr lang="en-US" smtClean="0"/>
              <a:t>5/6/2020</a:t>
            </a:fld>
            <a:endParaRPr lang="en-US" dirty="0"/>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348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5A61015F-7CC6-4D0A-9D87-873EA4C304CC}" type="datetimeFigureOut">
              <a:rPr lang="en-US" smtClean="0"/>
              <a:t>5/6/2020</a:t>
            </a:fld>
            <a:endParaRPr lang="en-US" dirty="0"/>
          </a:p>
        </p:txBody>
      </p:sp>
      <p:sp>
        <p:nvSpPr>
          <p:cNvPr id="5" name="Élőláb helye 4"/>
          <p:cNvSpPr>
            <a:spLocks noGrp="1"/>
          </p:cNvSpPr>
          <p:nvPr>
            <p:ph type="ftr" sz="quarter" idx="11"/>
          </p:nvPr>
        </p:nvSpPr>
        <p:spPr/>
        <p:txBody>
          <a:bodyPr/>
          <a:lstStyle/>
          <a:p>
            <a:endParaRPr lang="en-US" dirty="0"/>
          </a:p>
        </p:txBody>
      </p:sp>
      <p:sp>
        <p:nvSpPr>
          <p:cNvPr id="6" name="Dia számának helye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689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93C6A301-0538-44EC-B09D-202E1042A48B}" type="datetimeFigureOut">
              <a:rPr lang="en-US" smtClean="0"/>
              <a:t>5/6/2020</a:t>
            </a:fld>
            <a:endParaRPr lang="en-US" dirty="0"/>
          </a:p>
        </p:txBody>
      </p:sp>
      <p:sp>
        <p:nvSpPr>
          <p:cNvPr id="6" name="Élőláb helye 5"/>
          <p:cNvSpPr>
            <a:spLocks noGrp="1"/>
          </p:cNvSpPr>
          <p:nvPr>
            <p:ph type="ftr" sz="quarter" idx="11"/>
          </p:nvPr>
        </p:nvSpPr>
        <p:spPr/>
        <p:txBody>
          <a:bodyPr/>
          <a:lstStyle/>
          <a:p>
            <a:endParaRPr lang="en-US" dirty="0"/>
          </a:p>
        </p:txBody>
      </p:sp>
      <p:sp>
        <p:nvSpPr>
          <p:cNvPr id="7" name="Dia számának helye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9235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D789574A-8875-45EF-8EA2-3CAA0F7ABC4C}" type="datetimeFigureOut">
              <a:rPr lang="en-US" smtClean="0"/>
              <a:t>5/6/2020</a:t>
            </a:fld>
            <a:endParaRPr lang="en-US" dirty="0"/>
          </a:p>
        </p:txBody>
      </p:sp>
      <p:sp>
        <p:nvSpPr>
          <p:cNvPr id="8" name="Élőláb helye 7"/>
          <p:cNvSpPr>
            <a:spLocks noGrp="1"/>
          </p:cNvSpPr>
          <p:nvPr>
            <p:ph type="ftr" sz="quarter" idx="11"/>
          </p:nvPr>
        </p:nvSpPr>
        <p:spPr/>
        <p:txBody>
          <a:bodyPr/>
          <a:lstStyle/>
          <a:p>
            <a:endParaRPr lang="en-US" dirty="0"/>
          </a:p>
        </p:txBody>
      </p:sp>
      <p:sp>
        <p:nvSpPr>
          <p:cNvPr id="9" name="Dia számának helye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2849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67EF4D4C-5367-4C26-9E2B-D8088D7FCA81}" type="datetimeFigureOut">
              <a:rPr lang="en-US" smtClean="0"/>
              <a:t>5/6/2020</a:t>
            </a:fld>
            <a:endParaRPr lang="en-US" dirty="0"/>
          </a:p>
        </p:txBody>
      </p:sp>
      <p:sp>
        <p:nvSpPr>
          <p:cNvPr id="4" name="Élőláb helye 3"/>
          <p:cNvSpPr>
            <a:spLocks noGrp="1"/>
          </p:cNvSpPr>
          <p:nvPr>
            <p:ph type="ftr" sz="quarter" idx="11"/>
          </p:nvPr>
        </p:nvSpPr>
        <p:spPr/>
        <p:txBody>
          <a:bodyPr/>
          <a:lstStyle/>
          <a:p>
            <a:endParaRPr lang="en-US" dirty="0"/>
          </a:p>
        </p:txBody>
      </p:sp>
      <p:sp>
        <p:nvSpPr>
          <p:cNvPr id="5" name="Dia számának helye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86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6E91E96-98B0-4413-9547-46F3504108EF}" type="datetimeFigureOut">
              <a:rPr lang="en-US" smtClean="0"/>
              <a:t>5/6/2020</a:t>
            </a:fld>
            <a:endParaRPr lang="en-US" dirty="0"/>
          </a:p>
        </p:txBody>
      </p:sp>
      <p:sp>
        <p:nvSpPr>
          <p:cNvPr id="3" name="Élőláb helye 2"/>
          <p:cNvSpPr>
            <a:spLocks noGrp="1"/>
          </p:cNvSpPr>
          <p:nvPr>
            <p:ph type="ftr" sz="quarter" idx="11"/>
          </p:nvPr>
        </p:nvSpPr>
        <p:spPr/>
        <p:txBody>
          <a:bodyPr/>
          <a:lstStyle/>
          <a:p>
            <a:endParaRPr lang="en-US" dirty="0"/>
          </a:p>
        </p:txBody>
      </p:sp>
      <p:sp>
        <p:nvSpPr>
          <p:cNvPr id="4" name="Dia számának helye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2361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05C68B11-C5A8-448C-8CE9-B1A273C79CFC}" type="datetimeFigureOut">
              <a:rPr lang="en-US" smtClean="0"/>
              <a:t>5/6/2020</a:t>
            </a:fld>
            <a:endParaRPr lang="en-US" dirty="0"/>
          </a:p>
        </p:txBody>
      </p:sp>
      <p:sp>
        <p:nvSpPr>
          <p:cNvPr id="6" name="Élőláb helye 5"/>
          <p:cNvSpPr>
            <a:spLocks noGrp="1"/>
          </p:cNvSpPr>
          <p:nvPr>
            <p:ph type="ftr" sz="quarter" idx="11"/>
          </p:nvPr>
        </p:nvSpPr>
        <p:spPr/>
        <p:txBody>
          <a:bodyPr/>
          <a:lstStyle/>
          <a:p>
            <a:endParaRPr lang="en-US" dirty="0"/>
          </a:p>
        </p:txBody>
      </p:sp>
      <p:sp>
        <p:nvSpPr>
          <p:cNvPr id="7" name="Dia számának helye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1036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C7616CA0-919D-4A49-9C8A-62FDFB3A5183}" type="datetimeFigureOut">
              <a:rPr lang="en-US" smtClean="0"/>
              <a:t>5/6/2020</a:t>
            </a:fld>
            <a:endParaRPr lang="en-US" dirty="0"/>
          </a:p>
        </p:txBody>
      </p:sp>
      <p:sp>
        <p:nvSpPr>
          <p:cNvPr id="6" name="Élőláb helye 5"/>
          <p:cNvSpPr>
            <a:spLocks noGrp="1"/>
          </p:cNvSpPr>
          <p:nvPr>
            <p:ph type="ftr" sz="quarter" idx="11"/>
          </p:nvPr>
        </p:nvSpPr>
        <p:spPr/>
        <p:txBody>
          <a:bodyPr/>
          <a:lstStyle/>
          <a:p>
            <a:endParaRPr lang="en-US" dirty="0"/>
          </a:p>
        </p:txBody>
      </p:sp>
      <p:sp>
        <p:nvSpPr>
          <p:cNvPr id="7" name="Dia számának helye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409513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5/6/2020</a:t>
            </a:fld>
            <a:endParaRPr lang="en-US" dirty="0"/>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408731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Állam eszközrendszere az integrációban</a:t>
            </a:r>
          </a:p>
        </p:txBody>
      </p:sp>
      <p:sp>
        <p:nvSpPr>
          <p:cNvPr id="3" name="Tartalom helye 2"/>
          <p:cNvSpPr>
            <a:spLocks noGrp="1"/>
          </p:cNvSpPr>
          <p:nvPr>
            <p:ph idx="1"/>
          </p:nvPr>
        </p:nvSpPr>
        <p:spPr/>
        <p:txBody>
          <a:bodyPr>
            <a:normAutofit/>
          </a:bodyPr>
          <a:lstStyle/>
          <a:p>
            <a:r>
              <a:rPr lang="hu-HU" dirty="0"/>
              <a:t>Stratégia</a:t>
            </a:r>
          </a:p>
          <a:p>
            <a:r>
              <a:rPr lang="hu-HU" dirty="0"/>
              <a:t>Jogszabályok</a:t>
            </a:r>
          </a:p>
          <a:p>
            <a:r>
              <a:rPr lang="hu-HU" dirty="0"/>
              <a:t>Állami támogatás</a:t>
            </a:r>
          </a:p>
        </p:txBody>
      </p:sp>
    </p:spTree>
    <p:extLst>
      <p:ext uri="{BB962C8B-B14F-4D97-AF65-F5344CB8AC3E}">
        <p14:creationId xmlns:p14="http://schemas.microsoft.com/office/powerpoint/2010/main" val="400458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lnSpcReduction="10000"/>
          </a:bodyPr>
          <a:lstStyle/>
          <a:p>
            <a:r>
              <a:rPr lang="hu-HU" dirty="0"/>
              <a:t>Községben, városban és a Főváros kerületeiben kisebbségi települési önkormányzatokat, vagy közvetett, vagy közvetlen módon létrejövő helyi kisebbségi önkormányzatokat, valamint országos kisebbségi önkormányzatokat hozhatnak létre. (Helyi önkormányzati képviselők és polgármesterek választásáról szóló 1990. évi LXIV. törvény rendelkezik)</a:t>
            </a:r>
          </a:p>
          <a:p>
            <a:r>
              <a:rPr lang="hu-HU" dirty="0"/>
              <a:t>Ha az önkormányzati testület képviselőinek legalább 30 százalékát egyazon kisebbség jelöltjeként választották meg, e képviselők kisebbségenként legalább 3 fős helyi kisebbségi önkormányzatot (a továbbiakban: közvetett módon létrejövő helyi kisebbségi önkormányzat) alakíthatnak.</a:t>
            </a:r>
          </a:p>
        </p:txBody>
      </p:sp>
    </p:spTree>
    <p:extLst>
      <p:ext uri="{BB962C8B-B14F-4D97-AF65-F5344CB8AC3E}">
        <p14:creationId xmlns:p14="http://schemas.microsoft.com/office/powerpoint/2010/main" val="427613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62500" lnSpcReduction="20000"/>
          </a:bodyPr>
          <a:lstStyle/>
          <a:p>
            <a:pPr marL="0" indent="0">
              <a:buNone/>
            </a:pPr>
            <a:r>
              <a:rPr lang="hu-HU" dirty="0"/>
              <a:t>A kisebbség helyi szószólója (a továbbiakban: szószóló) jogosult:</a:t>
            </a:r>
          </a:p>
          <a:p>
            <a:r>
              <a:rPr lang="hu-HU" i="1" dirty="0"/>
              <a:t>a) </a:t>
            </a:r>
            <a:r>
              <a:rPr lang="hu-HU" dirty="0"/>
              <a:t>ha nem települési önkormányzati képviselő, tanácskozási joggal részt venni a képviselő-testület, illetőleg bármely bizottság kisebbséget érintő napirendjének tárgyalásán, ideértve a zárt üléseket is;</a:t>
            </a:r>
          </a:p>
          <a:p>
            <a:r>
              <a:rPr lang="hu-HU" i="1" dirty="0"/>
              <a:t>b) </a:t>
            </a:r>
            <a:r>
              <a:rPr lang="hu-HU" dirty="0"/>
              <a:t>javasolni a polgármesternek, a bizottság elnökének, a képviselő-testület, a bizottság feladatkörébe tartozó - a kisebbségek helyzetét érintő - ügy megtárgyalását;</a:t>
            </a:r>
          </a:p>
          <a:p>
            <a:r>
              <a:rPr lang="hu-HU" i="1" dirty="0"/>
              <a:t>c) </a:t>
            </a:r>
            <a:r>
              <a:rPr lang="hu-HU" dirty="0"/>
              <a:t>kezdeményezni, hogy a képviselő-testület vizsgálja felül bizottságának a kisebbségek helyzetét érintő döntését;</a:t>
            </a:r>
          </a:p>
          <a:p>
            <a:r>
              <a:rPr lang="hu-HU" i="1" dirty="0"/>
              <a:t>d) </a:t>
            </a:r>
            <a:r>
              <a:rPr lang="hu-HU" dirty="0"/>
              <a:t>felvilágosítást kérni a képviselő-testület, a bizottság ülésén a polgármestertől, a jegyzőtől, a bizottság elnökétől a kisebbség helyzetét érintő, önkormányzati hatáskörbe tartozó ügyekben;</a:t>
            </a:r>
          </a:p>
          <a:p>
            <a:r>
              <a:rPr lang="hu-HU" i="1" dirty="0"/>
              <a:t>e) </a:t>
            </a:r>
            <a:r>
              <a:rPr lang="hu-HU" dirty="0"/>
              <a:t>feladata ellátásához szükséges tájékoztatást, ügyviteli közreműködést igényelni a polgármestertől, a jegyzőtől;</a:t>
            </a:r>
          </a:p>
          <a:p>
            <a:r>
              <a:rPr lang="hu-HU" i="1" dirty="0"/>
              <a:t>f) </a:t>
            </a:r>
            <a:r>
              <a:rPr lang="hu-HU" dirty="0"/>
              <a:t>kezdeményezni a polgármester, a jegyző, a hatáskörrel rendelkező ügyintéző intézkedését, a kisebbséget e minőségében érintő ügyekben;</a:t>
            </a:r>
          </a:p>
          <a:p>
            <a:r>
              <a:rPr lang="hu-HU" i="1" dirty="0"/>
              <a:t>g) </a:t>
            </a:r>
            <a:r>
              <a:rPr lang="hu-HU" dirty="0"/>
              <a:t>kezdeményezni, hogy a képviselő-testület a kisebbség helyzetével összefüggő ügyben - az Ötv. 101. § (1) bekezdésében foglaltak szerint - hatáskörrel rendelkező szervhez forduljon.</a:t>
            </a:r>
          </a:p>
          <a:p>
            <a:endParaRPr lang="hu-HU" dirty="0"/>
          </a:p>
        </p:txBody>
      </p:sp>
    </p:spTree>
    <p:extLst>
      <p:ext uri="{BB962C8B-B14F-4D97-AF65-F5344CB8AC3E}">
        <p14:creationId xmlns:p14="http://schemas.microsoft.com/office/powerpoint/2010/main" val="2331221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a:t>Az állam a mindenkori költségvetési törvényben meghatározott mértékben</a:t>
            </a:r>
          </a:p>
          <a:p>
            <a:r>
              <a:rPr lang="hu-HU" i="1" dirty="0"/>
              <a:t>a) </a:t>
            </a:r>
            <a:r>
              <a:rPr lang="hu-HU" dirty="0"/>
              <a:t>kiegészítő normatív támogatást nyújt a kisebbségi óvodai neveléshez, illetőleg az anyanyelvi (anyanyelvű) iskolai oktatáshoz;</a:t>
            </a:r>
          </a:p>
          <a:p>
            <a:r>
              <a:rPr lang="hu-HU" i="1" dirty="0"/>
              <a:t>b) </a:t>
            </a:r>
            <a:r>
              <a:rPr lang="hu-HU" dirty="0"/>
              <a:t>az Országgyűlés döntése szerinti megosztásban biztosítja a nemzeti és az etnikai kisebbségi önkormányzatok, illetőleg támogatja a nemzeti vagy etnikai társadalmi szervezetek működését.</a:t>
            </a:r>
          </a:p>
          <a:p>
            <a:r>
              <a:rPr lang="hu-HU" dirty="0"/>
              <a:t>(3) A kisebbségek, illetőleg az érdekükben kifejtett tevékenység támogatására az Országgyűlés - e törvény hatálybalépésétől számított egy éven belül - létrehozza a Nemzeti és Etnikai Kisebbségi Alapot</a:t>
            </a:r>
          </a:p>
          <a:p>
            <a:endParaRPr lang="hu-HU" dirty="0"/>
          </a:p>
        </p:txBody>
      </p:sp>
    </p:spTree>
    <p:extLst>
      <p:ext uri="{BB962C8B-B14F-4D97-AF65-F5344CB8AC3E}">
        <p14:creationId xmlns:p14="http://schemas.microsoft.com/office/powerpoint/2010/main" val="24400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Az egyenlő bánásmódról és az esélyegyenlőség előmozdításáról szóló 2003. évi CXXV. törvény</a:t>
            </a:r>
          </a:p>
        </p:txBody>
      </p:sp>
      <p:sp>
        <p:nvSpPr>
          <p:cNvPr id="3" name="Tartalom helye 2"/>
          <p:cNvSpPr>
            <a:spLocks noGrp="1"/>
          </p:cNvSpPr>
          <p:nvPr>
            <p:ph idx="1"/>
          </p:nvPr>
        </p:nvSpPr>
        <p:spPr/>
        <p:txBody>
          <a:bodyPr>
            <a:normAutofit fontScale="77500" lnSpcReduction="20000"/>
          </a:bodyPr>
          <a:lstStyle/>
          <a:p>
            <a:r>
              <a:rPr lang="hu-HU" dirty="0"/>
              <a:t>védett tulajdonságok alapján tiltja a hátrányos megkülönböztetést. A törvény a következő tulajdonságokat részesíti védelemben: nem, faji hovatartozás, bőrszín, nemzetiség, nemzetiséghez való tartozás, életkor, anyanyelv, fogyatékosság, egészségi állapot, anyaság (terhesség) vagy apaság, családi állapot, szexuális irányultság, nemi identitás, társadalmi származás, vagyoni helyzet, vallási vagy világnézeti meggyőződés, politikai vagy más vélemény, foglalkozási jogviszony részmunkaidős jellege ill. határozott időtartama, érdekképviselethez való tartozás, egyéb helyzet.</a:t>
            </a:r>
          </a:p>
          <a:p>
            <a:r>
              <a:rPr lang="hu-HU" b="1" cap="all" dirty="0"/>
              <a:t>A diszkrimináció típusai</a:t>
            </a:r>
          </a:p>
          <a:p>
            <a:r>
              <a:rPr lang="hu-HU" b="1" dirty="0"/>
              <a:t>Közvetlen hátrányos megkülönböztetés</a:t>
            </a:r>
            <a:r>
              <a:rPr lang="hu-HU" dirty="0"/>
              <a:t> történik, ha egy személy vagy csoport kedvezőtlenebb bánásmódban részesül a védett tulajdonsága miatt, mint más, összehasonlítható helyzetben lévő személy vagy csoport.</a:t>
            </a:r>
          </a:p>
          <a:p>
            <a:r>
              <a:rPr lang="hu-HU" b="1" dirty="0"/>
              <a:t>Közvetett a hátrányos megkülönböztetés</a:t>
            </a:r>
            <a:r>
              <a:rPr lang="hu-HU" dirty="0"/>
              <a:t> akkor, ha egy intézkedés látszólag semleges és elfogulatlan és úgy tűnik, hogy nem sérti az egyenlő bánásmód követelményét, de a védett tulajdonságokkal rendelkezőket különösen hátrányosan érinti.</a:t>
            </a:r>
          </a:p>
          <a:p>
            <a:endParaRPr lang="hu-HU" dirty="0"/>
          </a:p>
        </p:txBody>
      </p:sp>
    </p:spTree>
    <p:extLst>
      <p:ext uri="{BB962C8B-B14F-4D97-AF65-F5344CB8AC3E}">
        <p14:creationId xmlns:p14="http://schemas.microsoft.com/office/powerpoint/2010/main" val="2203201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62500" lnSpcReduction="20000"/>
          </a:bodyPr>
          <a:lstStyle/>
          <a:p>
            <a:r>
              <a:rPr lang="hu-HU" dirty="0"/>
              <a:t>A </a:t>
            </a:r>
            <a:r>
              <a:rPr lang="hu-HU" b="1" dirty="0"/>
              <a:t>zaklatás</a:t>
            </a:r>
            <a:r>
              <a:rPr lang="hu-HU" dirty="0"/>
              <a:t> rendszerint hosszabb folyamatban akkor valósul meg, ha a védett tulajdonsággal rendelkező személyekkel szemben - e tulajdonságuk miatt - olyan, emberi méltóságot sértő magatartást tanúsítanak, amelynek célja vagy hatása, megfélemlítő ellenséges, megalázó, megszégyenítő vagy támadó környezet kialakulása.</a:t>
            </a:r>
          </a:p>
          <a:p>
            <a:r>
              <a:rPr lang="hu-HU" b="1" dirty="0"/>
              <a:t>Jogellenes az elkülönítés, ha </a:t>
            </a:r>
            <a:r>
              <a:rPr lang="hu-HU" dirty="0"/>
              <a:t>a fenti tulajdonságai alapján egyes személyeket, vagy személyek egy csoportját a velük összehasonlítható helyzetben lévő személyektől vagy személyek csoportjától törvényi felhatalmazás nélkül elkülönítenek. Leggyakrabban a cigány tanulók elkülönített oktatása valósít meg jogellenes elkülönítést.</a:t>
            </a:r>
          </a:p>
          <a:p>
            <a:r>
              <a:rPr lang="hu-HU" b="1" dirty="0"/>
              <a:t>Megtorlás esetén </a:t>
            </a:r>
            <a:r>
              <a:rPr lang="hu-HU" dirty="0"/>
              <a:t>az egyenlő bánásmód követelményének megsértése miatt fellépő személyeket e magatartásuk miatt éri hátrány.</a:t>
            </a:r>
          </a:p>
          <a:p>
            <a:r>
              <a:rPr lang="hu-HU" b="1" cap="all" dirty="0"/>
              <a:t>Ki fordulhat a hatósághoz és kikkel szemben lehet panaszt benyújtani?</a:t>
            </a:r>
          </a:p>
          <a:p>
            <a:r>
              <a:rPr lang="hu-HU" dirty="0"/>
              <a:t>A sérelmet szenvedett természetes személy (személyesen vagy meghatalmazottja útján), jogi személy vezetője vagy meghatalmazottja, érdekképviseleti szervezet vagy közérdekű igényérvényesítő a hatósághoz intézett kérelemmel kezdeményezheti az eljárást.</a:t>
            </a:r>
          </a:p>
          <a:p>
            <a:r>
              <a:rPr lang="hu-HU" dirty="0"/>
              <a:t>Hivatalból is eljár (a magyar állammal, a helyi és nemzetiségi önkormányzatokkal, ezek szerveivel, a hatósági jogkört gyakorló szervezetekkel valamint a Magyar Honvédséggel és a rendvédelmi szervekkel szemben, ha észleli)</a:t>
            </a:r>
          </a:p>
          <a:p>
            <a:endParaRPr lang="hu-HU" dirty="0"/>
          </a:p>
        </p:txBody>
      </p:sp>
    </p:spTree>
    <p:extLst>
      <p:ext uri="{BB962C8B-B14F-4D97-AF65-F5344CB8AC3E}">
        <p14:creationId xmlns:p14="http://schemas.microsoft.com/office/powerpoint/2010/main" val="83697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1989-2002</a:t>
            </a:r>
          </a:p>
        </p:txBody>
      </p:sp>
      <p:sp>
        <p:nvSpPr>
          <p:cNvPr id="3" name="Tartalom helye 2"/>
          <p:cNvSpPr>
            <a:spLocks noGrp="1"/>
          </p:cNvSpPr>
          <p:nvPr>
            <p:ph idx="1"/>
          </p:nvPr>
        </p:nvSpPr>
        <p:spPr/>
        <p:txBody>
          <a:bodyPr>
            <a:normAutofit fontScale="55000" lnSpcReduction="20000"/>
          </a:bodyPr>
          <a:lstStyle/>
          <a:p>
            <a:r>
              <a:rPr lang="hu-HU" dirty="0"/>
              <a:t>1995-ig egyedi programok </a:t>
            </a:r>
          </a:p>
          <a:p>
            <a:r>
              <a:rPr lang="hu-HU" dirty="0"/>
              <a:t>1997 júliusára első intézkedéscsomag (feladatok). További kormányhatározatok követték 2005-ig, éves akció tervekkel (nem vállalkozott  „időt állóbb” szabályozási formával, például törvényben kötelezze el magát . </a:t>
            </a:r>
          </a:p>
          <a:p>
            <a:pPr marL="0" indent="0">
              <a:buNone/>
            </a:pPr>
            <a:r>
              <a:rPr lang="hu-HU" dirty="0"/>
              <a:t>Túl sok feladatot határoztak meg (</a:t>
            </a:r>
            <a:r>
              <a:rPr lang="hu-HU" dirty="0" err="1"/>
              <a:t>elaprózódtak</a:t>
            </a:r>
            <a:r>
              <a:rPr lang="hu-HU" dirty="0"/>
              <a:t> a források), az egyes minisztériumok - nem ritkán a maradékelv alapján - maguk döntöttek a romák számára is elérhető programokról és arról, hogy ezekre mennyi pénzt áldozzanak. </a:t>
            </a:r>
          </a:p>
          <a:p>
            <a:pPr marL="0" indent="0">
              <a:buNone/>
            </a:pPr>
            <a:r>
              <a:rPr lang="hu-HU" dirty="0"/>
              <a:t>Forráselégtelen, nincs koordináció, sem átláthatóság, ellenőrizhetőség). A formai hasonlóság ellenére – kevés volt a folytonosság. </a:t>
            </a:r>
          </a:p>
          <a:p>
            <a:pPr marL="0" indent="0">
              <a:buNone/>
            </a:pPr>
            <a:r>
              <a:rPr lang="hu-HU" dirty="0"/>
              <a:t>A kísérleti programok kiértékelése rendre elmaradt. A sikeres programok széleskörű elterjesztése helyett újabb és újabb programok indultak. </a:t>
            </a:r>
          </a:p>
          <a:p>
            <a:pPr marL="0" indent="0">
              <a:buNone/>
            </a:pPr>
            <a:r>
              <a:rPr lang="hu-HU" dirty="0"/>
              <a:t>Gyakran hasonló programokat különböző forrásokból párhuzamosan is finanszíroztak (pl. ösztöndíjak, vállalkozásfejlesztés). </a:t>
            </a:r>
          </a:p>
          <a:p>
            <a:pPr marL="0" indent="0">
              <a:buNone/>
            </a:pPr>
            <a:r>
              <a:rPr lang="hu-HU" dirty="0"/>
              <a:t>A költségvetési, illetve nemzetközi támogatással létrehozott intézmények fenntartása nem valósult meg, programok, intézmények megszűntek.</a:t>
            </a:r>
          </a:p>
          <a:p>
            <a:pPr marL="0" indent="0">
              <a:buNone/>
            </a:pPr>
            <a:r>
              <a:rPr lang="hu-HU" dirty="0"/>
              <a:t>Etnikai célú adatgyűjtés hiánya nem teszi lehetővé a roma integrációt szolgáló pénzek nagyságrendjének megállapítását.</a:t>
            </a:r>
          </a:p>
          <a:p>
            <a:pPr marL="0" indent="0">
              <a:buNone/>
            </a:pPr>
            <a:r>
              <a:rPr lang="hu-HU" dirty="0"/>
              <a:t>A programok koordinálását részben kormányzati, részben tárcaközi bizottsági (</a:t>
            </a:r>
            <a:r>
              <a:rPr lang="hu-HU" dirty="0" err="1"/>
              <a:t>Cigányügyi</a:t>
            </a:r>
            <a:r>
              <a:rPr lang="hu-HU" dirty="0"/>
              <a:t> Koordinációs Tanács, </a:t>
            </a:r>
            <a:r>
              <a:rPr lang="hu-HU" dirty="0" err="1"/>
              <a:t>Cigányügyi</a:t>
            </a:r>
            <a:r>
              <a:rPr lang="hu-HU" dirty="0"/>
              <a:t> Tárcaközi Bizottság, Roma Integrációs Tanács) szinten kívánták megoldani. A kormányhivatali rangú szervezetek nem lehettek képesek a hivatali hierarchiában magasabb szinten álló minisztériumok tevékenységét koordinálni.</a:t>
            </a:r>
          </a:p>
          <a:p>
            <a:pPr marL="0" indent="0">
              <a:buNone/>
            </a:pPr>
            <a:endParaRPr lang="hu-HU" dirty="0"/>
          </a:p>
          <a:p>
            <a:pPr marL="0" indent="0">
              <a:buNone/>
            </a:pPr>
            <a:endParaRPr lang="hu-HU" dirty="0"/>
          </a:p>
          <a:p>
            <a:endParaRPr lang="hu-HU" dirty="0"/>
          </a:p>
          <a:p>
            <a:endParaRPr lang="hu-HU" dirty="0"/>
          </a:p>
          <a:p>
            <a:endParaRPr lang="hu-HU" dirty="0"/>
          </a:p>
          <a:p>
            <a:endParaRPr lang="hu-HU" dirty="0"/>
          </a:p>
          <a:p>
            <a:endParaRPr lang="hu-HU" dirty="0"/>
          </a:p>
        </p:txBody>
      </p:sp>
    </p:spTree>
    <p:extLst>
      <p:ext uri="{BB962C8B-B14F-4D97-AF65-F5344CB8AC3E}">
        <p14:creationId xmlns:p14="http://schemas.microsoft.com/office/powerpoint/2010/main" val="36089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2002-2007</a:t>
            </a:r>
          </a:p>
        </p:txBody>
      </p:sp>
      <p:sp>
        <p:nvSpPr>
          <p:cNvPr id="3" name="Tartalom helye 2"/>
          <p:cNvSpPr>
            <a:spLocks noGrp="1"/>
          </p:cNvSpPr>
          <p:nvPr>
            <p:ph idx="1"/>
          </p:nvPr>
        </p:nvSpPr>
        <p:spPr/>
        <p:txBody>
          <a:bodyPr>
            <a:normAutofit fontScale="77500" lnSpcReduction="20000"/>
          </a:bodyPr>
          <a:lstStyle/>
          <a:p>
            <a:pPr marL="0" indent="0">
              <a:buNone/>
            </a:pPr>
            <a:r>
              <a:rPr lang="hu-HU" dirty="0"/>
              <a:t>A támogatások zömét a romaintegrációért felelős minisztérium költségvetésében biztosították, emellett 2001-től már 9 minisztérium költségvetésében jelentek meg kisebb-nagyobb támogatások. Fontos szerepük volt az állam által létrehozott alapítványoknak  és alapoknak is.</a:t>
            </a:r>
          </a:p>
          <a:p>
            <a:pPr marL="0" indent="0">
              <a:buNone/>
            </a:pPr>
            <a:r>
              <a:rPr lang="hu-HU" dirty="0"/>
              <a:t>Egyre nagyobb szerepet kaptak a európai forrásból, pályázati úton elérhető pénzek, különösen így van ez a PHARE, az NFT és az ÚMFT programok beindulása óta, arányuk 2006-ban már a becslések  szerint meghaladta a 80%-</a:t>
            </a:r>
            <a:r>
              <a:rPr lang="hu-HU" dirty="0" err="1"/>
              <a:t>ot</a:t>
            </a:r>
            <a:endParaRPr lang="hu-HU" dirty="0"/>
          </a:p>
          <a:p>
            <a:pPr marL="0" indent="0">
              <a:buNone/>
            </a:pPr>
            <a:r>
              <a:rPr lang="hu-HU" dirty="0"/>
              <a:t>2002 és 2006 között növekedtek igen erőteljesen a ráfordítások 7,6 Mrd Ft-ról 24,5 Mrd Ft-ra. Munkaerőpiaci programokra 70-75%-</a:t>
            </a:r>
            <a:r>
              <a:rPr lang="hu-HU" dirty="0" err="1"/>
              <a:t>ot</a:t>
            </a:r>
            <a:r>
              <a:rPr lang="hu-HU" dirty="0"/>
              <a:t>, oktatásra 10-15%-</a:t>
            </a:r>
            <a:r>
              <a:rPr lang="hu-HU" dirty="0" err="1"/>
              <a:t>ot</a:t>
            </a:r>
            <a:r>
              <a:rPr lang="hu-HU" dirty="0"/>
              <a:t> és kevesebb, mint 10%-</a:t>
            </a:r>
            <a:r>
              <a:rPr lang="hu-HU" dirty="0" err="1"/>
              <a:t>ot</a:t>
            </a:r>
            <a:r>
              <a:rPr lang="hu-HU" dirty="0"/>
              <a:t> szervezeti működésre.</a:t>
            </a:r>
          </a:p>
          <a:p>
            <a:pPr marL="0" indent="0">
              <a:buNone/>
            </a:pPr>
            <a:r>
              <a:rPr lang="hu-HU" dirty="0"/>
              <a:t>Nemzeti Fejlesztési Terv (NFT), majd az Új Magyarország Fejlesztési Terv (ÚMFT). Külön kiemelt roma fejezete a fejlesztési terveknek nincs, ezt a prioritást „horizontális” célként kell érvényesíteni az egyes fejlesztési területeken.</a:t>
            </a:r>
          </a:p>
          <a:p>
            <a:pPr marL="0" indent="0">
              <a:buNone/>
            </a:pPr>
            <a:r>
              <a:rPr lang="hu-HU" dirty="0"/>
              <a:t>2006-óta a felhasznált források nagyságrendje – már becsléssel sem – állapítható meg.</a:t>
            </a:r>
          </a:p>
          <a:p>
            <a:pPr marL="0" indent="0">
              <a:buNone/>
            </a:pPr>
            <a:endParaRPr lang="hu-HU" dirty="0"/>
          </a:p>
          <a:p>
            <a:pPr marL="0" indent="0">
              <a:buNone/>
            </a:pPr>
            <a:endParaRPr lang="hu-HU" dirty="0"/>
          </a:p>
          <a:p>
            <a:endParaRPr lang="hu-HU" dirty="0"/>
          </a:p>
        </p:txBody>
      </p:sp>
    </p:spTree>
    <p:extLst>
      <p:ext uri="{BB962C8B-B14F-4D97-AF65-F5344CB8AC3E}">
        <p14:creationId xmlns:p14="http://schemas.microsoft.com/office/powerpoint/2010/main" val="666396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2007-2011</a:t>
            </a:r>
          </a:p>
        </p:txBody>
      </p:sp>
      <p:sp>
        <p:nvSpPr>
          <p:cNvPr id="3" name="Tartalom helye 2"/>
          <p:cNvSpPr>
            <a:spLocks noGrp="1"/>
          </p:cNvSpPr>
          <p:nvPr>
            <p:ph idx="1"/>
          </p:nvPr>
        </p:nvSpPr>
        <p:spPr/>
        <p:txBody>
          <a:bodyPr>
            <a:normAutofit/>
          </a:bodyPr>
          <a:lstStyle/>
          <a:p>
            <a:pPr marL="0" indent="0">
              <a:buNone/>
            </a:pPr>
            <a:r>
              <a:rPr lang="hu-HU" dirty="0"/>
              <a:t>„Roma Integráció évtizede Program Stratégiai Terv” –et az Országgyűlés 2007-ben fogadott el. A RIÉP előkészületei már 2003-ban elkezdődtek</a:t>
            </a:r>
          </a:p>
          <a:p>
            <a:pPr marL="0" indent="0">
              <a:buNone/>
            </a:pPr>
            <a:r>
              <a:rPr lang="hu-HU" dirty="0"/>
              <a:t>Forrásokat csak  az évtized Program végrehajtására készült és két évet felölelő intézkedési terv határozott meg. Komoly </a:t>
            </a:r>
            <a:r>
              <a:rPr lang="hu-HU" dirty="0" err="1"/>
              <a:t>elköteleződés</a:t>
            </a:r>
            <a:r>
              <a:rPr lang="hu-HU" dirty="0"/>
              <a:t> nélkül maradt, és a program részben beépült a későbbi stratégiákba, részben pedig teljesen elakadtak a kezdeményezései.</a:t>
            </a:r>
          </a:p>
          <a:p>
            <a:pPr marL="0" indent="0">
              <a:buNone/>
            </a:pPr>
            <a:endParaRPr lang="hu-HU" dirty="0"/>
          </a:p>
          <a:p>
            <a:endParaRPr lang="hu-HU" dirty="0"/>
          </a:p>
        </p:txBody>
      </p:sp>
    </p:spTree>
    <p:extLst>
      <p:ext uri="{BB962C8B-B14F-4D97-AF65-F5344CB8AC3E}">
        <p14:creationId xmlns:p14="http://schemas.microsoft.com/office/powerpoint/2010/main" val="2850483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Nemzeti felzárkózási stratégia 2011</a:t>
            </a:r>
          </a:p>
        </p:txBody>
      </p:sp>
      <p:sp>
        <p:nvSpPr>
          <p:cNvPr id="3" name="Tartalom helye 2"/>
          <p:cNvSpPr>
            <a:spLocks noGrp="1"/>
          </p:cNvSpPr>
          <p:nvPr>
            <p:ph idx="1"/>
          </p:nvPr>
        </p:nvSpPr>
        <p:spPr/>
        <p:txBody>
          <a:bodyPr>
            <a:normAutofit fontScale="92500" lnSpcReduction="20000"/>
          </a:bodyPr>
          <a:lstStyle/>
          <a:p>
            <a:r>
              <a:rPr lang="hu-HU" dirty="0"/>
              <a:t>Az EU 2020-ig szóló nemzeti romastratégiák keretrendszeréhez illeszkedve született meg</a:t>
            </a:r>
          </a:p>
          <a:p>
            <a:r>
              <a:rPr lang="hu-HU" dirty="0"/>
              <a:t>A bővítés után az Unió területén élő romák száma kb. 2 millióról 10-12 millióra nőtt</a:t>
            </a:r>
          </a:p>
          <a:p>
            <a:r>
              <a:rPr lang="hu-HU" dirty="0"/>
              <a:t>2010-ben tette közzé a Bizottság az EU roma felzárkóztatási programjainak értékelését</a:t>
            </a:r>
          </a:p>
          <a:p>
            <a:r>
              <a:rPr lang="hu-HU" dirty="0"/>
              <a:t>Magyarország vállalta, hogy a magyar elnökségi félév alatt kidolgozzák és elfogadják  az </a:t>
            </a:r>
            <a:r>
              <a:rPr lang="hu-HU" b="1" dirty="0"/>
              <a:t>európai romastratégiát</a:t>
            </a:r>
            <a:r>
              <a:rPr lang="hu-HU" dirty="0"/>
              <a:t>, amire végül a 2011. júniusi tanácsi ülésen került sor, a gazdasági felzárkóztatás fontosságát emeli ki, a tagállamoktól elvárt intézkedésekben is: a foglalkoztatás, az oktatás, a lakhatás és az egészségügyi ellátások területén szorgalmazza. terveket és a végrehajtásukat is az Európai Bizottság ellenőrzi – a tagállamokban kijelölt koordinációs kapcsolattartó pontok segítségével. </a:t>
            </a:r>
          </a:p>
          <a:p>
            <a:endParaRPr lang="hu-HU" dirty="0"/>
          </a:p>
        </p:txBody>
      </p:sp>
    </p:spTree>
    <p:extLst>
      <p:ext uri="{BB962C8B-B14F-4D97-AF65-F5344CB8AC3E}">
        <p14:creationId xmlns:p14="http://schemas.microsoft.com/office/powerpoint/2010/main" val="353726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2011-2018</a:t>
            </a:r>
          </a:p>
        </p:txBody>
      </p:sp>
      <p:sp>
        <p:nvSpPr>
          <p:cNvPr id="3" name="Tartalom helye 2"/>
          <p:cNvSpPr>
            <a:spLocks noGrp="1"/>
          </p:cNvSpPr>
          <p:nvPr>
            <p:ph idx="1"/>
          </p:nvPr>
        </p:nvSpPr>
        <p:spPr/>
        <p:txBody>
          <a:bodyPr/>
          <a:lstStyle/>
          <a:p>
            <a:r>
              <a:rPr lang="hu-HU" dirty="0"/>
              <a:t>Változások a gyermekvédelmi törvényben</a:t>
            </a:r>
          </a:p>
          <a:p>
            <a:r>
              <a:rPr lang="hu-HU" dirty="0"/>
              <a:t>Új köznevelési törvény</a:t>
            </a:r>
          </a:p>
          <a:p>
            <a:r>
              <a:rPr lang="hu-HU" dirty="0"/>
              <a:t>Biztos kezdet gyerekházak és tanodák támogatása, normatív finanszírozásra való átállítása</a:t>
            </a:r>
          </a:p>
          <a:p>
            <a:r>
              <a:rPr lang="hu-HU" dirty="0"/>
              <a:t>Telepfelszámolási programok, komplex telepes programok, Szocpol helyett CSOK</a:t>
            </a:r>
          </a:p>
          <a:p>
            <a:r>
              <a:rPr lang="hu-HU" dirty="0"/>
              <a:t>Közfoglalkoztatás, szociális gazdaság</a:t>
            </a:r>
          </a:p>
        </p:txBody>
      </p:sp>
    </p:spTree>
    <p:extLst>
      <p:ext uri="{BB962C8B-B14F-4D97-AF65-F5344CB8AC3E}">
        <p14:creationId xmlns:p14="http://schemas.microsoft.com/office/powerpoint/2010/main" val="233611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a:t>1993. évi LXXVII. törvény</a:t>
            </a:r>
            <a:br>
              <a:rPr lang="hu-HU" b="1" dirty="0"/>
            </a:br>
            <a:r>
              <a:rPr lang="hu-HU" b="1" dirty="0"/>
              <a:t>a nemzeti és etnikai kisebbségek jogairól</a:t>
            </a:r>
            <a:br>
              <a:rPr lang="hu-HU" b="1" dirty="0"/>
            </a:br>
            <a:endParaRPr lang="hu-HU" dirty="0"/>
          </a:p>
        </p:txBody>
      </p:sp>
      <p:sp>
        <p:nvSpPr>
          <p:cNvPr id="3" name="Tartalom helye 2"/>
          <p:cNvSpPr>
            <a:spLocks noGrp="1"/>
          </p:cNvSpPr>
          <p:nvPr>
            <p:ph idx="1"/>
          </p:nvPr>
        </p:nvSpPr>
        <p:spPr/>
        <p:txBody>
          <a:bodyPr>
            <a:normAutofit fontScale="92500" lnSpcReduction="10000"/>
          </a:bodyPr>
          <a:lstStyle/>
          <a:p>
            <a:r>
              <a:rPr lang="hu-HU" dirty="0"/>
              <a:t>nemzeti és etnikai kisebbség (a továbbiakban: kisebbség) minden olyan, a Magyar Köztársaság területén legalább egy évszázada honos népcsoport, amely az állam lakossága körében számszerű kisebbségben van, tagjai magyar állampolgárok és a lakosság többi részétől saját nyelve és kultúrája, hagyományai különböztetik meg, egyben olyan összetartozás-tudatról tesz bizonyságot, amely </a:t>
            </a:r>
            <a:r>
              <a:rPr lang="hu-HU" dirty="0" err="1"/>
              <a:t>mindezek</a:t>
            </a:r>
            <a:r>
              <a:rPr lang="hu-HU" dirty="0"/>
              <a:t> megőrzésére, történelmileg kialakult közösségeik érdekeinek kifejezésére és védelmére irányul.</a:t>
            </a:r>
          </a:p>
          <a:p>
            <a:r>
              <a:rPr lang="hu-HU" dirty="0"/>
              <a:t>államalkotó tényezők</a:t>
            </a:r>
          </a:p>
          <a:p>
            <a:r>
              <a:rPr lang="hu-HU" dirty="0"/>
              <a:t>nemzeti vagy etnikai közösségként létezzen és fennmaradjon, szülőföldhöz való jog </a:t>
            </a:r>
          </a:p>
          <a:p>
            <a:r>
              <a:rPr lang="hu-HU" dirty="0"/>
              <a:t>mindennemű hátrányos megkülönböztetése tilos (illetve beolvasztás, ki- és áttelepítés</a:t>
            </a:r>
          </a:p>
        </p:txBody>
      </p:sp>
    </p:spTree>
    <p:extLst>
      <p:ext uri="{BB962C8B-B14F-4D97-AF65-F5344CB8AC3E}">
        <p14:creationId xmlns:p14="http://schemas.microsoft.com/office/powerpoint/2010/main" val="275213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3600" b="1" dirty="0"/>
              <a:t>1993. évi LXXVII. törvény</a:t>
            </a:r>
            <a:br>
              <a:rPr lang="hu-HU" sz="3600" b="1" dirty="0"/>
            </a:br>
            <a:r>
              <a:rPr lang="hu-HU" sz="3600" b="1" dirty="0"/>
              <a:t>a nemzeti és etnikai kisebbségek jogairól</a:t>
            </a:r>
            <a:br>
              <a:rPr lang="hu-HU" sz="3600" b="1" dirty="0"/>
            </a:br>
            <a:r>
              <a:rPr lang="hu-HU" sz="3600" b="1" dirty="0"/>
              <a:t>2011. évi CLXXIX. törvény</a:t>
            </a:r>
            <a:br>
              <a:rPr lang="hu-HU" sz="3600" b="1" dirty="0"/>
            </a:br>
            <a:r>
              <a:rPr lang="hu-HU" sz="3600" b="1" dirty="0"/>
              <a:t>a nemzetiségek jogairól</a:t>
            </a:r>
            <a:r>
              <a:rPr lang="hu-HU" b="1" dirty="0"/>
              <a:t/>
            </a:r>
            <a:br>
              <a:rPr lang="hu-HU" b="1" dirty="0"/>
            </a:br>
            <a:endParaRPr lang="hu-HU" dirty="0"/>
          </a:p>
        </p:txBody>
      </p:sp>
      <p:sp>
        <p:nvSpPr>
          <p:cNvPr id="3" name="Tartalom helye 2"/>
          <p:cNvSpPr>
            <a:spLocks noGrp="1"/>
          </p:cNvSpPr>
          <p:nvPr>
            <p:ph idx="1"/>
          </p:nvPr>
        </p:nvSpPr>
        <p:spPr/>
        <p:txBody>
          <a:bodyPr>
            <a:normAutofit fontScale="62500" lnSpcReduction="20000"/>
          </a:bodyPr>
          <a:lstStyle/>
          <a:p>
            <a:pPr marL="0" indent="0">
              <a:buNone/>
            </a:pPr>
            <a:r>
              <a:rPr lang="hu-HU" dirty="0"/>
              <a:t>Új intézmények:</a:t>
            </a:r>
            <a:endParaRPr lang="en-US" dirty="0"/>
          </a:p>
          <a:p>
            <a:r>
              <a:rPr lang="en-US" dirty="0"/>
              <a:t>ombudsman </a:t>
            </a:r>
            <a:r>
              <a:rPr lang="hu-HU" dirty="0"/>
              <a:t>(nemzeti és etnikai kisebbségek) vizsgálatokat folytat a jogok érvényesülése tárgyában, egyedi és általános intézkedéseket kezdeményez (</a:t>
            </a:r>
            <a:r>
              <a:rPr lang="hu-HU" b="1" dirty="0"/>
              <a:t>2012-től megszűnik a nemzeti és etnikai kisebbségi jogok országgyűlési biztosának  jogintézménye. Kállai Ernő</a:t>
            </a:r>
            <a:r>
              <a:rPr lang="hu-HU" dirty="0"/>
              <a:t>)</a:t>
            </a:r>
            <a:endParaRPr lang="en-US" dirty="0"/>
          </a:p>
          <a:p>
            <a:r>
              <a:rPr lang="hu-HU" dirty="0"/>
              <a:t>Kisebbségi önkormányzat: </a:t>
            </a:r>
          </a:p>
          <a:p>
            <a:pPr marL="0" indent="0">
              <a:buNone/>
            </a:pPr>
            <a:r>
              <a:rPr lang="hu-HU" dirty="0"/>
              <a:t>A helyi közoktatás, a helyi média, a helyi hagyományápolás és kultúra, valamint a kollektív nyelvhasználat kérdéskörében a kisebbségi lakosságot e minőségében érintő települési önkormányzati rendeletet a képviselő-testület csak az e lakosságot képviselő helyi kisebbségi önkormányzat egyetértésével alkothatja meg.</a:t>
            </a:r>
          </a:p>
          <a:p>
            <a:pPr marL="0" indent="0">
              <a:buNone/>
            </a:pPr>
            <a:r>
              <a:rPr lang="hu-HU" dirty="0"/>
              <a:t> A kisebbségi intézmények vezetőinek kinevezéséhez, illetőleg a kisebbséghez tartozók képzésére is kiterjedő települési önkormányzati döntéshez az érintett helyi kisebbségi önkormányzat egyetértése szükséges. Helyi kisebbségi önkormányzat hiányában a kisebbség helyi szószólója, illetőleg ennek hiányában az adott kisebbség helyi egyesületének véleménye szükséges.</a:t>
            </a:r>
          </a:p>
          <a:p>
            <a:pPr marL="0" indent="0">
              <a:buNone/>
            </a:pPr>
            <a:r>
              <a:rPr lang="hu-HU" dirty="0"/>
              <a:t>intézményt alapíthat és tarthat fenn, </a:t>
            </a:r>
          </a:p>
          <a:p>
            <a:pPr marL="0" indent="0">
              <a:buNone/>
            </a:pPr>
            <a:r>
              <a:rPr lang="hu-HU" dirty="0"/>
              <a:t>megkereséssel fordulhat a hatáskörrel és illetékességgel rendelkező közigazgatási szerv vezetőjéhez</a:t>
            </a:r>
          </a:p>
          <a:p>
            <a:pPr marL="0" indent="0">
              <a:buNone/>
            </a:pPr>
            <a:r>
              <a:rPr lang="hu-HU" dirty="0"/>
              <a:t>a CKÖ, RNÖ jellemzően kulturális programokat szerveznek.</a:t>
            </a:r>
          </a:p>
        </p:txBody>
      </p:sp>
    </p:spTree>
    <p:extLst>
      <p:ext uri="{BB962C8B-B14F-4D97-AF65-F5344CB8AC3E}">
        <p14:creationId xmlns:p14="http://schemas.microsoft.com/office/powerpoint/2010/main" val="205975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Nemzeti és Etnikai Kisebbségi Jogvédő Iroda (NEKI)</a:t>
            </a:r>
          </a:p>
        </p:txBody>
      </p:sp>
      <p:sp>
        <p:nvSpPr>
          <p:cNvPr id="3" name="Tartalom helye 2"/>
          <p:cNvSpPr>
            <a:spLocks noGrp="1"/>
          </p:cNvSpPr>
          <p:nvPr>
            <p:ph idx="1"/>
          </p:nvPr>
        </p:nvSpPr>
        <p:spPr/>
        <p:txBody>
          <a:bodyPr>
            <a:normAutofit lnSpcReduction="10000"/>
          </a:bodyPr>
          <a:lstStyle/>
          <a:p>
            <a:r>
              <a:rPr lang="hu-HU" dirty="0"/>
              <a:t>1993-ban a Másság Alapítvány hozta létre. A NEKI 1994 januárjában kezdte meg működését a Magyarországon élő nemzeti és etnikai kisebbségek – és ezen belül elsősorban a roma közösség – jogainak védelme céljából. A NEKI volt hazánkban az első professzionális civil kisebbségi jogvédő iroda.</a:t>
            </a:r>
            <a:br>
              <a:rPr lang="hu-HU" dirty="0"/>
            </a:br>
            <a:r>
              <a:rPr lang="hu-HU" dirty="0"/>
              <a:t>A NEKI főbb tevékenységei a diszkrimináció ellenes jogsegélyszolgálatának fenntartása és stratégiai pereskedés diszkriminációs ügyekben – elsősorban a hazai roma kisebbség vonatkozásában.</a:t>
            </a:r>
            <a:br>
              <a:rPr lang="hu-HU" dirty="0"/>
            </a:br>
            <a:r>
              <a:rPr lang="hu-HU" dirty="0"/>
              <a:t>Az Iroda igazgatója, egyben a Másság Alapítvány </a:t>
            </a:r>
            <a:r>
              <a:rPr lang="hu-HU" dirty="0" err="1"/>
              <a:t>ügyvezetõ</a:t>
            </a:r>
            <a:r>
              <a:rPr lang="hu-HU" dirty="0"/>
              <a:t> kurátora dr. Muhi </a:t>
            </a:r>
            <a:r>
              <a:rPr lang="hu-HU" dirty="0" err="1"/>
              <a:t>Erika.A</a:t>
            </a:r>
            <a:r>
              <a:rPr lang="hu-HU" dirty="0"/>
              <a:t> Másság Alapítvány másik szervezeti egysége a Módszertani és Oktatási </a:t>
            </a:r>
            <a:r>
              <a:rPr lang="hu-HU" dirty="0" err="1"/>
              <a:t>Közpon</a:t>
            </a:r>
            <a:endParaRPr lang="hu-HU" dirty="0"/>
          </a:p>
        </p:txBody>
      </p:sp>
    </p:spTree>
    <p:extLst>
      <p:ext uri="{BB962C8B-B14F-4D97-AF65-F5344CB8AC3E}">
        <p14:creationId xmlns:p14="http://schemas.microsoft.com/office/powerpoint/2010/main" val="3456958500"/>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3927</TotalTime>
  <Words>1325</Words>
  <Application>Microsoft Office PowerPoint</Application>
  <PresentationFormat>Szélesvásznú</PresentationFormat>
  <Paragraphs>82</Paragraphs>
  <Slides>14</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14</vt:i4>
      </vt:variant>
    </vt:vector>
  </HeadingPairs>
  <TitlesOfParts>
    <vt:vector size="18" baseType="lpstr">
      <vt:lpstr>Arial</vt:lpstr>
      <vt:lpstr>Calibri</vt:lpstr>
      <vt:lpstr>Calibri Light</vt:lpstr>
      <vt:lpstr>Office-téma</vt:lpstr>
      <vt:lpstr>Állam eszközrendszere az integrációban</vt:lpstr>
      <vt:lpstr>1989-2002</vt:lpstr>
      <vt:lpstr>2002-2007</vt:lpstr>
      <vt:lpstr>2007-2011</vt:lpstr>
      <vt:lpstr>Nemzeti felzárkózási stratégia 2011</vt:lpstr>
      <vt:lpstr>2011-2018</vt:lpstr>
      <vt:lpstr>1993. évi LXXVII. törvény a nemzeti és etnikai kisebbségek jogairól </vt:lpstr>
      <vt:lpstr>1993. évi LXXVII. törvény a nemzeti és etnikai kisebbségek jogairól 2011. évi CLXXIX. törvény a nemzetiségek jogairól </vt:lpstr>
      <vt:lpstr>Nemzeti és Etnikai Kisebbségi Jogvédő Iroda (NEKI)</vt:lpstr>
      <vt:lpstr>PowerPoint-bemutató</vt:lpstr>
      <vt:lpstr>PowerPoint-bemutató</vt:lpstr>
      <vt:lpstr>PowerPoint-bemutató</vt:lpstr>
      <vt:lpstr>Az egyenlő bánásmódról és az esélyegyenlőség előmozdításáról szóló 2003. évi CXXV. törvény</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Koma</dc:creator>
  <cp:lastModifiedBy>Windows User</cp:lastModifiedBy>
  <cp:revision>111</cp:revision>
  <dcterms:created xsi:type="dcterms:W3CDTF">2016-05-22T08:38:58Z</dcterms:created>
  <dcterms:modified xsi:type="dcterms:W3CDTF">2020-05-06T13:08:43Z</dcterms:modified>
</cp:coreProperties>
</file>