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87" r:id="rId3"/>
    <p:sldId id="286" r:id="rId4"/>
    <p:sldId id="288" r:id="rId5"/>
    <p:sldId id="280" r:id="rId6"/>
    <p:sldId id="260" r:id="rId7"/>
    <p:sldId id="274" r:id="rId8"/>
    <p:sldId id="284" r:id="rId9"/>
    <p:sldId id="285" r:id="rId10"/>
    <p:sldId id="27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70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EA53688-0F04-4C3C-BD8E-0E896BED4294}">
  <a:tblStyle styleId="{0EA53688-0F04-4C3C-BD8E-0E896BED4294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59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8481400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93872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11983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28792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511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77046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30759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428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 descr="2.png"/>
          <p:cNvPicPr preferRelativeResize="0"/>
          <p:nvPr/>
        </p:nvPicPr>
        <p:blipFill rotWithShape="1">
          <a:blip r:embed="rId2">
            <a:alphaModFix/>
          </a:blip>
          <a:srcRect l="45142" b="9288"/>
          <a:stretch/>
        </p:blipFill>
        <p:spPr>
          <a:xfrm rot="5400000">
            <a:off x="1066799" y="-1085850"/>
            <a:ext cx="1857375" cy="401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0" descr="11.png"/>
          <p:cNvPicPr preferRelativeResize="0"/>
          <p:nvPr/>
        </p:nvPicPr>
        <p:blipFill rotWithShape="1">
          <a:blip r:embed="rId3">
            <a:alphaModFix/>
          </a:blip>
          <a:srcRect r="35069" b="2780"/>
          <a:stretch/>
        </p:blipFill>
        <p:spPr>
          <a:xfrm rot="5400000">
            <a:off x="2296512" y="2182212"/>
            <a:ext cx="1579174" cy="434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1" descr="7.png"/>
          <p:cNvPicPr preferRelativeResize="0"/>
          <p:nvPr/>
        </p:nvPicPr>
        <p:blipFill rotWithShape="1">
          <a:blip r:embed="rId4">
            <a:alphaModFix/>
          </a:blip>
          <a:srcRect r="20660" b="38811"/>
          <a:stretch/>
        </p:blipFill>
        <p:spPr>
          <a:xfrm>
            <a:off x="5626393" y="2481475"/>
            <a:ext cx="3517606" cy="26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2" descr="4.png"/>
          <p:cNvPicPr preferRelativeResize="0"/>
          <p:nvPr/>
        </p:nvPicPr>
        <p:blipFill rotWithShape="1">
          <a:blip r:embed="rId5">
            <a:alphaModFix/>
          </a:blip>
          <a:srcRect r="26809"/>
          <a:stretch/>
        </p:blipFill>
        <p:spPr>
          <a:xfrm rot="-5400000">
            <a:off x="5465074" y="-1026424"/>
            <a:ext cx="2662025" cy="46958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Shape 13"/>
          <p:cNvGrpSpPr/>
          <p:nvPr/>
        </p:nvGrpSpPr>
        <p:grpSpPr>
          <a:xfrm>
            <a:off x="1638168" y="1095866"/>
            <a:ext cx="5867786" cy="2951911"/>
            <a:chOff x="615225" y="581250"/>
            <a:chExt cx="7913399" cy="3981000"/>
          </a:xfrm>
        </p:grpSpPr>
        <p:sp>
          <p:nvSpPr>
            <p:cNvPr id="14" name="Shape 14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1962150" y="1171525"/>
            <a:ext cx="5219699" cy="28004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17" name="Shape 17" descr="1.png"/>
          <p:cNvPicPr preferRelativeResize="0"/>
          <p:nvPr/>
        </p:nvPicPr>
        <p:blipFill rotWithShape="1">
          <a:blip r:embed="rId6">
            <a:alphaModFix/>
          </a:blip>
          <a:srcRect r="34262" b="14813"/>
          <a:stretch/>
        </p:blipFill>
        <p:spPr>
          <a:xfrm flipH="1">
            <a:off x="0" y="1209674"/>
            <a:ext cx="2536474" cy="3933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18" descr="8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351375">
            <a:off x="7110166" y="2730952"/>
            <a:ext cx="970521" cy="1385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Shape 30" descr="3.png"/>
          <p:cNvPicPr preferRelativeResize="0"/>
          <p:nvPr/>
        </p:nvPicPr>
        <p:blipFill rotWithShape="1">
          <a:blip r:embed="rId2">
            <a:alphaModFix/>
          </a:blip>
          <a:srcRect r="17197" b="18533"/>
          <a:stretch/>
        </p:blipFill>
        <p:spPr>
          <a:xfrm>
            <a:off x="6162675" y="2128700"/>
            <a:ext cx="2981324" cy="301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Shape 31" descr="7.png"/>
          <p:cNvPicPr preferRelativeResize="0"/>
          <p:nvPr/>
        </p:nvPicPr>
        <p:blipFill rotWithShape="1">
          <a:blip r:embed="rId3">
            <a:alphaModFix/>
          </a:blip>
          <a:srcRect l="49259" b="18374"/>
          <a:stretch/>
        </p:blipFill>
        <p:spPr>
          <a:xfrm rot="5400000">
            <a:off x="603174" y="-622225"/>
            <a:ext cx="2117874" cy="33432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Shape 32"/>
          <p:cNvGrpSpPr/>
          <p:nvPr/>
        </p:nvGrpSpPr>
        <p:grpSpPr>
          <a:xfrm>
            <a:off x="1638168" y="1095794"/>
            <a:ext cx="5867786" cy="2951911"/>
            <a:chOff x="615225" y="581250"/>
            <a:chExt cx="7913399" cy="3981000"/>
          </a:xfrm>
        </p:grpSpPr>
        <p:sp>
          <p:nvSpPr>
            <p:cNvPr id="33" name="Shape 33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5" name="Shape 35"/>
          <p:cNvSpPr/>
          <p:nvPr/>
        </p:nvSpPr>
        <p:spPr>
          <a:xfrm>
            <a:off x="4276500" y="3703848"/>
            <a:ext cx="590999" cy="590999"/>
          </a:xfrm>
          <a:prstGeom prst="ellipse">
            <a:avLst/>
          </a:prstGeom>
          <a:solidFill>
            <a:srgbClr val="231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2750400" y="1164100"/>
            <a:ext cx="3643200" cy="28166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/>
          <p:nvPr/>
        </p:nvSpPr>
        <p:spPr>
          <a:xfrm>
            <a:off x="3593400" y="3748272"/>
            <a:ext cx="1957200" cy="353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”</a:t>
            </a:r>
          </a:p>
        </p:txBody>
      </p:sp>
      <p:pic>
        <p:nvPicPr>
          <p:cNvPr id="38" name="Shape 38" descr="10.png"/>
          <p:cNvPicPr preferRelativeResize="0"/>
          <p:nvPr/>
        </p:nvPicPr>
        <p:blipFill rotWithShape="1">
          <a:blip r:embed="rId4">
            <a:alphaModFix/>
          </a:blip>
          <a:srcRect l="17184" b="50541"/>
          <a:stretch/>
        </p:blipFill>
        <p:spPr>
          <a:xfrm>
            <a:off x="-9524" y="2599625"/>
            <a:ext cx="3138200" cy="2543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Shape 39" descr="2.png"/>
          <p:cNvPicPr preferRelativeResize="0"/>
          <p:nvPr/>
        </p:nvPicPr>
        <p:blipFill rotWithShape="1">
          <a:blip r:embed="rId5">
            <a:alphaModFix/>
          </a:blip>
          <a:srcRect r="34288" b="26905"/>
          <a:stretch/>
        </p:blipFill>
        <p:spPr>
          <a:xfrm rot="-5400000">
            <a:off x="6531675" y="-493150"/>
            <a:ext cx="2138224" cy="3105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Shape 41" descr="3.png"/>
          <p:cNvPicPr preferRelativeResize="0"/>
          <p:nvPr/>
        </p:nvPicPr>
        <p:blipFill rotWithShape="1">
          <a:blip r:embed="rId2">
            <a:alphaModFix/>
          </a:blip>
          <a:srcRect l="50049" t="-17056" r="-4964" b="19199"/>
          <a:stretch/>
        </p:blipFill>
        <p:spPr>
          <a:xfrm rot="5400000">
            <a:off x="1031774" y="-1060350"/>
            <a:ext cx="2527500" cy="46291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" name="Shape 42"/>
          <p:cNvGrpSpPr/>
          <p:nvPr/>
        </p:nvGrpSpPr>
        <p:grpSpPr>
          <a:xfrm>
            <a:off x="615225" y="581250"/>
            <a:ext cx="7913399" cy="3981000"/>
            <a:chOff x="615225" y="581250"/>
            <a:chExt cx="7913399" cy="3981000"/>
          </a:xfrm>
        </p:grpSpPr>
        <p:sp>
          <p:nvSpPr>
            <p:cNvPr id="43" name="Shape 43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251600" y="1044175"/>
            <a:ext cx="6640799" cy="953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1251600" y="2122449"/>
            <a:ext cx="6640799" cy="2327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har char="◉"/>
              <a:defRPr/>
            </a:lvl1pPr>
            <a:lvl2pPr lvl="1">
              <a:spcBef>
                <a:spcPts val="0"/>
              </a:spcBef>
              <a:buChar char="◎"/>
              <a:defRPr/>
            </a:lvl2pPr>
            <a:lvl3pPr lvl="2">
              <a:spcBef>
                <a:spcPts val="0"/>
              </a:spcBef>
              <a:buChar char="○"/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47" name="Shape 47" descr="5.png"/>
          <p:cNvPicPr preferRelativeResize="0"/>
          <p:nvPr/>
        </p:nvPicPr>
        <p:blipFill rotWithShape="1">
          <a:blip r:embed="rId3">
            <a:alphaModFix/>
          </a:blip>
          <a:srcRect r="36415" b="23112"/>
          <a:stretch/>
        </p:blipFill>
        <p:spPr>
          <a:xfrm>
            <a:off x="7397875" y="1847850"/>
            <a:ext cx="1746124" cy="3295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Shape 48" descr="6.png"/>
          <p:cNvPicPr preferRelativeResize="0"/>
          <p:nvPr/>
        </p:nvPicPr>
        <p:blipFill rotWithShape="1">
          <a:blip r:embed="rId4">
            <a:alphaModFix/>
          </a:blip>
          <a:srcRect l="11090" r="-11089" b="16541"/>
          <a:stretch/>
        </p:blipFill>
        <p:spPr>
          <a:xfrm>
            <a:off x="-19050" y="3355500"/>
            <a:ext cx="1746125" cy="17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hape 60" descr="11.png"/>
          <p:cNvPicPr preferRelativeResize="0"/>
          <p:nvPr/>
        </p:nvPicPr>
        <p:blipFill rotWithShape="1">
          <a:blip r:embed="rId2">
            <a:alphaModFix/>
          </a:blip>
          <a:srcRect l="45000" b="3157"/>
          <a:stretch/>
        </p:blipFill>
        <p:spPr>
          <a:xfrm>
            <a:off x="-11013" y="1333538"/>
            <a:ext cx="1181275" cy="3820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 descr="4.png"/>
          <p:cNvPicPr preferRelativeResize="0"/>
          <p:nvPr/>
        </p:nvPicPr>
        <p:blipFill rotWithShape="1">
          <a:blip r:embed="rId3">
            <a:alphaModFix/>
          </a:blip>
          <a:srcRect l="-5401" t="-6270" r="32211" b="6270"/>
          <a:stretch/>
        </p:blipFill>
        <p:spPr>
          <a:xfrm rot="-5400000" flipH="1">
            <a:off x="6293387" y="2292887"/>
            <a:ext cx="2062674" cy="36385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" name="Shape 62"/>
          <p:cNvGrpSpPr/>
          <p:nvPr/>
        </p:nvGrpSpPr>
        <p:grpSpPr>
          <a:xfrm>
            <a:off x="615225" y="581250"/>
            <a:ext cx="7913399" cy="3981000"/>
            <a:chOff x="615225" y="581250"/>
            <a:chExt cx="7913399" cy="3981000"/>
          </a:xfrm>
        </p:grpSpPr>
        <p:sp>
          <p:nvSpPr>
            <p:cNvPr id="63" name="Shape 63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251600" y="1044175"/>
            <a:ext cx="6640799" cy="953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1176100" y="2127925"/>
            <a:ext cx="2168400" cy="2334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3455676" y="2127925"/>
            <a:ext cx="2168400" cy="2334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3"/>
          </p:nvPr>
        </p:nvSpPr>
        <p:spPr>
          <a:xfrm>
            <a:off x="5735253" y="2127925"/>
            <a:ext cx="2168400" cy="2334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pic>
        <p:nvPicPr>
          <p:cNvPr id="69" name="Shape 69" descr="1.png"/>
          <p:cNvPicPr preferRelativeResize="0"/>
          <p:nvPr/>
        </p:nvPicPr>
        <p:blipFill rotWithShape="1">
          <a:blip r:embed="rId4">
            <a:alphaModFix/>
          </a:blip>
          <a:srcRect l="-13090" t="-8865" r="39793" b="42702"/>
          <a:stretch/>
        </p:blipFill>
        <p:spPr>
          <a:xfrm rot="-5400000">
            <a:off x="6943724" y="-90783"/>
            <a:ext cx="2133600" cy="2305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Shape 78" descr="3.png"/>
          <p:cNvPicPr preferRelativeResize="0"/>
          <p:nvPr/>
        </p:nvPicPr>
        <p:blipFill rotWithShape="1">
          <a:blip r:embed="rId2">
            <a:alphaModFix/>
          </a:blip>
          <a:srcRect r="17197" b="18533"/>
          <a:stretch/>
        </p:blipFill>
        <p:spPr>
          <a:xfrm>
            <a:off x="6915150" y="2889624"/>
            <a:ext cx="2228849" cy="22538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" name="Shape 79"/>
          <p:cNvGrpSpPr/>
          <p:nvPr/>
        </p:nvGrpSpPr>
        <p:grpSpPr>
          <a:xfrm>
            <a:off x="615225" y="581250"/>
            <a:ext cx="7913399" cy="3981000"/>
            <a:chOff x="615225" y="581250"/>
            <a:chExt cx="7913399" cy="3981000"/>
          </a:xfrm>
        </p:grpSpPr>
        <p:sp>
          <p:nvSpPr>
            <p:cNvPr id="80" name="Shape 80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885825" y="3949100"/>
            <a:ext cx="7372499" cy="519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360"/>
              </a:spcBef>
              <a:buSzPct val="100000"/>
              <a:buNone/>
              <a:defRPr sz="1200"/>
            </a:lvl1pPr>
          </a:lstStyle>
          <a:p>
            <a:endParaRPr/>
          </a:p>
        </p:txBody>
      </p:sp>
      <p:pic>
        <p:nvPicPr>
          <p:cNvPr id="83" name="Shape 83" descr="7.png"/>
          <p:cNvPicPr preferRelativeResize="0"/>
          <p:nvPr/>
        </p:nvPicPr>
        <p:blipFill rotWithShape="1">
          <a:blip r:embed="rId3">
            <a:alphaModFix/>
          </a:blip>
          <a:srcRect l="49259" b="18374"/>
          <a:stretch/>
        </p:blipFill>
        <p:spPr>
          <a:xfrm rot="5400000">
            <a:off x="418137" y="-437187"/>
            <a:ext cx="1478298" cy="2333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Just plant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 94" descr="11.png"/>
          <p:cNvPicPr preferRelativeResize="0"/>
          <p:nvPr/>
        </p:nvPicPr>
        <p:blipFill rotWithShape="1">
          <a:blip r:embed="rId2">
            <a:alphaModFix/>
          </a:blip>
          <a:srcRect l="43534"/>
          <a:stretch/>
        </p:blipFill>
        <p:spPr>
          <a:xfrm rot="-5400000" flipH="1">
            <a:off x="5076912" y="-1318612"/>
            <a:ext cx="1162050" cy="3780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 descr="2.png"/>
          <p:cNvPicPr preferRelativeResize="0"/>
          <p:nvPr/>
        </p:nvPicPr>
        <p:blipFill rotWithShape="1">
          <a:blip r:embed="rId3">
            <a:alphaModFix/>
          </a:blip>
          <a:srcRect l="45142" t="-12064" b="21353"/>
          <a:stretch/>
        </p:blipFill>
        <p:spPr>
          <a:xfrm rot="5400000">
            <a:off x="1066799" y="-1085850"/>
            <a:ext cx="1857375" cy="401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 descr="11.png"/>
          <p:cNvPicPr preferRelativeResize="0"/>
          <p:nvPr/>
        </p:nvPicPr>
        <p:blipFill rotWithShape="1">
          <a:blip r:embed="rId2">
            <a:alphaModFix/>
          </a:blip>
          <a:srcRect r="35069" b="2780"/>
          <a:stretch/>
        </p:blipFill>
        <p:spPr>
          <a:xfrm rot="5400000">
            <a:off x="2664950" y="2474450"/>
            <a:ext cx="1423324" cy="3914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 descr="7.png"/>
          <p:cNvPicPr preferRelativeResize="0"/>
          <p:nvPr/>
        </p:nvPicPr>
        <p:blipFill rotWithShape="1">
          <a:blip r:embed="rId4">
            <a:alphaModFix/>
          </a:blip>
          <a:srcRect r="20660" b="38811"/>
          <a:stretch/>
        </p:blipFill>
        <p:spPr>
          <a:xfrm>
            <a:off x="5972175" y="2743150"/>
            <a:ext cx="3171824" cy="240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 descr="4.png"/>
          <p:cNvPicPr preferRelativeResize="0"/>
          <p:nvPr/>
        </p:nvPicPr>
        <p:blipFill rotWithShape="1">
          <a:blip r:embed="rId5">
            <a:alphaModFix/>
          </a:blip>
          <a:srcRect r="26809"/>
          <a:stretch/>
        </p:blipFill>
        <p:spPr>
          <a:xfrm rot="-5400000">
            <a:off x="6379650" y="-773625"/>
            <a:ext cx="2000250" cy="352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 descr="1.png"/>
          <p:cNvPicPr preferRelativeResize="0"/>
          <p:nvPr/>
        </p:nvPicPr>
        <p:blipFill rotWithShape="1">
          <a:blip r:embed="rId6">
            <a:alphaModFix/>
          </a:blip>
          <a:srcRect r="34262" b="14813"/>
          <a:stretch/>
        </p:blipFill>
        <p:spPr>
          <a:xfrm flipH="1">
            <a:off x="0" y="1209674"/>
            <a:ext cx="2536474" cy="3933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 descr="5.png"/>
          <p:cNvPicPr preferRelativeResize="0"/>
          <p:nvPr/>
        </p:nvPicPr>
        <p:blipFill rotWithShape="1">
          <a:blip r:embed="rId7">
            <a:alphaModFix/>
          </a:blip>
          <a:srcRect r="40695" b="12701"/>
          <a:stretch/>
        </p:blipFill>
        <p:spPr>
          <a:xfrm>
            <a:off x="7548050" y="1476375"/>
            <a:ext cx="1595950" cy="3667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251600" y="1044175"/>
            <a:ext cx="6640799" cy="953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251600" y="2122449"/>
            <a:ext cx="6640799" cy="2327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chemeClr val="dk2"/>
              </a:buClr>
              <a:buFont typeface="Tinos"/>
              <a:buChar char="◉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1pPr>
            <a:lvl2pPr lvl="1">
              <a:spcBef>
                <a:spcPts val="480"/>
              </a:spcBef>
              <a:buClr>
                <a:schemeClr val="dk2"/>
              </a:buClr>
              <a:buFont typeface="Tinos"/>
              <a:buChar char="◎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2pPr>
            <a:lvl3pPr lvl="2">
              <a:spcBef>
                <a:spcPts val="480"/>
              </a:spcBef>
              <a:buClr>
                <a:schemeClr val="dk2"/>
              </a:buClr>
              <a:buFont typeface="Tinos"/>
              <a:buChar char="○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3pPr>
            <a:lvl4pPr lvl="3">
              <a:spcBef>
                <a:spcPts val="360"/>
              </a:spcBef>
              <a:buClr>
                <a:schemeClr val="dk2"/>
              </a:buClr>
              <a:buFont typeface="Tinos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4pPr>
            <a:lvl5pPr lvl="4">
              <a:spcBef>
                <a:spcPts val="360"/>
              </a:spcBef>
              <a:buClr>
                <a:schemeClr val="dk2"/>
              </a:buClr>
              <a:buFont typeface="Tinos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5pPr>
            <a:lvl6pPr lvl="5">
              <a:spcBef>
                <a:spcPts val="360"/>
              </a:spcBef>
              <a:buClr>
                <a:schemeClr val="dk2"/>
              </a:buClr>
              <a:buFont typeface="Tinos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6pPr>
            <a:lvl7pPr lvl="6">
              <a:spcBef>
                <a:spcPts val="360"/>
              </a:spcBef>
              <a:buClr>
                <a:schemeClr val="dk2"/>
              </a:buClr>
              <a:buFont typeface="Tinos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7pPr>
            <a:lvl8pPr lvl="7">
              <a:spcBef>
                <a:spcPts val="360"/>
              </a:spcBef>
              <a:buClr>
                <a:schemeClr val="dk2"/>
              </a:buClr>
              <a:buFont typeface="Tinos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8pPr>
            <a:lvl9pPr lvl="8">
              <a:spcBef>
                <a:spcPts val="360"/>
              </a:spcBef>
              <a:buClr>
                <a:schemeClr val="dk2"/>
              </a:buClr>
              <a:buFont typeface="Tinos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5" r:id="rId5"/>
    <p:sldLayoutId id="2147483657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mn.hu/ugy/46665-zsirdiszno-teged-mindenki-utal--kokemeny-ami-a-cyberterben-megy-a-gyerekek-kozott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ctrTitle"/>
          </p:nvPr>
        </p:nvSpPr>
        <p:spPr>
          <a:xfrm>
            <a:off x="1962150" y="1171525"/>
            <a:ext cx="5219699" cy="2800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u-HU" sz="4000" dirty="0" smtClean="0"/>
              <a:t>devianciák </a:t>
            </a:r>
            <a:br>
              <a:rPr lang="hu-HU" sz="4000" dirty="0" smtClean="0"/>
            </a:br>
            <a:r>
              <a:rPr lang="hu-HU" sz="4000" dirty="0" smtClean="0"/>
              <a:t/>
            </a:r>
            <a:br>
              <a:rPr lang="hu-HU" sz="4000" dirty="0" smtClean="0"/>
            </a:br>
            <a:r>
              <a:rPr lang="hu-HU" sz="3200" dirty="0" smtClean="0"/>
              <a:t>Dr. Szabó-Tóth Kinga</a:t>
            </a:r>
            <a:br>
              <a:rPr lang="hu-HU" sz="3200" dirty="0" smtClean="0"/>
            </a:br>
            <a:r>
              <a:rPr lang="hu-HU" sz="3200" dirty="0" smtClean="0"/>
              <a:t>ME BTK ATTI</a:t>
            </a:r>
            <a:endParaRPr lang="en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1440"/>
            <a:ext cx="6606799" cy="495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23478"/>
            <a:ext cx="7920880" cy="481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842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602" y="210510"/>
            <a:ext cx="6740781" cy="505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9888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771550"/>
            <a:ext cx="7784896" cy="953999"/>
          </a:xfrm>
        </p:spPr>
        <p:txBody>
          <a:bodyPr/>
          <a:lstStyle/>
          <a:p>
            <a:r>
              <a:rPr lang="hu-HU" dirty="0" smtClean="0"/>
              <a:t>Digitális világ mindenhol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84168" y="1995686"/>
            <a:ext cx="1808231" cy="2454162"/>
          </a:xfrm>
        </p:spPr>
        <p:txBody>
          <a:bodyPr/>
          <a:lstStyle/>
          <a:p>
            <a:r>
              <a:rPr lang="hu-HU" dirty="0" smtClean="0"/>
              <a:t>Digitális orvoslás</a:t>
            </a:r>
            <a:endParaRPr lang="hu-HU" dirty="0"/>
          </a:p>
        </p:txBody>
      </p:sp>
      <p:pic>
        <p:nvPicPr>
          <p:cNvPr id="4" name="Tartalom helye 3" descr="http://assets.nydailynews.com/polopoly_fs/1.1197860!/img/httpImage/image.jpg_gen/derivatives/landscape_635/obama-twitter.jpg"/>
          <p:cNvPicPr>
            <a:picLocks noGrp="1"/>
          </p:cNvPicPr>
          <p:nvPr>
            <p:ph idx="1"/>
          </p:nvPr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37951"/>
            <a:ext cx="4752528" cy="3296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01787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907704" y="1707654"/>
            <a:ext cx="5202137" cy="2840434"/>
          </a:xfrm>
        </p:spPr>
        <p:txBody>
          <a:bodyPr/>
          <a:lstStyle/>
          <a:p>
            <a:r>
              <a:rPr lang="hu-HU" dirty="0" smtClean="0"/>
              <a:t>Tudja-e, hogy ezek mik? </a:t>
            </a:r>
            <a:br>
              <a:rPr lang="hu-HU" dirty="0" smtClean="0"/>
            </a:br>
            <a:r>
              <a:rPr lang="hu-HU" sz="2800" dirty="0" err="1" smtClean="0"/>
              <a:t>Zállatorvos</a:t>
            </a:r>
            <a:r>
              <a:rPr lang="hu-HU" sz="2800" dirty="0" smtClean="0"/>
              <a:t>, </a:t>
            </a:r>
            <a:r>
              <a:rPr lang="hu-HU" sz="2800" dirty="0" err="1" smtClean="0"/>
              <a:t>Barni</a:t>
            </a:r>
            <a:r>
              <a:rPr lang="hu-HU" sz="2800" dirty="0" smtClean="0"/>
              <a:t>, Magyarosi Csaba, </a:t>
            </a:r>
            <a:r>
              <a:rPr lang="hu-HU" sz="2800" dirty="0" err="1" smtClean="0"/>
              <a:t>thevr</a:t>
            </a:r>
            <a:r>
              <a:rPr lang="hu-HU" sz="2800" dirty="0"/>
              <a:t> , </a:t>
            </a:r>
            <a:r>
              <a:rPr lang="hu-HU" sz="2800" dirty="0" err="1" smtClean="0"/>
              <a:t>Ownmckendry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417318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1599" y="627534"/>
            <a:ext cx="6640799" cy="953999"/>
          </a:xfrm>
        </p:spPr>
        <p:txBody>
          <a:bodyPr/>
          <a:lstStyle/>
          <a:p>
            <a:r>
              <a:rPr lang="hu-HU" dirty="0" err="1" smtClean="0"/>
              <a:t>Cyber</a:t>
            </a:r>
            <a:r>
              <a:rPr lang="hu-HU" dirty="0" smtClean="0"/>
              <a:t> gyerekek </a:t>
            </a:r>
            <a:r>
              <a:rPr lang="hu-HU" sz="2000" dirty="0" smtClean="0"/>
              <a:t>(„Z” generáció – 1995-2010 közöttiek)</a:t>
            </a:r>
            <a:endParaRPr lang="hu-HU" sz="20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51600" y="1581533"/>
            <a:ext cx="6640799" cy="2868315"/>
          </a:xfrm>
        </p:spPr>
        <p:txBody>
          <a:bodyPr/>
          <a:lstStyle/>
          <a:p>
            <a:endParaRPr lang="hu-HU" dirty="0" smtClean="0"/>
          </a:p>
          <a:p>
            <a:r>
              <a:rPr lang="hu-HU" dirty="0" smtClean="0"/>
              <a:t> Állandó élménykeresés, felfokozottság</a:t>
            </a:r>
          </a:p>
          <a:p>
            <a:r>
              <a:rPr lang="hu-HU" dirty="0" smtClean="0"/>
              <a:t>Soha nincsen jelen a gyerek</a:t>
            </a:r>
          </a:p>
          <a:p>
            <a:r>
              <a:rPr lang="hu-HU" dirty="0"/>
              <a:t> </a:t>
            </a:r>
            <a:r>
              <a:rPr lang="hu-HU" dirty="0" smtClean="0"/>
              <a:t>Nem akar részt venni a családi programokon</a:t>
            </a:r>
          </a:p>
          <a:p>
            <a:r>
              <a:rPr lang="hu-HU" dirty="0" smtClean="0"/>
              <a:t> Gyors változások</a:t>
            </a:r>
          </a:p>
          <a:p>
            <a:r>
              <a:rPr lang="hu-HU" dirty="0"/>
              <a:t> </a:t>
            </a:r>
            <a:r>
              <a:rPr lang="hu-HU" dirty="0" smtClean="0"/>
              <a:t>Mihez ért a gyerek valójában? </a:t>
            </a:r>
          </a:p>
          <a:p>
            <a:r>
              <a:rPr lang="hu-HU" dirty="0" smtClean="0"/>
              <a:t> Zaklatás (10-ből 9 gyerek fent van az interneten)</a:t>
            </a:r>
          </a:p>
          <a:p>
            <a:r>
              <a:rPr lang="hu-HU" dirty="0">
                <a:hlinkClick r:id="rId2"/>
              </a:rPr>
              <a:t>https://wmn.hu/ugy/46665-zsirdiszno-teged-mindenki-utal--</a:t>
            </a:r>
            <a:r>
              <a:rPr lang="hu-HU" dirty="0" smtClean="0">
                <a:hlinkClick r:id="rId2"/>
              </a:rPr>
              <a:t>kokemeny-ami-a-cyberterben-megy-a-gyerekek-kozott</a:t>
            </a:r>
            <a:endParaRPr lang="hu-HU" dirty="0" smtClean="0"/>
          </a:p>
          <a:p>
            <a:r>
              <a:rPr lang="hu-HU" dirty="0" smtClean="0"/>
              <a:t>Anorexia, önbántalmazás, online bántalmazás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787658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331640" y="1635646"/>
            <a:ext cx="6640799" cy="2327399"/>
          </a:xfrm>
        </p:spPr>
        <p:txBody>
          <a:bodyPr/>
          <a:lstStyle/>
          <a:p>
            <a:r>
              <a:rPr lang="hu-HU" sz="2000" dirty="0" smtClean="0"/>
              <a:t>Sikeresség valamiben</a:t>
            </a:r>
          </a:p>
          <a:p>
            <a:r>
              <a:rPr lang="hu-HU" sz="2000" dirty="0" smtClean="0"/>
              <a:t>Könnyű feszültségoldás</a:t>
            </a:r>
          </a:p>
          <a:p>
            <a:r>
              <a:rPr lang="hu-HU" sz="2000" dirty="0" smtClean="0"/>
              <a:t>Izgalom, kaland</a:t>
            </a:r>
          </a:p>
          <a:p>
            <a:r>
              <a:rPr lang="hu-HU" sz="2000" dirty="0" smtClean="0"/>
              <a:t>Nem kell magát megmérettetnie</a:t>
            </a:r>
          </a:p>
          <a:p>
            <a:r>
              <a:rPr lang="hu-HU" sz="2000" dirty="0" smtClean="0"/>
              <a:t>Bárkivel összefuthat az online térben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751029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1600" y="843558"/>
            <a:ext cx="6640799" cy="663479"/>
          </a:xfrm>
        </p:spPr>
        <p:txBody>
          <a:bodyPr/>
          <a:lstStyle/>
          <a:p>
            <a:r>
              <a:rPr lang="hu-HU" dirty="0" smtClean="0"/>
              <a:t>Megoldások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51600" y="1707654"/>
            <a:ext cx="6640799" cy="2742195"/>
          </a:xfrm>
        </p:spPr>
        <p:txBody>
          <a:bodyPr/>
          <a:lstStyle/>
          <a:p>
            <a:r>
              <a:rPr lang="hu-HU" dirty="0" smtClean="0"/>
              <a:t>Az internet használata – ne az használjon minket</a:t>
            </a:r>
          </a:p>
          <a:p>
            <a:r>
              <a:rPr lang="hu-HU" dirty="0"/>
              <a:t> </a:t>
            </a:r>
            <a:r>
              <a:rPr lang="hu-HU" dirty="0" smtClean="0"/>
              <a:t>Odafigyelés a gyerekekre</a:t>
            </a:r>
          </a:p>
          <a:p>
            <a:r>
              <a:rPr lang="hu-HU" dirty="0" smtClean="0"/>
              <a:t> Közös térben</a:t>
            </a:r>
          </a:p>
          <a:p>
            <a:r>
              <a:rPr lang="hu-HU" dirty="0" smtClean="0"/>
              <a:t> Minőségi idő együtt</a:t>
            </a:r>
          </a:p>
          <a:p>
            <a:r>
              <a:rPr lang="hu-HU" dirty="0"/>
              <a:t> </a:t>
            </a:r>
            <a:r>
              <a:rPr lang="hu-HU" dirty="0" smtClean="0"/>
              <a:t>Gyenge és erős kötések együttese</a:t>
            </a:r>
          </a:p>
          <a:p>
            <a:r>
              <a:rPr lang="hu-HU" dirty="0"/>
              <a:t> </a:t>
            </a:r>
            <a:r>
              <a:rPr lang="hu-HU" dirty="0" smtClean="0"/>
              <a:t>A gyerekek számára fizikailag és érzelmileg elérhető szülő</a:t>
            </a:r>
          </a:p>
          <a:p>
            <a:r>
              <a:rPr lang="hu-HU" dirty="0"/>
              <a:t> </a:t>
            </a:r>
            <a:r>
              <a:rPr lang="hu-HU" dirty="0" smtClean="0"/>
              <a:t>Az iskolában segítő szakember</a:t>
            </a:r>
          </a:p>
          <a:p>
            <a:r>
              <a:rPr lang="hu-HU" dirty="0" smtClean="0"/>
              <a:t> </a:t>
            </a:r>
            <a:r>
              <a:rPr lang="hu-HU" dirty="0" err="1" smtClean="0"/>
              <a:t>Cyber</a:t>
            </a:r>
            <a:r>
              <a:rPr lang="hu-HU" dirty="0" smtClean="0"/>
              <a:t> biztonság megteremtése</a:t>
            </a:r>
          </a:p>
          <a:p>
            <a:pPr>
              <a:buNone/>
            </a:pP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4213872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subTitle" idx="4294967295"/>
          </p:nvPr>
        </p:nvSpPr>
        <p:spPr>
          <a:xfrm>
            <a:off x="2123728" y="1275606"/>
            <a:ext cx="4858923" cy="168175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hu-HU" sz="5400" dirty="0" smtClean="0"/>
              <a:t>Köszönöm a figyelmet!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hu-HU" sz="4000" dirty="0" err="1"/>
              <a:t>s</a:t>
            </a:r>
            <a:r>
              <a:rPr lang="hu-HU" sz="4000" dirty="0" err="1" smtClean="0"/>
              <a:t>zabo.toth.kinga</a:t>
            </a:r>
            <a:r>
              <a:rPr lang="hu-HU" sz="4000" dirty="0" smtClean="0"/>
              <a:t>@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hu-HU" sz="4000" dirty="0" err="1" smtClean="0"/>
              <a:t>gmail.com</a:t>
            </a:r>
            <a:endParaRPr lang="en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962150" y="1071553"/>
            <a:ext cx="5219699" cy="2900472"/>
          </a:xfrm>
        </p:spPr>
        <p:txBody>
          <a:bodyPr/>
          <a:lstStyle/>
          <a:p>
            <a:r>
              <a:rPr lang="hu-HU" sz="4000" dirty="0" smtClean="0"/>
              <a:t>Értelmezési keretek, </a:t>
            </a:r>
            <a:br>
              <a:rPr lang="hu-HU" sz="4000" dirty="0" smtClean="0"/>
            </a:br>
            <a:r>
              <a:rPr lang="hu-HU" sz="4000" dirty="0" smtClean="0"/>
              <a:t>modellek</a:t>
            </a:r>
            <a:endParaRPr lang="hu-HU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51600" y="1142989"/>
            <a:ext cx="6640799" cy="3306859"/>
          </a:xfrm>
        </p:spPr>
        <p:txBody>
          <a:bodyPr/>
          <a:lstStyle/>
          <a:p>
            <a:r>
              <a:rPr lang="hu-HU" sz="2800" dirty="0" smtClean="0"/>
              <a:t> Biológiai, pszichológiai modell</a:t>
            </a:r>
          </a:p>
          <a:p>
            <a:r>
              <a:rPr lang="hu-HU" sz="2800" dirty="0" smtClean="0"/>
              <a:t> Morális modell</a:t>
            </a:r>
          </a:p>
          <a:p>
            <a:r>
              <a:rPr lang="hu-HU" sz="2800" dirty="0" smtClean="0"/>
              <a:t> </a:t>
            </a:r>
            <a:r>
              <a:rPr lang="hu-HU" sz="2800" dirty="0" err="1" smtClean="0"/>
              <a:t>Kriminalizációs</a:t>
            </a:r>
            <a:r>
              <a:rPr lang="hu-HU" sz="2800" dirty="0" smtClean="0"/>
              <a:t> modell</a:t>
            </a:r>
          </a:p>
          <a:p>
            <a:r>
              <a:rPr lang="hu-HU" sz="2800" dirty="0" smtClean="0"/>
              <a:t> Spirituális modell</a:t>
            </a:r>
          </a:p>
          <a:p>
            <a:r>
              <a:rPr lang="hu-HU" sz="2800" dirty="0" smtClean="0"/>
              <a:t> Fertőző betegség modell</a:t>
            </a:r>
          </a:p>
          <a:p>
            <a:r>
              <a:rPr lang="hu-HU" sz="2800" dirty="0" smtClean="0"/>
              <a:t> Szociológiai modell</a:t>
            </a:r>
            <a:endParaRPr lang="hu-H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Merton</a:t>
            </a:r>
            <a:r>
              <a:rPr lang="hu-HU" dirty="0" smtClean="0"/>
              <a:t> modellje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2400" dirty="0" smtClean="0"/>
              <a:t>Eszközök és célok</a:t>
            </a:r>
          </a:p>
          <a:p>
            <a:endParaRPr lang="hu-HU" dirty="0"/>
          </a:p>
          <a:p>
            <a:pPr lvl="1"/>
            <a:r>
              <a:rPr lang="hu-HU" dirty="0" smtClean="0"/>
              <a:t> </a:t>
            </a:r>
            <a:r>
              <a:rPr lang="hu-HU" sz="2000" dirty="0" smtClean="0"/>
              <a:t>konformitás, újítás, </a:t>
            </a:r>
            <a:r>
              <a:rPr lang="hu-HU" sz="2000" dirty="0" err="1" smtClean="0"/>
              <a:t>ritualizmus</a:t>
            </a:r>
            <a:r>
              <a:rPr lang="hu-HU" sz="2000" dirty="0" smtClean="0"/>
              <a:t>, visszahúzódás, lázadás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xmlns="" val="211091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title"/>
          </p:nvPr>
        </p:nvSpPr>
        <p:spPr>
          <a:xfrm>
            <a:off x="1251600" y="1275606"/>
            <a:ext cx="6640799" cy="953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hu-HU" dirty="0" smtClean="0"/>
              <a:t>Milyen társadalomban élünk?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2071670" y="1000114"/>
            <a:ext cx="5000660" cy="307183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hu-HU" i="0" dirty="0" smtClean="0"/>
          </a:p>
          <a:p>
            <a:pPr lvl="0">
              <a:spcBef>
                <a:spcPts val="0"/>
              </a:spcBef>
              <a:buNone/>
            </a:pPr>
            <a:endParaRPr lang="hu-HU" i="0" dirty="0" smtClean="0"/>
          </a:p>
          <a:p>
            <a:pPr lvl="0">
              <a:spcBef>
                <a:spcPts val="0"/>
              </a:spcBef>
              <a:buNone/>
            </a:pPr>
            <a:endParaRPr lang="hu-HU" i="0" dirty="0" smtClean="0"/>
          </a:p>
          <a:p>
            <a:pPr lvl="0">
              <a:spcBef>
                <a:spcPts val="0"/>
              </a:spcBef>
              <a:buNone/>
            </a:pPr>
            <a:endParaRPr lang="hu-HU" i="0" dirty="0" smtClean="0"/>
          </a:p>
          <a:p>
            <a:pPr lvl="0">
              <a:spcBef>
                <a:spcPts val="0"/>
              </a:spcBef>
              <a:buNone/>
            </a:pPr>
            <a:endParaRPr lang="hu-HU" i="0" dirty="0" smtClean="0"/>
          </a:p>
          <a:p>
            <a:pPr lvl="0">
              <a:spcBef>
                <a:spcPts val="0"/>
              </a:spcBef>
              <a:buNone/>
            </a:pPr>
            <a:endParaRPr lang="hu-HU" i="0" dirty="0" smtClean="0"/>
          </a:p>
          <a:p>
            <a:pPr lvl="0">
              <a:spcBef>
                <a:spcPts val="0"/>
              </a:spcBef>
              <a:buNone/>
            </a:pPr>
            <a:endParaRPr lang="en" i="0" dirty="0"/>
          </a:p>
        </p:txBody>
      </p:sp>
      <p:sp>
        <p:nvSpPr>
          <p:cNvPr id="3" name="Shape 161"/>
          <p:cNvSpPr txBox="1">
            <a:spLocks/>
          </p:cNvSpPr>
          <p:nvPr/>
        </p:nvSpPr>
        <p:spPr>
          <a:xfrm>
            <a:off x="2357422" y="1142990"/>
            <a:ext cx="5256584" cy="27363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ct val="100000"/>
              <a:buFont typeface="Playfair Display"/>
              <a:buChar char="◉"/>
              <a:defRPr sz="1800" b="0" i="1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ct val="100000"/>
              <a:buFont typeface="Playfair Display"/>
              <a:buChar char="◎"/>
              <a:defRPr sz="1800" b="0" i="1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ct val="100000"/>
              <a:buFont typeface="Playfair Display"/>
              <a:buChar char="○"/>
              <a:defRPr sz="1800" b="0" i="1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ct val="100000"/>
              <a:buFont typeface="Playfair Display"/>
              <a:buNone/>
              <a:defRPr sz="1800" b="0" i="1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ct val="100000"/>
              <a:buFont typeface="Playfair Display"/>
              <a:buNone/>
              <a:defRPr sz="1800" b="0" i="1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ct val="100000"/>
              <a:buFont typeface="Playfair Display"/>
              <a:buNone/>
              <a:defRPr sz="1800" b="0" i="1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ct val="100000"/>
              <a:buFont typeface="Playfair Display"/>
              <a:buNone/>
              <a:defRPr sz="1800" b="0" i="1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ct val="100000"/>
              <a:buFont typeface="Playfair Display"/>
              <a:buNone/>
              <a:defRPr sz="1800" b="0" i="1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ct val="100000"/>
              <a:buFont typeface="Playfair Display"/>
              <a:buNone/>
              <a:defRPr sz="1800" b="0" i="1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285750" indent="-285750" algn="l"/>
            <a:r>
              <a:rPr lang="hu-HU" i="0" dirty="0" smtClean="0"/>
              <a:t>Korunk embere: az „engedelmes </a:t>
            </a:r>
          </a:p>
          <a:p>
            <a:pPr algn="l">
              <a:buNone/>
            </a:pPr>
            <a:r>
              <a:rPr lang="hu-HU" i="0" dirty="0" smtClean="0"/>
              <a:t>fogyasztóállat”- napi 24 órában fogyasztóként él</a:t>
            </a:r>
          </a:p>
          <a:p>
            <a:pPr marL="285750" indent="-285750" algn="l"/>
            <a:r>
              <a:rPr lang="hu-HU" i="0" dirty="0" smtClean="0"/>
              <a:t>Kifelé élünk – a külvilágnak </a:t>
            </a:r>
          </a:p>
          <a:p>
            <a:pPr marL="285750" indent="-285750" algn="l"/>
            <a:r>
              <a:rPr lang="hu-HU" i="0" dirty="0" smtClean="0"/>
              <a:t>Hálózatok – álközösségek</a:t>
            </a:r>
          </a:p>
          <a:p>
            <a:pPr marL="285750" indent="-285750" algn="l"/>
            <a:r>
              <a:rPr lang="hu-HU" i="0" dirty="0" smtClean="0"/>
              <a:t>Kilégzés – belégzés helyett</a:t>
            </a:r>
          </a:p>
          <a:p>
            <a:pPr marL="285750" indent="-285750" algn="l"/>
            <a:r>
              <a:rPr lang="hu-HU" i="0" dirty="0" smtClean="0"/>
              <a:t>Nincs csend</a:t>
            </a:r>
          </a:p>
          <a:p>
            <a:pPr marL="285750" indent="-285750" algn="l"/>
            <a:r>
              <a:rPr lang="hu-HU" i="0" dirty="0" smtClean="0"/>
              <a:t>Nem egyedül lét van, hanem magány</a:t>
            </a:r>
          </a:p>
          <a:p>
            <a:pPr marL="285750" indent="-285750" algn="l"/>
            <a:r>
              <a:rPr lang="hu-HU" i="0" dirty="0" smtClean="0"/>
              <a:t>A világ </a:t>
            </a:r>
            <a:r>
              <a:rPr lang="hu-HU" i="0" dirty="0" err="1" smtClean="0"/>
              <a:t>varázstalanítása</a:t>
            </a:r>
            <a:endParaRPr lang="hu-HU" i="0" dirty="0" smtClean="0"/>
          </a:p>
          <a:p>
            <a:pPr marL="285750" indent="-285750" algn="l"/>
            <a:r>
              <a:rPr lang="hu-HU" i="0" dirty="0" smtClean="0"/>
              <a:t>„Valóságelhárító eszközök”</a:t>
            </a:r>
          </a:p>
          <a:p>
            <a:pPr marL="285750" indent="-285750" algn="l"/>
            <a:endParaRPr lang="hu-HU" i="0" dirty="0" smtClean="0"/>
          </a:p>
          <a:p>
            <a:pPr algn="l">
              <a:buNone/>
            </a:pPr>
            <a:endParaRPr lang="hu-HU" i="0" dirty="0" smtClean="0"/>
          </a:p>
          <a:p>
            <a:pPr marL="285750" indent="-285750" algn="l"/>
            <a:endParaRPr lang="hu-HU" i="0" dirty="0" smtClean="0"/>
          </a:p>
          <a:p>
            <a:pPr marL="285750" indent="-285750" algn="l"/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61"/>
          <p:cNvSpPr txBox="1">
            <a:spLocks/>
          </p:cNvSpPr>
          <p:nvPr/>
        </p:nvSpPr>
        <p:spPr>
          <a:xfrm>
            <a:off x="1428728" y="1000114"/>
            <a:ext cx="6858048" cy="32861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ct val="100000"/>
              <a:buFont typeface="Playfair Display"/>
              <a:buChar char="◉"/>
              <a:defRPr sz="1800" b="0" i="1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ct val="100000"/>
              <a:buFont typeface="Playfair Display"/>
              <a:buChar char="◎"/>
              <a:defRPr sz="1800" b="0" i="1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ct val="100000"/>
              <a:buFont typeface="Playfair Display"/>
              <a:buChar char="○"/>
              <a:defRPr sz="1800" b="0" i="1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ct val="100000"/>
              <a:buFont typeface="Playfair Display"/>
              <a:buNone/>
              <a:defRPr sz="1800" b="0" i="1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ct val="100000"/>
              <a:buFont typeface="Playfair Display"/>
              <a:buNone/>
              <a:defRPr sz="1800" b="0" i="1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ct val="100000"/>
              <a:buFont typeface="Playfair Display"/>
              <a:buNone/>
              <a:defRPr sz="1800" b="0" i="1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ct val="100000"/>
              <a:buFont typeface="Playfair Display"/>
              <a:buNone/>
              <a:defRPr sz="1800" b="0" i="1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ct val="100000"/>
              <a:buFont typeface="Playfair Display"/>
              <a:buNone/>
              <a:defRPr sz="1800" b="0" i="1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ct val="100000"/>
              <a:buFont typeface="Playfair Display"/>
              <a:buNone/>
              <a:defRPr sz="1800" b="0" i="1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285750" indent="-285750" algn="l"/>
            <a:endParaRPr lang="hu-HU" i="0" dirty="0" smtClean="0"/>
          </a:p>
          <a:p>
            <a:pPr algn="l">
              <a:buNone/>
            </a:pPr>
            <a:endParaRPr lang="hu-HU" i="0" dirty="0" smtClean="0"/>
          </a:p>
          <a:p>
            <a:pPr marL="285750" indent="-285750" algn="l"/>
            <a:endParaRPr lang="hu-HU" i="0" dirty="0" smtClean="0"/>
          </a:p>
          <a:p>
            <a:pPr marL="285750" indent="-285750" algn="l"/>
            <a:endParaRPr lang="en" dirty="0"/>
          </a:p>
        </p:txBody>
      </p:sp>
      <p:sp>
        <p:nvSpPr>
          <p:cNvPr id="3" name="Shape 161"/>
          <p:cNvSpPr txBox="1">
            <a:spLocks/>
          </p:cNvSpPr>
          <p:nvPr/>
        </p:nvSpPr>
        <p:spPr>
          <a:xfrm>
            <a:off x="1571604" y="1000114"/>
            <a:ext cx="6715172" cy="32861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ct val="100000"/>
              <a:buFont typeface="Playfair Display"/>
              <a:buChar char="◉"/>
              <a:defRPr sz="1800" b="0" i="1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ct val="100000"/>
              <a:buFont typeface="Playfair Display"/>
              <a:buChar char="◎"/>
              <a:defRPr sz="1800" b="0" i="1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ct val="100000"/>
              <a:buFont typeface="Playfair Display"/>
              <a:buChar char="○"/>
              <a:defRPr sz="1800" b="0" i="1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ct val="100000"/>
              <a:buFont typeface="Playfair Display"/>
              <a:buNone/>
              <a:defRPr sz="1800" b="0" i="1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ct val="100000"/>
              <a:buFont typeface="Playfair Display"/>
              <a:buNone/>
              <a:defRPr sz="1800" b="0" i="1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ct val="100000"/>
              <a:buFont typeface="Playfair Display"/>
              <a:buNone/>
              <a:defRPr sz="1800" b="0" i="1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ct val="100000"/>
              <a:buFont typeface="Playfair Display"/>
              <a:buNone/>
              <a:defRPr sz="1800" b="0" i="1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ct val="100000"/>
              <a:buFont typeface="Playfair Display"/>
              <a:buNone/>
              <a:defRPr sz="1800" b="0" i="1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ct val="100000"/>
              <a:buFont typeface="Playfair Display"/>
              <a:buNone/>
              <a:defRPr sz="1800" b="0" i="1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285750" indent="-285750" algn="l"/>
            <a:endParaRPr lang="hu-HU" i="0" dirty="0" smtClean="0"/>
          </a:p>
          <a:p>
            <a:pPr algn="l">
              <a:buNone/>
            </a:pPr>
            <a:endParaRPr lang="hu-HU" i="0" dirty="0" smtClean="0"/>
          </a:p>
          <a:p>
            <a:pPr marL="285750" indent="-285750" algn="l"/>
            <a:endParaRPr lang="hu-HU" i="0" dirty="0" smtClean="0"/>
          </a:p>
          <a:p>
            <a:pPr marL="285750" indent="-285750" algn="l"/>
            <a:endParaRPr lang="en" dirty="0"/>
          </a:p>
        </p:txBody>
      </p:sp>
      <p:sp>
        <p:nvSpPr>
          <p:cNvPr id="5" name="Shape 161"/>
          <p:cNvSpPr txBox="1">
            <a:spLocks/>
          </p:cNvSpPr>
          <p:nvPr/>
        </p:nvSpPr>
        <p:spPr>
          <a:xfrm>
            <a:off x="1643042" y="928676"/>
            <a:ext cx="5899526" cy="29506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ct val="100000"/>
              <a:buFont typeface="Playfair Display"/>
              <a:buChar char="◉"/>
              <a:defRPr sz="1800" b="0" i="1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ct val="100000"/>
              <a:buFont typeface="Playfair Display"/>
              <a:buChar char="◎"/>
              <a:defRPr sz="1800" b="0" i="1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ct val="100000"/>
              <a:buFont typeface="Playfair Display"/>
              <a:buChar char="○"/>
              <a:defRPr sz="1800" b="0" i="1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ct val="100000"/>
              <a:buFont typeface="Playfair Display"/>
              <a:buNone/>
              <a:defRPr sz="1800" b="0" i="1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ct val="100000"/>
              <a:buFont typeface="Playfair Display"/>
              <a:buNone/>
              <a:defRPr sz="1800" b="0" i="1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ct val="100000"/>
              <a:buFont typeface="Playfair Display"/>
              <a:buNone/>
              <a:defRPr sz="1800" b="0" i="1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ct val="100000"/>
              <a:buFont typeface="Playfair Display"/>
              <a:buNone/>
              <a:defRPr sz="1800" b="0" i="1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ct val="100000"/>
              <a:buFont typeface="Playfair Display"/>
              <a:buNone/>
              <a:defRPr sz="1800" b="0" i="1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ct val="100000"/>
              <a:buFont typeface="Playfair Display"/>
              <a:buNone/>
              <a:defRPr sz="1800" b="0" i="1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285750" indent="-285750" algn="l"/>
            <a:r>
              <a:rPr lang="hu-HU" i="0" dirty="0" smtClean="0"/>
              <a:t>Régebben az alkohol – mint tömegfegyelmezési eszköz (Nagy Zsolt) – társadalmi költség – 3,4X-ese az állami profitnak</a:t>
            </a:r>
          </a:p>
          <a:p>
            <a:pPr marL="285750" indent="-285750" algn="l"/>
            <a:r>
              <a:rPr lang="hu-HU" i="0" dirty="0" smtClean="0"/>
              <a:t>60-as évektől: drogok – nincsenek állami bevételek</a:t>
            </a:r>
          </a:p>
          <a:p>
            <a:pPr marL="285750" indent="-285750" algn="l"/>
            <a:r>
              <a:rPr lang="hu-HU" i="0" dirty="0" smtClean="0"/>
              <a:t>mentálisan nem abban a térben lenni, ahol fizikailag tartózkodunk</a:t>
            </a:r>
          </a:p>
          <a:p>
            <a:pPr marL="285750" indent="-285750" algn="l"/>
            <a:r>
              <a:rPr lang="hu-HU" i="0" dirty="0" smtClean="0"/>
              <a:t>Paternalizmus</a:t>
            </a:r>
          </a:p>
          <a:p>
            <a:pPr algn="l">
              <a:buNone/>
            </a:pPr>
            <a:endParaRPr lang="hu-HU" i="0" dirty="0" smtClean="0"/>
          </a:p>
          <a:p>
            <a:pPr algn="l">
              <a:buNone/>
            </a:pPr>
            <a:endParaRPr lang="hu-HU" i="0" dirty="0" smtClean="0"/>
          </a:p>
          <a:p>
            <a:pPr marL="285750" indent="-285750" algn="l"/>
            <a:endParaRPr lang="hu-HU" i="0" dirty="0" smtClean="0"/>
          </a:p>
          <a:p>
            <a:pPr marL="285750" indent="-285750" algn="l"/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1142976" y="1071552"/>
            <a:ext cx="5500726" cy="36053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hu-HU" sz="1600" dirty="0" smtClean="0"/>
              <a:t> </a:t>
            </a:r>
            <a:r>
              <a:rPr lang="hu-HU" sz="1600" dirty="0" smtClean="0">
                <a:solidFill>
                  <a:schemeClr val="tx1"/>
                </a:solidFill>
              </a:rPr>
              <a:t>Függő társadalom - öngyógyításra képtelen</a:t>
            </a:r>
          </a:p>
          <a:p>
            <a:pPr>
              <a:buNone/>
            </a:pPr>
            <a:endParaRPr lang="hu-HU" sz="1600" dirty="0" smtClean="0">
              <a:solidFill>
                <a:schemeClr val="tx1"/>
              </a:solidFill>
            </a:endParaRPr>
          </a:p>
          <a:p>
            <a:r>
              <a:rPr lang="hu-HU" sz="1600" dirty="0" smtClean="0">
                <a:solidFill>
                  <a:schemeClr val="tx1"/>
                </a:solidFill>
              </a:rPr>
              <a:t> A hatalom és döntéshozatal más színpadon zajlik, mint 	a mindennapok</a:t>
            </a:r>
          </a:p>
          <a:p>
            <a:pPr>
              <a:buNone/>
            </a:pPr>
            <a:endParaRPr lang="hu-HU" sz="1600" dirty="0" smtClean="0">
              <a:solidFill>
                <a:schemeClr val="tx1"/>
              </a:solidFill>
            </a:endParaRPr>
          </a:p>
          <a:p>
            <a:r>
              <a:rPr lang="hu-HU" sz="1600" dirty="0" smtClean="0">
                <a:solidFill>
                  <a:schemeClr val="tx1"/>
                </a:solidFill>
              </a:rPr>
              <a:t> Az érdemi diskurzus kiszorul</a:t>
            </a:r>
          </a:p>
          <a:p>
            <a:pPr>
              <a:buNone/>
            </a:pPr>
            <a:endParaRPr lang="hu-HU" sz="1600" dirty="0" smtClean="0">
              <a:solidFill>
                <a:schemeClr val="tx1"/>
              </a:solidFill>
            </a:endParaRPr>
          </a:p>
          <a:p>
            <a:r>
              <a:rPr lang="hu-HU" sz="1600" dirty="0" smtClean="0">
                <a:solidFill>
                  <a:schemeClr val="tx1"/>
                </a:solidFill>
              </a:rPr>
              <a:t> Fájdalommentes társadalom illúziója</a:t>
            </a:r>
          </a:p>
          <a:p>
            <a:endParaRPr lang="hu-HU" sz="1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14414" y="928676"/>
            <a:ext cx="6640799" cy="500066"/>
          </a:xfrm>
        </p:spPr>
        <p:txBody>
          <a:bodyPr/>
          <a:lstStyle/>
          <a:p>
            <a:pPr algn="ctr">
              <a:buNone/>
            </a:pPr>
            <a:r>
              <a:rPr lang="hu-HU" dirty="0" smtClean="0"/>
              <a:t> </a:t>
            </a:r>
            <a:r>
              <a:rPr lang="hu-HU" sz="2800" dirty="0" smtClean="0"/>
              <a:t>Dilemmák, kérdések….</a:t>
            </a:r>
            <a:endParaRPr lang="hu-HU" sz="2800" dirty="0"/>
          </a:p>
        </p:txBody>
      </p:sp>
      <p:sp>
        <p:nvSpPr>
          <p:cNvPr id="4" name="Shape 169"/>
          <p:cNvSpPr txBox="1">
            <a:spLocks/>
          </p:cNvSpPr>
          <p:nvPr/>
        </p:nvSpPr>
        <p:spPr>
          <a:xfrm>
            <a:off x="1500166" y="1714494"/>
            <a:ext cx="5500726" cy="33195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Tx/>
              <a:buFont typeface="Tinos"/>
              <a:buChar char="◉"/>
              <a:tabLst/>
              <a:defRPr/>
            </a:pPr>
            <a:r>
              <a:rPr kumimoji="0" lang="hu-H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Tinos"/>
                <a:ea typeface="Tinos"/>
                <a:cs typeface="Tinos"/>
                <a:sym typeface="Tinos"/>
              </a:rPr>
              <a:t> Nőtt a </a:t>
            </a:r>
            <a:r>
              <a:rPr lang="hu-HU" sz="2000" dirty="0" smtClean="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devianciák </a:t>
            </a:r>
            <a:r>
              <a:rPr kumimoji="0" lang="hu-HU" sz="2000" b="0" i="0" u="none" strike="noStrike" kern="0" cap="none" spc="0" normalizeH="0" noProof="0" dirty="0" smtClean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Tinos"/>
                <a:ea typeface="Tinos"/>
                <a:cs typeface="Tinos"/>
                <a:sym typeface="Tinos"/>
              </a:rPr>
              <a:t>száma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Tx/>
              <a:buFont typeface="Tinos"/>
              <a:buChar char="◉"/>
              <a:tabLst/>
              <a:defRPr/>
            </a:pPr>
            <a:r>
              <a:rPr lang="hu-HU" sz="2000" dirty="0" smtClean="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 Van-e prevenció?   - sokak szerint nincsen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Tx/>
              <a:buFont typeface="Tinos"/>
              <a:buChar char="◉"/>
              <a:tabLst/>
              <a:defRPr/>
            </a:pPr>
            <a:r>
              <a:rPr kumimoji="0" lang="hu-HU" sz="2000" b="0" i="0" u="none" strike="noStrike" kern="0" cap="none" spc="0" normalizeH="0" noProof="0" dirty="0" smtClean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Tinos"/>
                <a:ea typeface="Tinos"/>
                <a:cs typeface="Tinos"/>
                <a:sym typeface="Tinos"/>
              </a:rPr>
              <a:t> Büntetőjogi kérdés</a:t>
            </a:r>
            <a:r>
              <a:rPr kumimoji="0" lang="hu-H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Tinos"/>
                <a:ea typeface="Tinos"/>
                <a:cs typeface="Tinos"/>
                <a:sym typeface="Tinos"/>
              </a:rPr>
              <a:t> vagy mi?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Tx/>
              <a:buFont typeface="Tinos"/>
              <a:buChar char="◉"/>
              <a:tabLst/>
              <a:defRPr/>
            </a:pPr>
            <a:r>
              <a:rPr lang="hu-HU" sz="2000" dirty="0" smtClean="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 Kullogunk a szerek után…</a:t>
            </a:r>
            <a:endParaRPr kumimoji="0" lang="hu-HU" sz="2000" b="0" i="0" u="none" strike="noStrike" kern="0" cap="none" spc="0" normalizeH="0" baseline="0" noProof="0" dirty="0" smtClean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Tinos"/>
              <a:ea typeface="Tinos"/>
              <a:cs typeface="Tinos"/>
              <a:sym typeface="Tino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Tx/>
              <a:buFont typeface="Tinos"/>
              <a:buChar char="◉"/>
              <a:tabLst/>
              <a:defRPr/>
            </a:pPr>
            <a:r>
              <a:rPr lang="hu-HU" sz="2000" dirty="0" smtClean="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 Mikor avatkozzon be az állam?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Tx/>
              <a:buFont typeface="Tinos"/>
              <a:buChar char="◉"/>
              <a:tabLst/>
              <a:defRPr/>
            </a:pPr>
            <a:r>
              <a:rPr lang="hu-HU" sz="2000" dirty="0" smtClean="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 Sokszor előfordul a bagatellizálás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Tx/>
              <a:tabLst/>
              <a:defRPr/>
            </a:pPr>
            <a:endParaRPr kumimoji="0" lang="hu-HU" sz="1600" b="0" i="0" u="none" strike="noStrike" kern="0" cap="none" spc="0" normalizeH="0" baseline="0" noProof="0" dirty="0" smtClean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Tinos"/>
              <a:ea typeface="Tinos"/>
              <a:cs typeface="Tinos"/>
              <a:sym typeface="Tino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Tx/>
              <a:buFont typeface="Tinos"/>
              <a:buChar char="◉"/>
              <a:tabLst/>
              <a:defRPr/>
            </a:pPr>
            <a:endParaRPr kumimoji="0" lang="hu-HU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5" name="Shape 169"/>
          <p:cNvSpPr txBox="1">
            <a:spLocks/>
          </p:cNvSpPr>
          <p:nvPr/>
        </p:nvSpPr>
        <p:spPr>
          <a:xfrm>
            <a:off x="2987824" y="1428742"/>
            <a:ext cx="5500726" cy="36053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Tx/>
              <a:tabLst/>
              <a:defRPr/>
            </a:pPr>
            <a:endParaRPr kumimoji="0" lang="hu-HU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nos"/>
              <a:ea typeface="Tinos"/>
              <a:cs typeface="Tinos"/>
              <a:sym typeface="Tino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nstanc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1623</TotalTime>
  <Words>319</Words>
  <Application>Microsoft Office PowerPoint</Application>
  <PresentationFormat>Diavetítés a képernyőre (16:9 oldalarány)</PresentationFormat>
  <Paragraphs>83</Paragraphs>
  <Slides>18</Slides>
  <Notes>7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19" baseType="lpstr">
      <vt:lpstr>Constance template</vt:lpstr>
      <vt:lpstr>devianciák   Dr. Szabó-Tóth Kinga ME BTK ATTI</vt:lpstr>
      <vt:lpstr>Értelmezési keretek,  modellek</vt:lpstr>
      <vt:lpstr>3. dia</vt:lpstr>
      <vt:lpstr>Merton modellje</vt:lpstr>
      <vt:lpstr>Milyen társadalomban élünk?</vt:lpstr>
      <vt:lpstr>6. dia</vt:lpstr>
      <vt:lpstr>7. dia</vt:lpstr>
      <vt:lpstr>8. dia</vt:lpstr>
      <vt:lpstr>9. dia</vt:lpstr>
      <vt:lpstr>10. dia</vt:lpstr>
      <vt:lpstr>11. dia</vt:lpstr>
      <vt:lpstr>12. dia</vt:lpstr>
      <vt:lpstr>Digitális világ mindenhol</vt:lpstr>
      <vt:lpstr>Tudja-e, hogy ezek mik?  Zállatorvos, Barni, Magyarosi Csaba, thevr , Ownmckendry  </vt:lpstr>
      <vt:lpstr>Cyber gyerekek („Z” generáció – 1995-2010 közöttiek)</vt:lpstr>
      <vt:lpstr>16. dia</vt:lpstr>
      <vt:lpstr>Megoldások</vt:lpstr>
      <vt:lpstr>18.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Dr. Szabó-Tóth Kinga</dc:creator>
  <cp:lastModifiedBy>Graholy Éva</cp:lastModifiedBy>
  <cp:revision>124</cp:revision>
  <dcterms:modified xsi:type="dcterms:W3CDTF">2019-12-02T07:27:00Z</dcterms:modified>
</cp:coreProperties>
</file>