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36"/>
  </p:notesMasterIdLst>
  <p:sldIdLst>
    <p:sldId id="301" r:id="rId2"/>
    <p:sldId id="303" r:id="rId3"/>
    <p:sldId id="305" r:id="rId4"/>
    <p:sldId id="306" r:id="rId5"/>
    <p:sldId id="307" r:id="rId6"/>
    <p:sldId id="304" r:id="rId7"/>
    <p:sldId id="308" r:id="rId8"/>
    <p:sldId id="286" r:id="rId9"/>
    <p:sldId id="287" r:id="rId10"/>
    <p:sldId id="288" r:id="rId11"/>
    <p:sldId id="291" r:id="rId12"/>
    <p:sldId id="292" r:id="rId13"/>
    <p:sldId id="293" r:id="rId14"/>
    <p:sldId id="294" r:id="rId15"/>
    <p:sldId id="296" r:id="rId16"/>
    <p:sldId id="297" r:id="rId17"/>
    <p:sldId id="311" r:id="rId18"/>
    <p:sldId id="289" r:id="rId19"/>
    <p:sldId id="290" r:id="rId20"/>
    <p:sldId id="315" r:id="rId21"/>
    <p:sldId id="316" r:id="rId22"/>
    <p:sldId id="317" r:id="rId23"/>
    <p:sldId id="318" r:id="rId24"/>
    <p:sldId id="319" r:id="rId25"/>
    <p:sldId id="284" r:id="rId26"/>
    <p:sldId id="320" r:id="rId27"/>
    <p:sldId id="321" r:id="rId28"/>
    <p:sldId id="322" r:id="rId29"/>
    <p:sldId id="323" r:id="rId30"/>
    <p:sldId id="285" r:id="rId31"/>
    <p:sldId id="298" r:id="rId32"/>
    <p:sldId id="312" r:id="rId33"/>
    <p:sldId id="313" r:id="rId34"/>
    <p:sldId id="314" r:id="rId3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10"/>
  </p:normalViewPr>
  <p:slideViewPr>
    <p:cSldViewPr snapToGrid="0">
      <p:cViewPr varScale="1">
        <p:scale>
          <a:sx n="74" d="100"/>
          <a:sy n="74" d="100"/>
        </p:scale>
        <p:origin x="14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RTL_Klub" TargetMode="External"/><Relationship Id="rId13" Type="http://schemas.openxmlformats.org/officeDocument/2006/relationships/hyperlink" Target="https://hu.wikipedia.org/wiki/Flo_Rida" TargetMode="External"/><Relationship Id="rId3" Type="http://schemas.openxmlformats.org/officeDocument/2006/relationships/hyperlink" Target="https://hu.wikipedia.org/wiki/1996" TargetMode="External"/><Relationship Id="rId7" Type="http://schemas.openxmlformats.org/officeDocument/2006/relationships/hyperlink" Target="https://hu.wikipedia.org/wiki/Megaszt%C3%A1r_6" TargetMode="External"/><Relationship Id="rId12" Type="http://schemas.openxmlformats.org/officeDocument/2006/relationships/hyperlink" Target="https://hu.wikipedia.org/wiki/Amerikai_Egyes%C3%BClt_%C3%81llamok" TargetMode="External"/><Relationship Id="rId2" Type="http://schemas.openxmlformats.org/officeDocument/2006/relationships/hyperlink" Target="https://hu.wikipedia.org/wiki/Endrefalva" TargetMode="External"/><Relationship Id="rId16" Type="http://schemas.openxmlformats.org/officeDocument/2006/relationships/hyperlink" Target="https://hu.wikipedia.org/wiki/Los_Ange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2012" TargetMode="External"/><Relationship Id="rId11" Type="http://schemas.openxmlformats.org/officeDocument/2006/relationships/hyperlink" Target="https://hu.wikipedia.org/wiki/M%C3%A1jus_25." TargetMode="External"/><Relationship Id="rId5" Type="http://schemas.openxmlformats.org/officeDocument/2006/relationships/hyperlink" Target="https://hu.wikipedia.org/wiki/Megaszt%C3%A1r_5" TargetMode="External"/><Relationship Id="rId15" Type="http://schemas.openxmlformats.org/officeDocument/2006/relationships/hyperlink" Target="https://hu.wikipedia.org/wiki/Quincy_Jones" TargetMode="External"/><Relationship Id="rId10" Type="http://schemas.openxmlformats.org/officeDocument/2006/relationships/hyperlink" Target="https://hu.wikipedia.org/wiki/2011" TargetMode="External"/><Relationship Id="rId4" Type="http://schemas.openxmlformats.org/officeDocument/2006/relationships/hyperlink" Target="https://hu.wikipedia.org/wiki/Augusztus_17." TargetMode="External"/><Relationship Id="rId9" Type="http://schemas.openxmlformats.org/officeDocument/2006/relationships/hyperlink" Target="https://hu.wikipedia.org/wiki/X-Faktor" TargetMode="External"/><Relationship Id="rId14" Type="http://schemas.openxmlformats.org/officeDocument/2006/relationships/hyperlink" Target="https://hu.wikipedia.org/wiki/Michael_Jackson_(%C3%A9nekes,_1958%E2%80%932009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hu.wikipedia.org/wiki/N%C3%B3gr%C3%A1dmegy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Cigányok zenéje Európában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Maguk kedvére (a </a:t>
            </a:r>
            <a:r>
              <a:rPr lang="hu-HU" dirty="0" err="1"/>
              <a:t>lovári</a:t>
            </a:r>
            <a:r>
              <a:rPr lang="hu-HU" dirty="0"/>
              <a:t> törzsek zenéje különböző országokban is mutat hasonlóságokat)</a:t>
            </a:r>
          </a:p>
          <a:p>
            <a:r>
              <a:rPr lang="hu-HU" dirty="0"/>
              <a:t>Hivatalos előadóként: környezetre jellemző zene és hangszer (igaz olyan hangszert választ, mely hasonló az indiai hangszerekhez)</a:t>
            </a:r>
          </a:p>
          <a:p>
            <a:pPr marL="0" indent="0">
              <a:buNone/>
            </a:pPr>
            <a:r>
              <a:rPr lang="hu-HU" dirty="0"/>
              <a:t>Különösen jelentős orosz, magyar, andalúz, török, Észak-Afrika, szlovák, cseh és a Balkán egyes részei</a:t>
            </a:r>
          </a:p>
          <a:p>
            <a:pPr marL="0" indent="0">
              <a:buNone/>
            </a:pPr>
            <a:r>
              <a:rPr lang="hu-HU" dirty="0"/>
              <a:t>Hangszerek: közel keleten és Balkán egyes részein oboa vagy klarinét és nagydob (kétfelől kétféle ütő)/ szerb, horvát és délmagyar tamburazenekar/a párizsi külterületeken orosz hatásra kórusének, gitár és harmonika/</a:t>
            </a:r>
          </a:p>
          <a:p>
            <a:r>
              <a:rPr lang="hu-HU" dirty="0"/>
              <a:t>Nagytájak szerinti különbségek </a:t>
            </a:r>
          </a:p>
        </p:txBody>
      </p:sp>
    </p:spTree>
    <p:extLst>
      <p:ext uri="{BB962C8B-B14F-4D97-AF65-F5344CB8AC3E}">
        <p14:creationId xmlns:p14="http://schemas.microsoft.com/office/powerpoint/2010/main" val="52092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Bangó Margit </a:t>
            </a:r>
            <a:r>
              <a:rPr lang="hu-HU" dirty="0"/>
              <a:t>(Vásárosnamény, 1950. április 4.-)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Zenész családba született, édesapja cimbalmozott, édesanyja énekelt. 1967-ben, 17 évesen édesanyja bíztatására jelentkezett a Magyar Rádió tehetségkutató versenyére, mely után a rádió felvételeket készített vele.</a:t>
            </a:r>
          </a:p>
          <a:p>
            <a:r>
              <a:rPr lang="hu-HU" dirty="0"/>
              <a:t>Az 1980-as években Horváth Pistával közös műsora volt az állami televízióban. Az 1990-es évek elején a 100 Tagú Cigányzenekarral kezdett el fellépni. </a:t>
            </a:r>
          </a:p>
          <a:p>
            <a:r>
              <a:rPr lang="hu-HU" dirty="0"/>
              <a:t>Fiatalon ment férjhez, első férje Bangó Lajos volt, de házasságuk csupán másfél évig tartott; ebből a kapcsolatból született lánya, Marika. Később újra férjhez ment, tíz évig volt párja Járóka Sándor cigányprímás. Egykoron az ország legfiatalabb nagymamája volt.</a:t>
            </a:r>
          </a:p>
          <a:p>
            <a:r>
              <a:rPr lang="hu-HU" dirty="0"/>
              <a:t> </a:t>
            </a:r>
            <a:r>
              <a:rPr lang="hu-HU" b="1" dirty="0"/>
              <a:t>Díjai, elismerései: ,</a:t>
            </a:r>
            <a:r>
              <a:rPr lang="hu-HU" dirty="0"/>
              <a:t>1994: Magyar Köztársasági Arany Érdemkereszt, 2001: Magyar Örökség-díj, 2004: A Magyar Köztársasági Érdemrend Lovagkeresztje (polgári tagozat), 2006: Kossuth-díj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3309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Beke Farkas Nándor (</a:t>
            </a:r>
            <a:r>
              <a:rPr lang="hu-HU" dirty="0"/>
              <a:t>1958. április 16., Budapest-)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Muzsikus családból származik. Nős. Két gyermek édesapja: Nándor (1979.) és Angéla (1990.) Fia, hegedűművész 2005. májusában diplomázott a Liszt Ferenc Zeneművészeti Egyetemen. Édesapja Farkas Nándor, öccse </a:t>
            </a:r>
            <a:r>
              <a:rPr lang="hu-HU" dirty="0" err="1"/>
              <a:t>Mici</a:t>
            </a:r>
            <a:r>
              <a:rPr lang="hu-HU" dirty="0"/>
              <a:t> Farkas Gyula kiváló prímások.</a:t>
            </a:r>
          </a:p>
          <a:p>
            <a:r>
              <a:rPr lang="hu-HU" dirty="0"/>
              <a:t>A 100 Tagú Cigányzenekarba, a zenekar megalakulása idején, </a:t>
            </a:r>
            <a:r>
              <a:rPr lang="hu-HU" dirty="0" err="1"/>
              <a:t>Berki</a:t>
            </a:r>
            <a:r>
              <a:rPr lang="hu-HU" dirty="0"/>
              <a:t> László és Mészáros Tivadar hívta meg. Azóta tagja a zenekar II. hegedűszólamának. 1994-től a zenekar elnökségi tagja, a II. hegedűszólam vezetője. 1995-ben a Magyar Köztársaság Bronz Érdemkeresztjével tüntették ki. 2001. májusától 2005. novemberig a zenekar koordinátora volt. 2005. decemberétől a 100 Tagú Cigányzenekar főtitkára.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836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Berki</a:t>
            </a:r>
            <a:r>
              <a:rPr lang="hu-HU" b="1" dirty="0"/>
              <a:t> Béla (</a:t>
            </a:r>
            <a:r>
              <a:rPr lang="hu-HU" dirty="0"/>
              <a:t>1948. május 14., Eger-)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Édesapja: néhai </a:t>
            </a:r>
            <a:r>
              <a:rPr lang="hu-HU" dirty="0" err="1"/>
              <a:t>Berki</a:t>
            </a:r>
            <a:r>
              <a:rPr lang="hu-HU" dirty="0"/>
              <a:t> László. Hat éves korától hegedül. Ózdon kezdte a zeneiskolát, amellyel párhuzamosan cigányzenét és magyar nótát tanult, mesterétől, Ökrös Farkas Gézától. Tizenkét évesen felvételt nyert a Rajkó Zenekarba. Tanulmányait ott folytatta tovább.</a:t>
            </a:r>
          </a:p>
          <a:p>
            <a:r>
              <a:rPr lang="hu-HU" dirty="0"/>
              <a:t>Kezdetben reklámprímás volt, a későbbiekben pedig vezetőprímássá avanzsált. Tizenhat évig volt a művészegyüttes tagja. Eljutott a világ számos </a:t>
            </a:r>
            <a:r>
              <a:rPr lang="hu-HU" dirty="0" err="1"/>
              <a:t>színpadára</a:t>
            </a:r>
            <a:r>
              <a:rPr lang="hu-HU" dirty="0"/>
              <a:t>. Az 1972-es Ki Mit Tud? győztese. A Rajkó Zenekar után (egy hét tagú zenekarral) itthon különböző szállodákban, éttermekben játszott. Később bekerült a 100 Tagú Cigányzenekarba. 2000-től a 100 Tagú Cigányzenekar egyik vezetőprímása. 2005-től az elnökség tagja.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9310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Öt évesen kezdte a hegedülést, </a:t>
            </a:r>
            <a:r>
              <a:rPr lang="hu-HU" dirty="0" err="1"/>
              <a:t>édesapjától</a:t>
            </a:r>
            <a:r>
              <a:rPr lang="hu-HU" dirty="0"/>
              <a:t> a kiváló muzsikus Boross Gézától és a kor legjobbjától, a prímáskirálytól - 36. Rácz Lacitól - tanult. 1938-tól 1940-ig az "Öreg Rajkók" zenekarában játszik, ezekben az években többször is a Magyar Rádióban szerepel.</a:t>
            </a:r>
          </a:p>
          <a:p>
            <a:r>
              <a:rPr lang="hu-HU" dirty="0"/>
              <a:t>1940-és1942 között a Zeneakadémián tanul </a:t>
            </a:r>
            <a:r>
              <a:rPr lang="hu-HU" dirty="0" err="1"/>
              <a:t>Zatureczky</a:t>
            </a:r>
            <a:r>
              <a:rPr lang="hu-HU" dirty="0"/>
              <a:t> Edétől. Önálló zenekarát 17 évesen alakítja meg, a budai Trombitás étteremben. Több filmben is dalra fakasztotta a kor legjobb színészeit. A későbbi években Budapest </a:t>
            </a:r>
            <a:r>
              <a:rPr lang="hu-HU" dirty="0" err="1"/>
              <a:t>reprezentativ</a:t>
            </a:r>
            <a:r>
              <a:rPr lang="hu-HU" dirty="0"/>
              <a:t> kávéházaiban, és éttermeiben játszik.</a:t>
            </a:r>
          </a:p>
          <a:p>
            <a:r>
              <a:rPr lang="hu-HU" dirty="0"/>
              <a:t> 1950-ben megalakult Állami Népi Együttes vezetőprímási posztjára Gulyás László művészetivezető kéri fel, amit Kodály Zoltán is támogat. A 200-tagú együttesen belül, 40- tagú népi zenekar alakult. 1956-tavaszáig, sok sikeres előadást adnak, a világ számos országában.</a:t>
            </a:r>
          </a:p>
          <a:p>
            <a:r>
              <a:rPr lang="hu-HU" dirty="0"/>
              <a:t> 1956-végén újra a vendéglátó iparban muzsikál, majd Párizsban egy lemezkiadó meghívására több hanglemezfelvételt készít. Párizs után, Tunéziában és Algériában játszik. 1958-ban a Magyar Rádió népi zenekar vezető prímása. A 60-as 70-es években, hazai és külföldi szállodákban, éttermekben muzsikál. Ezekben az időkben, már a muzsikusok példaképévé vált.</a:t>
            </a:r>
          </a:p>
          <a:p>
            <a:r>
              <a:rPr lang="hu-HU" dirty="0"/>
              <a:t>Ma már több tanítványa a magyar cigányzene meghatározó muzsikusa. </a:t>
            </a:r>
          </a:p>
          <a:p>
            <a:r>
              <a:rPr lang="hu-HU" dirty="0"/>
              <a:t>Számolhatatlan rádió, televízió és hanglemezfelvétele készült. </a:t>
            </a:r>
          </a:p>
        </p:txBody>
      </p:sp>
    </p:spTree>
    <p:extLst>
      <p:ext uri="{BB962C8B-B14F-4D97-AF65-F5344CB8AC3E}">
        <p14:creationId xmlns:p14="http://schemas.microsoft.com/office/powerpoint/2010/main" val="334710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1972-ben a Halászbástya étteremben muzsikál, és ott találkozott Yehudi </a:t>
            </a:r>
            <a:r>
              <a:rPr lang="hu-HU" dirty="0" err="1"/>
              <a:t>Menuhin</a:t>
            </a:r>
            <a:r>
              <a:rPr lang="hu-HU" dirty="0"/>
              <a:t> világhírű hegedűművésszel. </a:t>
            </a:r>
            <a:r>
              <a:rPr lang="hu-HU" dirty="0" err="1"/>
              <a:t>Menuhint</a:t>
            </a:r>
            <a:r>
              <a:rPr lang="hu-HU" dirty="0"/>
              <a:t> elbűvölte a prímás játéka, ezért felkérte Borosst hogy játsszák el együtt, </a:t>
            </a:r>
            <a:r>
              <a:rPr lang="hu-HU" dirty="0" err="1"/>
              <a:t>Brhams</a:t>
            </a:r>
            <a:r>
              <a:rPr lang="hu-HU" dirty="0"/>
              <a:t> V-ik magyartáncát. Később </a:t>
            </a:r>
            <a:r>
              <a:rPr lang="hu-HU" dirty="0" err="1"/>
              <a:t>Menuhin</a:t>
            </a:r>
            <a:r>
              <a:rPr lang="hu-HU" dirty="0"/>
              <a:t> "Az ember zenéje" című könyvében megemlíti és méltatja Boross Lajos briliáns játékát.</a:t>
            </a:r>
          </a:p>
          <a:p>
            <a:r>
              <a:rPr lang="hu-HU" dirty="0"/>
              <a:t>1981-től haláláig Rózsadombon a Margitkert étteremben játszik. 1985-ben a prímások királyává koronázzák. Még az évben, novemberben megalakult a világon egyedülálló 100 Tagú Cigányzenekar, amelynek alelnöke és </a:t>
            </a:r>
            <a:r>
              <a:rPr lang="hu-HU" dirty="0" err="1"/>
              <a:t>főprímása</a:t>
            </a:r>
            <a:r>
              <a:rPr lang="hu-HU" dirty="0"/>
              <a:t> lesz. 1998-ban egészségi állapotára hivatkozva vissza lép a zenekar tagságától de, mint tiszteletbeli örökös </a:t>
            </a:r>
            <a:r>
              <a:rPr lang="hu-HU" dirty="0" err="1"/>
              <a:t>főprímás</a:t>
            </a:r>
            <a:r>
              <a:rPr lang="hu-HU" dirty="0"/>
              <a:t>, a zenekar budapesti fellépésein egy-egy alkalommal fellép.</a:t>
            </a:r>
          </a:p>
          <a:p>
            <a:r>
              <a:rPr lang="hu-HU" dirty="0"/>
              <a:t>  Pályafutása során, királyoknak, hercegeknek, minisztereknek, világsztároknak, és sok más világhírességnek muzsikált.  A Királyok prímása - a Prímások királya! </a:t>
            </a:r>
          </a:p>
          <a:p>
            <a:r>
              <a:rPr lang="hu-HU" dirty="0"/>
              <a:t>Díjai:</a:t>
            </a:r>
            <a:br>
              <a:rPr lang="hu-HU" dirty="0"/>
            </a:br>
            <a:r>
              <a:rPr lang="hu-HU" dirty="0"/>
              <a:t>1951: Népköztársaság aranyérem</a:t>
            </a:r>
            <a:br>
              <a:rPr lang="hu-HU" dirty="0"/>
            </a:br>
            <a:r>
              <a:rPr lang="hu-HU" dirty="0"/>
              <a:t>1951: Berlin, VIT- Díj első helyezés</a:t>
            </a:r>
            <a:br>
              <a:rPr lang="hu-HU" dirty="0"/>
            </a:br>
            <a:r>
              <a:rPr lang="hu-HU" dirty="0"/>
              <a:t>1952: Népművészetmestere</a:t>
            </a:r>
            <a:br>
              <a:rPr lang="hu-HU" dirty="0"/>
            </a:br>
            <a:r>
              <a:rPr lang="hu-HU" dirty="0"/>
              <a:t>1953: VIT- Díj első helyezés</a:t>
            </a:r>
            <a:br>
              <a:rPr lang="hu-HU" dirty="0"/>
            </a:br>
            <a:r>
              <a:rPr lang="hu-HU" dirty="0"/>
              <a:t>1954: Munka Érdemrend arany fokozat</a:t>
            </a:r>
            <a:br>
              <a:rPr lang="hu-HU" dirty="0"/>
            </a:br>
            <a:r>
              <a:rPr lang="hu-HU" dirty="0"/>
              <a:t>2006: Kossuth-díj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3776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Komolyzene- Cziffra György</a:t>
            </a:r>
            <a:r>
              <a:rPr lang="hu-HU" dirty="0"/>
              <a:t>(Budapest, 1921. november 5. – </a:t>
            </a:r>
            <a:r>
              <a:rPr lang="hu-HU" dirty="0" err="1"/>
              <a:t>Senlis</a:t>
            </a:r>
            <a:r>
              <a:rPr lang="hu-HU" dirty="0"/>
              <a:t>, Franciaország, 1994. január 17.),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Az egyik legjelentősebb és világszerte legismertebb magyar komolyzenei előadóművész. Zongorajátéka Liszt Ferencéhez hasonlítható, főleg káprázatos improvizációs készsége miatt. Átirataiban kifejti a szerző vázlatos zenei gondolatait. Játékát kontrapunktikus tudás, variációs művészet és ötletesség jellemezte. Érett korára a 20. század legnagyobb pianistái, Rubinstein, Horowitz és Richter mellé emelkedett. Mégsem volt elégedett magával, folyton tökéletesítette tudását, rengeteget gyakorolt.</a:t>
            </a:r>
          </a:p>
          <a:p>
            <a:r>
              <a:rPr lang="hu-HU" dirty="0"/>
              <a:t> Cigányzenész családból származott. Apja, id. Cziffra György hegedűs volt, játszott számos kávézóban, színházban, Párizsban is az első világháború előtt a század elején. Fia, György is csodagyerekként indult.</a:t>
            </a:r>
          </a:p>
          <a:p>
            <a:r>
              <a:rPr lang="hu-HU" dirty="0"/>
              <a:t> Dohnányi Ernő segítségével került be a Zeneakadémiára 8 évesen. A budapesti Liszt Ferenc Zeneművészeti Főiskolán, tizenhárom évesen már számtalan sikeres koncertkörutat tett Skandináviában és a Benelux-államokban, valamint Magyarországon, ám hiába volt ragyogó tehetség, az „előkelő” művészvilág nehezen fogadta be; lokálokban lépett föl, míg 1942-ben behívták katonának.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472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Szovjet fogságba került, többször megszökött. Három év múlva szerelték le és ismét a pesti éjszakák virtuóza lett, szakmai segítséget senkitől sem kapott. A II. világháború előtt, majd a Rákosi-korszakban is sokáig a pesti éjszakák zongoravirtuóza volt. Bárokban muzsikált (</a:t>
            </a:r>
            <a:r>
              <a:rPr lang="hu-HU" dirty="0" err="1"/>
              <a:t>Savoy</a:t>
            </a:r>
            <a:r>
              <a:rPr lang="hu-HU" dirty="0"/>
              <a:t>, Dunakorzó, Arizona stb.), a pesti művész- és sportolóvilág lokálról lokálra követte (például </a:t>
            </a:r>
            <a:r>
              <a:rPr lang="hu-HU" dirty="0" err="1"/>
              <a:t>Vásáry</a:t>
            </a:r>
            <a:r>
              <a:rPr lang="hu-HU" dirty="0"/>
              <a:t> Tamás, Puskás Ferenc). Mezei Mária színésznő nemes egyszerűséggel „zongoracsodának” nevezte. 1950-ben feleségével és kisfiával együtt egy oldalkocsis motorkerékpáron utazva megpróbált disszidálni, de elfogták és kényszermunka-táborba zárták. 1953-ban szabadult, és bár kezei a durva munkától tönkrementek, újra a zongorázással próbálkozott, ismét a pesti éjszakában játszott.</a:t>
            </a:r>
          </a:p>
          <a:p>
            <a:r>
              <a:rPr lang="hu-HU" dirty="0"/>
              <a:t> Budapest, XI. kerület, Badacsonyi u. 1. sz. alatt lakott, mielőtt külföldre távozott. Zongorajátéka még a tűzfalon is rendszeresen áthallatszott a szomszédba.</a:t>
            </a:r>
          </a:p>
          <a:p>
            <a:r>
              <a:rPr lang="hu-HU" dirty="0"/>
              <a:t> 1956. október 22-én Bartók II. zongoraversenyét játszotta a Zeneakadémián. „A közönségből úgy tört ki a taps, mint az izzó láva” – írták később a kritikusok. Sokan máig állítják, hogy ennek a hangversenynek nem kis része volt az október 23-ai hangulat alakításában.</a:t>
            </a:r>
          </a:p>
          <a:p>
            <a:r>
              <a:rPr lang="hu-HU" dirty="0"/>
              <a:t>A nyugati határ 1956-os, átmeneti megnyitását kihasználva elhagyta </a:t>
            </a:r>
            <a:r>
              <a:rPr lang="hu-HU" dirty="0" err="1"/>
              <a:t>Magyaroszágot</a:t>
            </a:r>
            <a:r>
              <a:rPr lang="hu-HU" dirty="0"/>
              <a:t>. Első koncertjeit Bécsben a </a:t>
            </a:r>
            <a:r>
              <a:rPr lang="hu-HU" dirty="0" err="1"/>
              <a:t>Brahmssaalban</a:t>
            </a:r>
            <a:r>
              <a:rPr lang="hu-HU" dirty="0"/>
              <a:t>, Párizsban, Londonban a Royal Albert Hallban és New Yorkban a Carnegie hallban adta.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Üstökösként robbant be a világ zenei életébe, óriási sikerrel szerepelt a világ nagy koncerttermeiben, és fesztiváljain, hamarosan világhírűvé vált. Rövidesen meghívták Franciaországba, ami második hazája lett. 1966-ban elindította a </a:t>
            </a:r>
            <a:r>
              <a:rPr lang="hu-HU" dirty="0" err="1"/>
              <a:t>Festival</a:t>
            </a:r>
            <a:r>
              <a:rPr lang="hu-HU" dirty="0"/>
              <a:t> de la </a:t>
            </a:r>
            <a:r>
              <a:rPr lang="hu-HU" dirty="0" err="1"/>
              <a:t>Chaise</a:t>
            </a:r>
            <a:r>
              <a:rPr lang="hu-HU" dirty="0"/>
              <a:t> </a:t>
            </a:r>
            <a:r>
              <a:rPr lang="hu-HU" dirty="0" err="1"/>
              <a:t>Dieu</a:t>
            </a:r>
            <a:r>
              <a:rPr lang="hu-HU" dirty="0"/>
              <a:t>-t.</a:t>
            </a:r>
          </a:p>
          <a:p>
            <a:r>
              <a:rPr lang="hu-HU" dirty="0"/>
              <a:t>Magánéleti tragédiáját nehezen viselte: egyetlen fiát, ifjabb Cziffra Györgyöt fiatalon elvesztette. Ezután felesége, a hit és a zene tartotta benne a lelket. Tehetségét Istentől kapott adományként fogadta. A tragédia nagyon megviselte Cziffra Györgyöt, zenekarral többet nem lépett fel és lemezfelvételt sem készített. Franciaországban megkapta a Becsületrend tiszti fokozatát, Magyarország pedig 1993-ban a Köztársasági Érdemrend Középkeresztjét adományozta neki.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8111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DZSESSZ ÉS KÁVÉHÁZI ZENE2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A dzsessz ezer szállal kötődik az improvizációhoz. Talán ez lehet az oka annak, hogy a cigányok közül sokan a dzsessz felé fordultak. Tudnunk kell, hogy a zenei előadásban elválasztható a rögtönzés és a leírt művek előadása. Ugyanakkor ez a felosztás csak elméletileg helytálló, mert a komponálásban is rengeteg improvizatív elem van, sőt a művek előadásában is. Azon kultúrák, amelyek a naturalista előadáson alapulnak, (gondoljunk elsősorban népzenére), vagy a népzenéhez közelálló afroamerikai folklórra, eleve magukban hordozzák az improvizáció lehetőségét, szükségszerűségét.</a:t>
            </a:r>
          </a:p>
          <a:p>
            <a:r>
              <a:rPr lang="hu-HU" dirty="0"/>
              <a:t>A dzsesszben a második és a negyedik negyeden van a hangsúly, és ez </a:t>
            </a:r>
            <a:r>
              <a:rPr lang="hu-HU" u="sng" dirty="0"/>
              <a:t>borzasztóan hasonlít a cigány népzenei ritmizáláshoz</a:t>
            </a:r>
            <a:r>
              <a:rPr lang="hu-HU" dirty="0"/>
              <a:t>. Tehát az, hogy a romák közül sokak rendkívül nyitottak a dzsesszre, az improvizálásra, egészen biztos, hogy a hagyományokból következik. A romák által játszott dzsessz-zene nagyon sokféle. Éppúgy megtaláljuk a szórakoztató zenét, mint a klasszikus zenén alapuló modern dzsesszt. Abban, hogy az elmúlt évtizedekben sok roma zenész fordult a dzsessz felé, közrejátszik az is, hogy </a:t>
            </a:r>
            <a:r>
              <a:rPr lang="hu-HU" u="sng" dirty="0"/>
              <a:t>a romák az elmúlt évszázadokban Magyarország legjelentősebb zenei szolgáltatói voltak.</a:t>
            </a:r>
            <a:r>
              <a:rPr lang="hu-HU" dirty="0"/>
              <a:t> Ennek feltehetően egyik oka, hogy a romáknál a zenei szolgáltatás; egyedüli megélhetési lehetőség.</a:t>
            </a:r>
          </a:p>
          <a:p>
            <a:r>
              <a:rPr lang="hu-HU" dirty="0"/>
              <a:t>A roma dzsessz-zenészek döntő hányada - vannak kivételek, például </a:t>
            </a:r>
            <a:r>
              <a:rPr lang="hu-HU" dirty="0" err="1"/>
              <a:t>Snétberger</a:t>
            </a:r>
            <a:r>
              <a:rPr lang="hu-HU" dirty="0"/>
              <a:t> Ferenc - zenészcsaládból származik. Gonda Jánosnak, aki 1965-ben hozta létre a Budapesten a dzsessztanszakot, meggyőződése, hogy korábban is voltak cigány muzsikusok, akik tánczenét játszottak, akik dzsesszesen muzsikáltak. Gonda egyik tanítványa, Oláh Kálmán zongoraművész ahhoz a generációhoz tartozik mely kifejezetten érdeklődik a klasszikus zene iránt. Egy olyan nemzedék rendkívüli képességű képviselője, aki pontosan látja a dzsessz helyét a zenekultúrában, pontosan látja a folya­matokat, változásokat, ahogyan a dzsessz közeledik a kortárszenéhez.</a:t>
            </a:r>
          </a:p>
          <a:p>
            <a:r>
              <a:rPr lang="hu-HU" dirty="0"/>
              <a:t>Híres hangszeres zenészek, dzsessz muzsikusok — nem teljes névsor — Egri János, Balázs Elemér, Tony Lakatos, </a:t>
            </a:r>
            <a:r>
              <a:rPr lang="hu-HU" dirty="0" err="1"/>
              <a:t>Szakcsi</a:t>
            </a:r>
            <a:r>
              <a:rPr lang="hu-HU" dirty="0"/>
              <a:t> Lakatos Béla, Jávori Vilmos, </a:t>
            </a:r>
            <a:r>
              <a:rPr lang="hu-HU" dirty="0" err="1"/>
              <a:t>Snétberger</a:t>
            </a:r>
            <a:r>
              <a:rPr lang="hu-HU" dirty="0"/>
              <a:t> Ferenc, Kovács Andor, Kőszegi Imre, </a:t>
            </a:r>
            <a:r>
              <a:rPr lang="hu-HU" dirty="0" err="1"/>
              <a:t>Pege</a:t>
            </a:r>
            <a:r>
              <a:rPr lang="hu-HU" dirty="0"/>
              <a:t> Aladár.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526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Babos Gyula </a:t>
            </a:r>
            <a:r>
              <a:rPr lang="hu-HU" dirty="0"/>
              <a:t>(Budapest, 1949. június 26. - 2018. április 12.)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Dzsessz-gitáros</a:t>
            </a:r>
          </a:p>
          <a:p>
            <a:r>
              <a:rPr lang="hu-HU" dirty="0"/>
              <a:t>Babos Gyula 1949. június 26-án született Budapesten. Édesapja hegedűs volt és Babos is hegedülni, majd később zongorázni tanult, habár rövid ideig. 15 évesen viszont már a </a:t>
            </a:r>
            <a:r>
              <a:rPr lang="hu-HU" dirty="0" err="1"/>
              <a:t>Futurama</a:t>
            </a:r>
            <a:r>
              <a:rPr lang="hu-HU" dirty="0"/>
              <a:t> zenekarban gitározott, </a:t>
            </a:r>
          </a:p>
          <a:p>
            <a:r>
              <a:rPr lang="hu-HU" dirty="0"/>
              <a:t>1966-ban a Magyar Rádió jazz versenyén első helyezést ért el</a:t>
            </a:r>
          </a:p>
          <a:p>
            <a:r>
              <a:rPr lang="hu-HU" dirty="0"/>
              <a:t>1977 óta a Liszt Ferenc Zeneművészéti Főiskola Jazz </a:t>
            </a:r>
            <a:r>
              <a:rPr lang="hu-HU" dirty="0" err="1"/>
              <a:t>Tanszakának</a:t>
            </a:r>
            <a:r>
              <a:rPr lang="hu-HU" dirty="0"/>
              <a:t> tanára érettségi és tanári diplomácia nélkül.</a:t>
            </a:r>
          </a:p>
          <a:p>
            <a:r>
              <a:rPr lang="hu-HU" dirty="0"/>
              <a:t>Díjak: 1991 - </a:t>
            </a:r>
            <a:r>
              <a:rPr lang="hu-HU" dirty="0" err="1"/>
              <a:t>EMeRTon</a:t>
            </a:r>
            <a:r>
              <a:rPr lang="hu-HU" dirty="0"/>
              <a:t>-díj, 2003 - Szabó Gábor-díj, 2005 - Magyar Köztársasági Érdemrend tisztikeresztje, 2008 – Liszt Ferenc-díj</a:t>
            </a:r>
          </a:p>
          <a:p>
            <a:r>
              <a:rPr lang="hu-HU" dirty="0"/>
              <a:t>Zenekarok: 1984 - BDSZ </a:t>
            </a:r>
            <a:r>
              <a:rPr lang="hu-HU" dirty="0" err="1"/>
              <a:t>Collection</a:t>
            </a:r>
            <a:r>
              <a:rPr lang="hu-HU" dirty="0"/>
              <a:t> (Babos Gyula, Dés László, </a:t>
            </a:r>
            <a:r>
              <a:rPr lang="hu-HU" dirty="0" err="1"/>
              <a:t>Szakcsi</a:t>
            </a:r>
            <a:r>
              <a:rPr lang="hu-HU" dirty="0"/>
              <a:t> Lakatos Béla, Balogh Kálmán, </a:t>
            </a:r>
            <a:r>
              <a:rPr lang="hu-HU" dirty="0" err="1"/>
              <a:t>Dandó</a:t>
            </a:r>
            <a:r>
              <a:rPr lang="hu-HU" dirty="0"/>
              <a:t> Péter, Szende Gábor), 1985 - Babos </a:t>
            </a:r>
            <a:r>
              <a:rPr lang="hu-HU" dirty="0" err="1"/>
              <a:t>Trio</a:t>
            </a:r>
            <a:r>
              <a:rPr lang="hu-HU" dirty="0"/>
              <a:t> Plusz (Egri János, </a:t>
            </a:r>
            <a:r>
              <a:rPr lang="hu-HU" dirty="0" err="1"/>
              <a:t>Winand</a:t>
            </a:r>
            <a:r>
              <a:rPr lang="hu-HU" dirty="0"/>
              <a:t> Gábor, Berecz Endre), 1989 - Babos </a:t>
            </a:r>
            <a:r>
              <a:rPr lang="hu-HU" dirty="0" err="1"/>
              <a:t>Trio</a:t>
            </a:r>
            <a:r>
              <a:rPr lang="hu-HU" dirty="0"/>
              <a:t> (Egri János, Balázs Elemér), 1994-1996 - Babos </a:t>
            </a:r>
            <a:r>
              <a:rPr lang="hu-HU" dirty="0" err="1"/>
              <a:t>Quartet</a:t>
            </a:r>
            <a:r>
              <a:rPr lang="hu-HU" dirty="0"/>
              <a:t> (Szappanos György, </a:t>
            </a:r>
            <a:r>
              <a:rPr lang="hu-HU" dirty="0" err="1"/>
              <a:t>Szakcsi</a:t>
            </a:r>
            <a:r>
              <a:rPr lang="hu-HU" dirty="0"/>
              <a:t> Lakatos Béla, </a:t>
            </a:r>
            <a:r>
              <a:rPr lang="hu-HU" dirty="0" err="1"/>
              <a:t>Borlai</a:t>
            </a:r>
            <a:r>
              <a:rPr lang="hu-HU" dirty="0"/>
              <a:t> Gergő), 1995 - </a:t>
            </a:r>
            <a:r>
              <a:rPr lang="hu-HU" dirty="0" err="1"/>
              <a:t>Take</a:t>
            </a:r>
            <a:r>
              <a:rPr lang="hu-HU" dirty="0"/>
              <a:t> </a:t>
            </a:r>
            <a:r>
              <a:rPr lang="hu-HU" dirty="0" err="1"/>
              <a:t>Four</a:t>
            </a:r>
            <a:r>
              <a:rPr lang="hu-HU" dirty="0"/>
              <a:t> (</a:t>
            </a:r>
            <a:r>
              <a:rPr lang="hu-HU" dirty="0" err="1"/>
              <a:t>Tomsits</a:t>
            </a:r>
            <a:r>
              <a:rPr lang="hu-HU" dirty="0"/>
              <a:t> Rudolf, </a:t>
            </a:r>
            <a:r>
              <a:rPr lang="hu-HU" dirty="0" err="1"/>
              <a:t>Pege</a:t>
            </a:r>
            <a:r>
              <a:rPr lang="hu-HU" dirty="0"/>
              <a:t> Aladár, Kőszegi Imre) 1997 - Babos Project Romani, 2005 - Babos Project </a:t>
            </a:r>
            <a:r>
              <a:rPr lang="hu-HU" dirty="0" err="1"/>
              <a:t>Special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8576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/>
              <a:t>Bacsik</a:t>
            </a:r>
            <a:r>
              <a:rPr lang="hu-HU" b="1" dirty="0"/>
              <a:t> Elek </a:t>
            </a:r>
            <a:r>
              <a:rPr lang="hu-HU" dirty="0"/>
              <a:t>(Budapest, 1926. május 22. – </a:t>
            </a:r>
            <a:r>
              <a:rPr lang="hu-HU" dirty="0" err="1"/>
              <a:t>Glen</a:t>
            </a:r>
            <a:r>
              <a:rPr lang="hu-HU" dirty="0"/>
              <a:t> </a:t>
            </a:r>
            <a:r>
              <a:rPr lang="hu-HU" dirty="0" err="1"/>
              <a:t>Ellyn</a:t>
            </a:r>
            <a:r>
              <a:rPr lang="hu-HU" dirty="0"/>
              <a:t>, Amerikai Egyesült Államok, 1993. február 14.)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Bacsik</a:t>
            </a:r>
            <a:r>
              <a:rPr lang="hu-HU" dirty="0"/>
              <a:t> Elek magyarországi cigány családban született 1926-ban. Hegedülni tanult a budapesti Zeneakadémián, de érdeklődése hamar a gitár felé fordult. Később Svájcba, majd Franciaországba került, ahol együtt játszott </a:t>
            </a:r>
            <a:r>
              <a:rPr lang="hu-HU" dirty="0" err="1"/>
              <a:t>Dizzie</a:t>
            </a:r>
            <a:r>
              <a:rPr lang="hu-HU" dirty="0"/>
              <a:t> </a:t>
            </a:r>
            <a:r>
              <a:rPr lang="hu-HU" dirty="0" err="1"/>
              <a:t>Gillespie-vel</a:t>
            </a:r>
            <a:r>
              <a:rPr lang="hu-HU" dirty="0"/>
              <a:t>.</a:t>
            </a:r>
          </a:p>
          <a:p>
            <a:r>
              <a:rPr lang="hu-HU" dirty="0"/>
              <a:t> 1966-ban az USA-ba ment, de elmerült a Las Vegas-i „kabaré” színpadi világban.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860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cigányzenészek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5. </a:t>
            </a:r>
            <a:r>
              <a:rPr lang="hu-HU" dirty="0" err="1"/>
              <a:t>sz-tól</a:t>
            </a:r>
            <a:r>
              <a:rPr lang="hu-HU" dirty="0"/>
              <a:t> említés</a:t>
            </a:r>
          </a:p>
          <a:p>
            <a:r>
              <a:rPr lang="hu-HU" dirty="0"/>
              <a:t>18 sz.-</a:t>
            </a:r>
            <a:r>
              <a:rPr lang="hu-HU" dirty="0" err="1"/>
              <a:t>tól</a:t>
            </a:r>
            <a:r>
              <a:rPr lang="hu-HU" dirty="0"/>
              <a:t> gyakori , első ismert </a:t>
            </a:r>
            <a:r>
              <a:rPr lang="hu-HU" dirty="0" err="1"/>
              <a:t>Czinka</a:t>
            </a:r>
            <a:r>
              <a:rPr lang="hu-HU" dirty="0"/>
              <a:t> Panna bandája (nemesi patrónus, klasszikus felállás: 2 hegedű, a prímás és kontrás, bőgős- basszus- és cimbalom- kísérő akkord-), bővítve gordonka és klarinét</a:t>
            </a:r>
          </a:p>
          <a:p>
            <a:r>
              <a:rPr lang="hu-HU" dirty="0"/>
              <a:t>Verbunkos zene terjedése (Bihari János zeneszerző)</a:t>
            </a:r>
          </a:p>
          <a:p>
            <a:r>
              <a:rPr lang="hu-HU" dirty="0"/>
              <a:t>1848-49: katonazenészek</a:t>
            </a:r>
          </a:p>
          <a:p>
            <a:r>
              <a:rPr lang="hu-HU" dirty="0"/>
              <a:t>1849-I </a:t>
            </a:r>
            <a:r>
              <a:rPr lang="hu-HU" dirty="0" err="1"/>
              <a:t>vh</a:t>
            </a:r>
            <a:r>
              <a:rPr lang="hu-HU" dirty="0"/>
              <a:t>: virágkor (nóta: úri és polgári középosztály igénye hozta létre) sírva vigadás, passzív ellenállás eszköze (3-4 dal után tányérozás, 1 </a:t>
            </a:r>
            <a:r>
              <a:rPr lang="hu-HU" dirty="0" err="1"/>
              <a:t>ft-ot</a:t>
            </a:r>
            <a:r>
              <a:rPr lang="hu-HU" dirty="0"/>
              <a:t> illett adni, „sok családot muzsikált ki a világból”, </a:t>
            </a:r>
            <a:r>
              <a:rPr lang="hu-HU" dirty="0" err="1"/>
              <a:t>Virtuskodából</a:t>
            </a:r>
            <a:r>
              <a:rPr lang="hu-HU" dirty="0"/>
              <a:t> beleugranak a bőgőbe, belecsapnak a hegedűbe, jól fizető mulatozót számon tartják, „mutatványok”-</a:t>
            </a:r>
            <a:r>
              <a:rPr lang="hu-HU" dirty="0" err="1"/>
              <a:t>at</a:t>
            </a:r>
            <a:r>
              <a:rPr lang="hu-HU" dirty="0"/>
              <a:t> kérnek, pl. guggoltat, </a:t>
            </a:r>
            <a:r>
              <a:rPr lang="hu-HU" dirty="0" err="1"/>
              <a:t>végigmuzsikáltat</a:t>
            </a:r>
            <a:r>
              <a:rPr lang="hu-HU" dirty="0"/>
              <a:t> a falun, duplázás miatt olykor verekedés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Századfordulón harmonizálási hajlam fejlődik, kottaolvasás,  a prímások zenei szakiskolába, olykor főiskolára mennek-</a:t>
            </a:r>
          </a:p>
          <a:p>
            <a:pPr marL="0" indent="0">
              <a:buNone/>
            </a:pPr>
            <a:r>
              <a:rPr lang="hu-HU" dirty="0"/>
              <a:t>Parasztok urizálni kezdenek (régebben a lakodalmon is beérték dudával)</a:t>
            </a:r>
          </a:p>
          <a:p>
            <a:pPr marL="0" indent="0">
              <a:buNone/>
            </a:pPr>
            <a:r>
              <a:rPr lang="hu-HU" dirty="0"/>
              <a:t>Mellékfoglalkozás (kovács vagy egyéb) vagy ha csak zenéből akar megélni, akkor vándorzenész</a:t>
            </a:r>
          </a:p>
        </p:txBody>
      </p:sp>
    </p:spTree>
    <p:extLst>
      <p:ext uri="{BB962C8B-B14F-4D97-AF65-F5344CB8AC3E}">
        <p14:creationId xmlns:p14="http://schemas.microsoft.com/office/powerpoint/2010/main" val="1281359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Pege</a:t>
            </a:r>
            <a:r>
              <a:rPr lang="hu-HU" b="1" dirty="0"/>
              <a:t> Aladár</a:t>
            </a:r>
            <a:r>
              <a:rPr lang="hu-HU" dirty="0"/>
              <a:t>(Budapest, 1939. október 8. – Budapest, 2006. szeptember 23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Magyarcigány bőgőművész, zeneszerző, a magyar dzsessz kiemelkedő alakja. Világhírű nagybőgős, zseniálisan improvizáló virtuóz, akit nemzetközi kritikusok „a nagybőgő Paganinije” néven is emlegettek (nevéből eredő szójátékkal: </a:t>
            </a:r>
            <a:r>
              <a:rPr lang="hu-HU" dirty="0" err="1"/>
              <a:t>Pegenini</a:t>
            </a:r>
            <a:r>
              <a:rPr lang="hu-HU" dirty="0"/>
              <a:t>).</a:t>
            </a:r>
          </a:p>
          <a:p>
            <a:r>
              <a:rPr lang="hu-HU" dirty="0"/>
              <a:t>Egyszerre játszott klasszikus zenét és dzsesszt </a:t>
            </a:r>
          </a:p>
          <a:p>
            <a:r>
              <a:rPr lang="hu-HU" dirty="0"/>
              <a:t>Neves kispesti nagybőgős családból származott, a Bartók Béla Zeneakadémián, a Liszt Ferenc Zeneakadémián és 1975 és 1978 között </a:t>
            </a:r>
            <a:r>
              <a:rPr lang="hu-HU" dirty="0" err="1"/>
              <a:t>Reinhold</a:t>
            </a:r>
            <a:r>
              <a:rPr lang="hu-HU" dirty="0"/>
              <a:t> </a:t>
            </a:r>
            <a:r>
              <a:rPr lang="hu-HU" dirty="0" err="1"/>
              <a:t>Zepperez</a:t>
            </a:r>
            <a:r>
              <a:rPr lang="hu-HU" dirty="0"/>
              <a:t> professzor irányításával Nyugat-Berlinben is tanult. Ő volt Herbert von Karajan szólóbőgőse a Berlini Filharmonikus Zenekarban.</a:t>
            </a:r>
          </a:p>
          <a:p>
            <a:r>
              <a:rPr lang="hu-HU" dirty="0"/>
              <a:t>1969-ben a Liszt Ferenc Zeneművészeti Főiskola nagybőgő </a:t>
            </a:r>
            <a:r>
              <a:rPr lang="hu-HU" dirty="0" err="1"/>
              <a:t>tanszakán</a:t>
            </a:r>
            <a:r>
              <a:rPr lang="hu-HU" dirty="0"/>
              <a:t> szerzett diplomát, tanárai Montág Lajos és </a:t>
            </a:r>
            <a:r>
              <a:rPr lang="hu-HU" dirty="0" err="1"/>
              <a:t>Tibay</a:t>
            </a:r>
            <a:r>
              <a:rPr lang="hu-HU" dirty="0"/>
              <a:t> Zoltán voltak.</a:t>
            </a:r>
          </a:p>
          <a:p>
            <a:r>
              <a:rPr lang="hu-HU" dirty="0"/>
              <a:t>Már több évvel ezt megelőzően kezdett el hangversenyeket adni, vidéken és Budapesten is rendszeres fellépője volt az Egyetemi Színpadnak. Évtizedekig koncertezett Magyarországon és a világ több kontinensének számos neves előadóhelyén. </a:t>
            </a:r>
          </a:p>
          <a:p>
            <a:r>
              <a:rPr lang="hu-HU" dirty="0"/>
              <a:t> 1978-tól a Zeneművészeti Főiskola docense volt egészen nyugdíjba vonulásáig.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3775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Nemzetközi bemutatkozása a </a:t>
            </a:r>
            <a:r>
              <a:rPr lang="hu-HU" dirty="0" err="1"/>
              <a:t>Bled</a:t>
            </a:r>
            <a:r>
              <a:rPr lang="hu-HU" dirty="0"/>
              <a:t> városban megrendezett dzsesszfesztiválon történt, 1963-ban. Számtalan külföldi városban fellépett, mint például Montreux-</a:t>
            </a:r>
            <a:r>
              <a:rPr lang="hu-HU" dirty="0" err="1"/>
              <a:t>ben</a:t>
            </a:r>
            <a:r>
              <a:rPr lang="hu-HU" dirty="0"/>
              <a:t> (1970) és Bombay-</a:t>
            </a:r>
            <a:r>
              <a:rPr lang="hu-HU" dirty="0" err="1"/>
              <a:t>ban</a:t>
            </a:r>
            <a:r>
              <a:rPr lang="hu-HU" dirty="0"/>
              <a:t> (1980), ahol nagy sikereket ért el. Fellépett többek között a New York-i Carnegie Hall-</a:t>
            </a:r>
            <a:r>
              <a:rPr lang="hu-HU" dirty="0" err="1"/>
              <a:t>ban</a:t>
            </a:r>
            <a:r>
              <a:rPr lang="hu-HU" dirty="0"/>
              <a:t> </a:t>
            </a:r>
            <a:r>
              <a:rPr lang="hu-HU" dirty="0" err="1"/>
              <a:t>Herbie</a:t>
            </a:r>
            <a:r>
              <a:rPr lang="hu-HU" dirty="0"/>
              <a:t> </a:t>
            </a:r>
            <a:r>
              <a:rPr lang="hu-HU" dirty="0" err="1"/>
              <a:t>Hancock</a:t>
            </a:r>
            <a:r>
              <a:rPr lang="hu-HU" dirty="0"/>
              <a:t> együttesének vendégszólistájaként, ami azért is emlékezetes, mert akkor kapta meg a világ legjobb nagybőgősének tartott Charles </a:t>
            </a:r>
            <a:r>
              <a:rPr lang="hu-HU" dirty="0" err="1"/>
              <a:t>Mingus</a:t>
            </a:r>
            <a:r>
              <a:rPr lang="hu-HU" dirty="0"/>
              <a:t> hangszerét ajándékba a művész özvegyétől.</a:t>
            </a:r>
          </a:p>
          <a:p>
            <a:r>
              <a:rPr lang="hu-HU" dirty="0"/>
              <a:t>1967-től együttesében játszott Babos Gyula, 1964-től időszakosan Kőszegi Imre, Lakatos Dezső, illetve fiatalabb muzsikusok, köztük Szabó Ferenc, Horányi Sándor, Makó László, </a:t>
            </a:r>
            <a:r>
              <a:rPr lang="hu-HU" dirty="0" err="1"/>
              <a:t>Tarnóczky</a:t>
            </a:r>
            <a:r>
              <a:rPr lang="hu-HU" dirty="0"/>
              <a:t> Péter és Németh János.</a:t>
            </a:r>
          </a:p>
          <a:p>
            <a:r>
              <a:rPr lang="hu-HU" dirty="0"/>
              <a:t>Fellépéstől függetlenül mindennap legalább két órát gyakorolt, de kizárólag csak klasszikus darabokat, mert a dzsesszt sohasem használta gyakorlásra: </a:t>
            </a:r>
          </a:p>
          <a:p>
            <a:r>
              <a:rPr lang="hu-HU" i="1" dirty="0"/>
              <a:t>„A dzsesszt érezni kell, az improvizációt nem lehet kigyakorolni, megtanulni. Azért vagyok szerencsés, mert klasszikus zenét és dzsesszt is tudok játszani.”</a:t>
            </a:r>
            <a:endParaRPr lang="hu-HU" dirty="0"/>
          </a:p>
          <a:p>
            <a:r>
              <a:rPr lang="hu-HU" b="1" dirty="0"/>
              <a:t>Díjak: </a:t>
            </a:r>
            <a:r>
              <a:rPr lang="hu-HU" dirty="0"/>
              <a:t>1964 - Prágai dzsesszfesztivál, Virtuóz-díj, 1970 - Montreux-i dzsesszfesztivál, „Legjobb Európai Szólista Díj”, 1977 - Liszt Ferenc-díj, 1981 - A világ dzsessz szakírói a legjobb bőgősnek szavazták meg, 1986 - Érdemes művész-díj, 1999 - Budapestért-díj, 2000 - Magyar Köztársasági Érdemrend tisztikeresztje, 2002 - Kossuth-díj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9014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Roby</a:t>
            </a:r>
            <a:r>
              <a:rPr lang="hu-HU" b="1" dirty="0"/>
              <a:t> Lakatos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/>
              <a:t>Roby</a:t>
            </a:r>
            <a:r>
              <a:rPr lang="hu-HU" dirty="0"/>
              <a:t> Lakatos 1965-ben született hetedik ági leszármazottként, a cigány hegedűsök Bihari Jánostól eredő legendás családjából. Budapesten nőtt fel, a VI. kerületben a Lovag utca és a Nagymező utca környékén. Két lánya van.</a:t>
            </a:r>
          </a:p>
          <a:p>
            <a:r>
              <a:rPr lang="hu-HU" dirty="0"/>
              <a:t>Kilencéves korában édesapjával kezdett el játszani, aki kiváló muzsikus volt és nagy repertoárral rendelkezett. Tizenegy éves korától már Járóka Sándor zenekarában játszott, szinte egészen 1983-ban bekövetkezett haláláig.</a:t>
            </a:r>
          </a:p>
          <a:p>
            <a:r>
              <a:rPr lang="hu-HU" dirty="0"/>
              <a:t>1984-ben, nem egészen 19 éves korában kapott egy szerződést, hogy akkori első zenekarával menjenek ki három hónapra Belgiumba dolgozni. Nagy sikere volt, a szerződését mindig meghosszabbították.</a:t>
            </a:r>
          </a:p>
          <a:p>
            <a:r>
              <a:rPr lang="hu-HU" dirty="0"/>
              <a:t> Felkerült Brüsszelbe. Itt nyílt egy új étterem, talán inkább zenés klub, amelyet Les </a:t>
            </a:r>
            <a:r>
              <a:rPr lang="hu-HU" dirty="0" err="1"/>
              <a:t>Ateliers</a:t>
            </a:r>
            <a:r>
              <a:rPr lang="hu-HU" dirty="0"/>
              <a:t> de la Grand </a:t>
            </a:r>
            <a:r>
              <a:rPr lang="hu-HU" dirty="0" err="1"/>
              <a:t>Ile-nek</a:t>
            </a:r>
            <a:r>
              <a:rPr lang="hu-HU" dirty="0"/>
              <a:t> hívtak. Tizenkét évig játszott ott, és ez az időszak eléggé fontos volt az életében, mert ott alakult ki az igazi zenei stílusa, ami három elem: a klasszikus zene, a cigányzene és a jazz ötvözetéből áll.</a:t>
            </a:r>
          </a:p>
          <a:p>
            <a:r>
              <a:rPr lang="hu-HU" dirty="0"/>
              <a:t>Szerződést kapott egy New York-i menedzserirodától, a Columbiától, és elkezdte szervezni számunkra a nagyobb koncerteket.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9635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Snétberger</a:t>
            </a:r>
            <a:r>
              <a:rPr lang="hu-HU" b="1" dirty="0"/>
              <a:t> Ferenc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gitárművész és zeneszerző.</a:t>
            </a:r>
          </a:p>
          <a:p>
            <a:r>
              <a:rPr lang="hu-HU" dirty="0"/>
              <a:t>Nős, egy fia van, Toni </a:t>
            </a:r>
            <a:r>
              <a:rPr lang="hu-HU" dirty="0" err="1"/>
              <a:t>Snétberger</a:t>
            </a:r>
            <a:r>
              <a:rPr lang="hu-HU" dirty="0"/>
              <a:t>, aki német színész és szintél zenél, dobos. </a:t>
            </a:r>
          </a:p>
          <a:p>
            <a:r>
              <a:rPr lang="hu-HU" dirty="0"/>
              <a:t>Már gyermekkorában édesapja volt a példaképe, aki szintén gitározott. </a:t>
            </a:r>
            <a:r>
              <a:rPr lang="hu-HU" dirty="0" err="1"/>
              <a:t>Snétberger</a:t>
            </a:r>
            <a:r>
              <a:rPr lang="hu-HU" dirty="0"/>
              <a:t> klasszikus zenét és jazzgitárt tanult.</a:t>
            </a:r>
          </a:p>
          <a:p>
            <a:r>
              <a:rPr lang="hu-HU" dirty="0"/>
              <a:t>Ma főként improvizációs művészetének és műfajokat átlépő játékának köszönhetően ismert. Repertoárját hazájának roma hagyományai, a brazil zene és a flamenco épp úgy inspirálja, mint a klasszikus gitár és a jazz. Számos </a:t>
            </a:r>
            <a:r>
              <a:rPr lang="hu-HU" dirty="0" err="1"/>
              <a:t>szólóalbuma</a:t>
            </a:r>
            <a:r>
              <a:rPr lang="hu-HU" dirty="0"/>
              <a:t> jelent meg, és több albumon működik közre partnerként.</a:t>
            </a:r>
          </a:p>
          <a:p>
            <a:r>
              <a:rPr lang="hu-HU" dirty="0"/>
              <a:t>1987-ben Dés Lászlóval és Horváth Kornéllal megalakította a </a:t>
            </a:r>
            <a:r>
              <a:rPr lang="hu-HU" dirty="0" err="1"/>
              <a:t>Trio</a:t>
            </a:r>
            <a:r>
              <a:rPr lang="hu-HU" dirty="0"/>
              <a:t> Stendhal együttest, mellyel országosan is ismertté vált, és lemezeiket az egész világon terjesztették.</a:t>
            </a:r>
          </a:p>
          <a:p>
            <a:r>
              <a:rPr lang="hu-HU" dirty="0"/>
              <a:t> Koncertkörutakat tettek Ausztriában, Olaszországban és Spanyolországban, felléptek Európa számos országában,   Japánban, Koreában, Indiában, az USA-ban és Indiában. 1988 óta Berlinben él.</a:t>
            </a:r>
          </a:p>
          <a:p>
            <a:r>
              <a:rPr lang="hu-HU" dirty="0"/>
              <a:t>1995-ben, a holokauszt 50. évfordulójára komponálta „IN MEMORY OF MY PEOPLE“ (Népem emlékére) című, gitárra és nagyzenekarra írt művét, melyet népének ajánlott. Kamarazenekari kísérettel maga a komponista mutatta be Magyarországon, Olaszországban és Németországban, valamint 2007-ben, a Nemzetközi Holokauszt-emléknap alkalmából, az Egyesült Nemzetek New York-i székházában.</a:t>
            </a:r>
          </a:p>
          <a:p>
            <a:r>
              <a:rPr lang="hu-HU" dirty="0"/>
              <a:t> Díjai: 2002-ben szülővárosa </a:t>
            </a:r>
            <a:r>
              <a:rPr lang="hu-HU" dirty="0" err="1"/>
              <a:t>díszpolgárává</a:t>
            </a:r>
            <a:r>
              <a:rPr lang="hu-HU" dirty="0"/>
              <a:t> avatták, 2004 a Magyar Köztársaság Érdemrendje, 2005  Liszt Ferenc-díj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5374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Szakcsi</a:t>
            </a:r>
            <a:r>
              <a:rPr lang="hu-HU" b="1" dirty="0"/>
              <a:t> Lakatos Béla</a:t>
            </a:r>
            <a:r>
              <a:rPr lang="hu-HU" dirty="0"/>
              <a:t>(Budapest, 1943. július 8.)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Zongoraművész és zeneszerző. Édesapja hatására kilencévesen kezdett zongorázni. Klasszikus zenét tanult, de figyelme a dzsessz felé fordult.</a:t>
            </a:r>
          </a:p>
          <a:p>
            <a:r>
              <a:rPr lang="hu-HU" dirty="0"/>
              <a:t>Miközben a Bartók Béla Zeneművészeti Konzervatóriumban tanult, fesztiválokon olyan neves magyar zenészekkel játszott együtt, mint </a:t>
            </a:r>
            <a:r>
              <a:rPr lang="hu-HU" dirty="0" err="1"/>
              <a:t>Tomsits</a:t>
            </a:r>
            <a:r>
              <a:rPr lang="hu-HU" dirty="0"/>
              <a:t> Rudolf, Kőszegi Imre, Pecek Lakatos Géza. Később Kovács Andor gitáros együttesében tűnt fel, de a hatvanas évek közepén már saját zenekaraival is bemutatkozott. LDL nevű triójával a Magyar Rádió versenyén megosztott első díjat kapott, majd 1970-ben a Montreux Jazz </a:t>
            </a:r>
            <a:r>
              <a:rPr lang="hu-HU" dirty="0" err="1"/>
              <a:t>Festivalon</a:t>
            </a:r>
            <a:r>
              <a:rPr lang="hu-HU" dirty="0"/>
              <a:t> </a:t>
            </a:r>
            <a:r>
              <a:rPr lang="hu-HU" dirty="0" err="1"/>
              <a:t>Pege</a:t>
            </a:r>
            <a:r>
              <a:rPr lang="hu-HU" dirty="0"/>
              <a:t> Aladár kvartettjével második díjat nyertek.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Ez indította el nemzetközi karrierjét, melynek csúcsát a </a:t>
            </a:r>
            <a:r>
              <a:rPr lang="hu-HU" dirty="0" err="1"/>
              <a:t>Special</a:t>
            </a:r>
            <a:r>
              <a:rPr lang="hu-HU" dirty="0"/>
              <a:t> EFX-szel készített lemezek, illetve a nyolcvanas-kilencvenes évek fordulóján a GRP kiadónál megjelent négy szólóalbum jelenti. </a:t>
            </a:r>
          </a:p>
          <a:p>
            <a:r>
              <a:rPr lang="hu-HU" dirty="0"/>
              <a:t> </a:t>
            </a:r>
          </a:p>
          <a:p>
            <a:r>
              <a:rPr lang="hu-HU" dirty="0"/>
              <a:t>1972-től a Rákfogó együttes, majd 1980-tól a Saturnus együttes tagjaként </a:t>
            </a:r>
            <a:r>
              <a:rPr lang="hu-HU" dirty="0" err="1"/>
              <a:t>Szakcsinak</a:t>
            </a:r>
            <a:r>
              <a:rPr lang="hu-HU" dirty="0"/>
              <a:t> fontos szerepe volt a fúziós zene hazai terjedésében, érdeklődése kiterjedt a komolyzene és a dzsessz ötvözése felé is. A hetvenes évek kezdetétől tizenkét éven át tanított a Bartók Béla Zeneművészeti Szakközépiskola jazz-zongora szakán. </a:t>
            </a:r>
          </a:p>
          <a:p>
            <a:r>
              <a:rPr lang="hu-HU" dirty="0"/>
              <a:t>A cigány folklór gyűjtésével és színpadi művekké formálásával is foglalkozott, Piros karaván címmel 1975-ben mutatták be első cigány musicalét, melyet az Egyszer egy cigánylány, majd a Cigánykerék követett.</a:t>
            </a:r>
          </a:p>
          <a:p>
            <a:r>
              <a:rPr lang="hu-HU" dirty="0"/>
              <a:t> 2004-ben megjelent Na dara! (Ne félj!) című albuma a cigány jazz műfajteremtő darabjának tekinthető. Életműve elismeréseként 2005-ben Kossuth-díjjal tüntették ki.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6637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Könnyűzene- Rádió C, </a:t>
            </a:r>
            <a:r>
              <a:rPr lang="hu-HU" dirty="0" err="1"/>
              <a:t>Dikh</a:t>
            </a:r>
            <a:r>
              <a:rPr lang="hu-HU" dirty="0"/>
              <a:t> tévé, tehetségkutató versenyek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Bódy Guszti, a </a:t>
            </a:r>
            <a:r>
              <a:rPr lang="hu-HU" dirty="0" err="1"/>
              <a:t>Romantic</a:t>
            </a:r>
            <a:r>
              <a:rPr lang="hu-HU" dirty="0"/>
              <a:t>, a Fekete Vonat, Rostás Dorina</a:t>
            </a:r>
          </a:p>
          <a:p>
            <a:r>
              <a:rPr lang="hu-HU" dirty="0" err="1"/>
              <a:t>Nótár</a:t>
            </a:r>
            <a:r>
              <a:rPr lang="hu-HU" dirty="0"/>
              <a:t> Mary, Kis </a:t>
            </a:r>
            <a:r>
              <a:rPr lang="hu-HU" dirty="0" err="1"/>
              <a:t>Grófó</a:t>
            </a:r>
            <a:r>
              <a:rPr lang="hu-HU" dirty="0"/>
              <a:t>, Bulibáró</a:t>
            </a:r>
          </a:p>
          <a:p>
            <a:r>
              <a:rPr lang="hu-HU" dirty="0"/>
              <a:t>Gáspár László, Oláh Ibolya, </a:t>
            </a:r>
            <a:r>
              <a:rPr lang="hu-HU" dirty="0" err="1"/>
              <a:t>Caramel</a:t>
            </a:r>
            <a:r>
              <a:rPr lang="hu-HU" dirty="0"/>
              <a:t>, Radics </a:t>
            </a:r>
            <a:r>
              <a:rPr lang="hu-HU" dirty="0" err="1"/>
              <a:t>Gigi</a:t>
            </a:r>
            <a:endParaRPr lang="hu-HU" dirty="0"/>
          </a:p>
          <a:p>
            <a:r>
              <a:rPr lang="hu-HU" dirty="0"/>
              <a:t>Gáspár Győző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3533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Gáspár László</a:t>
            </a:r>
            <a:r>
              <a:rPr lang="hu-HU" dirty="0"/>
              <a:t> (979. június 12., Balassagyarmat-)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Iskoláit szülővárosában végezte, vízvezeték-szerelőnek tanult.</a:t>
            </a:r>
          </a:p>
          <a:p>
            <a:r>
              <a:rPr lang="hu-HU" dirty="0"/>
              <a:t>Már általános iskolásként megmutatkozott művészi vénája, akkoriban azonban elsősorban a rajzolás terén bizonyított, több pályázatot is megnyert.  Énekelni 16 éves korában kezdett komolyabban. Autodidakta módon, kitartó szorgalommal sajátította el a hangszer fortélyait. Dolgozott útépítőként, gyertyaöntőként, volt bányász, festő és villanyszerelő, végül a helyi bútorgyárban helyezkedett el. 18 éves korában nősült meg, 6 év házasság után született meg kislánya, Mirjam.</a:t>
            </a:r>
          </a:p>
          <a:p>
            <a:r>
              <a:rPr lang="hu-HU" dirty="0"/>
              <a:t> Részt vett egy jazz-zenekar alapításában, az együttesben a basszusgitározás mellett énekelt is. Különböző rendezvényeken léptek fel Nógrád megyében és Budapesten. A zenekar felbomlása után a helyi </a:t>
            </a:r>
            <a:r>
              <a:rPr lang="hu-HU" dirty="0" err="1"/>
              <a:t>gospel</a:t>
            </a:r>
            <a:r>
              <a:rPr lang="hu-HU" dirty="0"/>
              <a:t>-kórusban énekelt. </a:t>
            </a:r>
          </a:p>
          <a:p>
            <a:r>
              <a:rPr lang="hu-HU" dirty="0"/>
              <a:t>1995-től több tehetségkutatón indult (Ki Mit Tud?, Kifutó 2, Az Üstökös, Campona), de a TV2 Megasztár - Az év hangja című versenyén elért 3. hely és a megtisztelő "2004 legjobb férfihangja" hozta meg az országos ismertségét. </a:t>
            </a:r>
          </a:p>
          <a:p>
            <a:r>
              <a:rPr lang="hu-HU" dirty="0"/>
              <a:t>2004, első albuma Hagyd meg nekem a dalt címmel, pár hét alatt aranylemez, később platinalemez</a:t>
            </a:r>
          </a:p>
          <a:p>
            <a:r>
              <a:rPr lang="hu-HU" dirty="0"/>
              <a:t>A Madách Színházban a József és a színes, szélesvásznú álomkabátban a rockkirály Fáraót alakította.  Hivatalos válogatáson vett részt.</a:t>
            </a:r>
          </a:p>
          <a:p>
            <a:r>
              <a:rPr lang="hu-HU" dirty="0"/>
              <a:t>Jótékonykodik ahol tud, fellépésről fellépésre jár, eljut a nagyvárosokba, de a legkisebb falvakba is. Sőt, még a külföldi közönség is megismerhette, hiszen a német Deutsche </a:t>
            </a:r>
            <a:r>
              <a:rPr lang="hu-HU" dirty="0" err="1"/>
              <a:t>Welle</a:t>
            </a:r>
            <a:r>
              <a:rPr lang="hu-HU" dirty="0"/>
              <a:t> Televízió új sorozatot indított, melyben bemutatta Európa Megasztárjait. (Az interjút Németországon kívül világszerte, így Ázsiában és az Egyesült Államokban is bemutatták.)</a:t>
            </a:r>
          </a:p>
        </p:txBody>
      </p:sp>
    </p:spTree>
    <p:extLst>
      <p:ext uri="{BB962C8B-B14F-4D97-AF65-F5344CB8AC3E}">
        <p14:creationId xmlns:p14="http://schemas.microsoft.com/office/powerpoint/2010/main" val="2642896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Molnár Ferenc </a:t>
            </a:r>
            <a:r>
              <a:rPr lang="hu-HU" b="1" dirty="0" err="1"/>
              <a:t>Caramel</a:t>
            </a:r>
            <a:r>
              <a:rPr lang="hu-HU" dirty="0"/>
              <a:t> (Szolnok, 1982. február 1.)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A 100 Tagú Cigányzenekar </a:t>
            </a:r>
            <a:r>
              <a:rPr lang="hu-HU" dirty="0" err="1"/>
              <a:t>főprímása</a:t>
            </a:r>
            <a:r>
              <a:rPr lang="hu-HU" dirty="0"/>
              <a:t> és alelnöke. Számos díj és kitüntetés tulajdonosa. A Magyar Köztársaság Arany Érdemkeresztjének birtokosa. Németországban és Franciaországban elismerést kapott művészi munkájáért.</a:t>
            </a:r>
          </a:p>
          <a:p>
            <a:r>
              <a:rPr lang="hu-HU" dirty="0"/>
              <a:t>A TV2 Megasztár című tehetségkutató műsorának 2. szériájának győzteseként vált népszerűvé.</a:t>
            </a:r>
          </a:p>
          <a:p>
            <a:r>
              <a:rPr lang="hu-HU" dirty="0"/>
              <a:t>Molnár Ferenc </a:t>
            </a:r>
            <a:r>
              <a:rPr lang="hu-HU" dirty="0" err="1"/>
              <a:t>Caramel</a:t>
            </a:r>
            <a:r>
              <a:rPr lang="hu-HU" dirty="0"/>
              <a:t> 1982-ben született Szolnokon. 16 és fél éves koráig (1998) Törökszentmiklóson élt édesanyjával, </a:t>
            </a:r>
            <a:r>
              <a:rPr lang="hu-HU" dirty="0" err="1"/>
              <a:t>nevelőapjával</a:t>
            </a:r>
            <a:r>
              <a:rPr lang="hu-HU" dirty="0"/>
              <a:t> és 3 testvérével. Élete akkor változott meg gyökeresen, mikor öccse egy autóbalesetben életét vesztette, a szülők kapcsolata pedig a szörnyű tragédia miatt megromlott.</a:t>
            </a:r>
          </a:p>
          <a:p>
            <a:r>
              <a:rPr lang="hu-HU" dirty="0"/>
              <a:t>Feri 17 évesen (1999) elhatározta, hogy elhagyja a szülői házat, és önálló életet kezd. Sajnos munkája nem mindig akadt </a:t>
            </a:r>
            <a:r>
              <a:rPr lang="hu-HU" dirty="0" err="1"/>
              <a:t>Caramelnek</a:t>
            </a:r>
            <a:r>
              <a:rPr lang="hu-HU" dirty="0"/>
              <a:t>, ha pedig mégis, leginkább cipekednie kellett. Akkoriban jelentkeztek gerincproblémái - kiderült, hogy porckorongsérvje van - ami miatt kés alá kellett feküdnie. Az első Megasztárt a kórházból nézte végig, amire azért nem jelentkezett, mert azt hitte, sztárcsapatot akarnak összeállítani.</a:t>
            </a:r>
          </a:p>
          <a:p>
            <a:r>
              <a:rPr lang="hu-HU" dirty="0"/>
              <a:t> </a:t>
            </a:r>
            <a:r>
              <a:rPr lang="hu-HU" dirty="0" err="1"/>
              <a:t>Caramel</a:t>
            </a:r>
            <a:r>
              <a:rPr lang="hu-HU" dirty="0"/>
              <a:t> régóta foglalkozik a zenéléssel, rengeteg saját szerzeménye van. Demóival már végigjárta a nevesebb kiadókat, ahol sorra elutasító választ kapott. Volt, aki azt tanácsolta, hogy Molnár Ferencként írjon inkább könyvet. A </a:t>
            </a:r>
            <a:r>
              <a:rPr lang="hu-HU" dirty="0" err="1"/>
              <a:t>Caramel</a:t>
            </a:r>
            <a:r>
              <a:rPr lang="hu-HU" dirty="0"/>
              <a:t> becenevet egyik barátja ragasztotta rá - félig gúnyosan, félig viccesen - de azt egyikük sem sejtette, hogy nemsokára ezen a néven fogja ismerni az egész ország.</a:t>
            </a:r>
          </a:p>
          <a:p>
            <a:r>
              <a:rPr lang="hu-HU" dirty="0"/>
              <a:t> A Szállok a dallal című slágerének angol nyelvű feldolgozása Amerikába is kijutott, felkerült Walter </a:t>
            </a:r>
            <a:r>
              <a:rPr lang="hu-HU" dirty="0" err="1"/>
              <a:t>Belcher</a:t>
            </a:r>
            <a:r>
              <a:rPr lang="hu-HU" dirty="0"/>
              <a:t> lemezére.</a:t>
            </a:r>
          </a:p>
          <a:p>
            <a:r>
              <a:rPr lang="hu-HU" dirty="0"/>
              <a:t> 2005-ben jelent meg </a:t>
            </a:r>
            <a:r>
              <a:rPr lang="hu-HU" dirty="0" err="1"/>
              <a:t>Caramel</a:t>
            </a:r>
            <a:r>
              <a:rPr lang="hu-HU" dirty="0"/>
              <a:t> első lemeze A döntőkben elhangzott dalok címmel, ugyanebben az évben első önálló albuma, a Nyugalomterápia, ami már kétszeres platinalemez. </a:t>
            </a:r>
          </a:p>
        </p:txBody>
      </p:sp>
    </p:spTree>
    <p:extLst>
      <p:ext uri="{BB962C8B-B14F-4D97-AF65-F5344CB8AC3E}">
        <p14:creationId xmlns:p14="http://schemas.microsoft.com/office/powerpoint/2010/main" val="2967425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/>
              <a:t>Oláh Ibolya</a:t>
            </a:r>
            <a:r>
              <a:rPr lang="hu-HU"/>
              <a:t> (Nyíregyháza, 1978. január 31.)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Roma családba született, de szülei lemondtak róla, csecsemőotthonba került, majd a tiszadobi nevelőintézetben zöldség- és fűszernövény-termesztő szakmunkás-képesítést szerzett.</a:t>
            </a:r>
          </a:p>
          <a:p>
            <a:r>
              <a:rPr lang="hu-HU" dirty="0"/>
              <a:t>Öntevékenyen kezdett énekelni és gitározni. Tanult egy budapesti zeneművészeti szakiskolában is, de félbehagyta. Sikertelenül próbálkozott néhány alkalommal énekesi vetélkedőkön, míg végül a 2003–2004-es Megasztár (TV2) átütő sikert hozott számára a második helyezéssel. </a:t>
            </a:r>
          </a:p>
          <a:p>
            <a:r>
              <a:rPr lang="hu-HU" dirty="0"/>
              <a:t>2004. június 5-én 400 000 ember előtt </a:t>
            </a:r>
            <a:r>
              <a:rPr lang="hu-HU" dirty="0" err="1"/>
              <a:t>nekelt</a:t>
            </a:r>
            <a:r>
              <a:rPr lang="hu-HU" dirty="0"/>
              <a:t> egy ingyenes budapesti rendezvényen, amelyen </a:t>
            </a:r>
            <a:r>
              <a:rPr lang="hu-HU" dirty="0" err="1"/>
              <a:t>Sting</a:t>
            </a:r>
            <a:r>
              <a:rPr lang="hu-HU" dirty="0"/>
              <a:t> is fellépett.</a:t>
            </a:r>
          </a:p>
          <a:p>
            <a:r>
              <a:rPr lang="hu-HU" dirty="0"/>
              <a:t> 2005. augusztus 19-én miniszteri kitüntetésben részesítette Bozóki András kulturális miniszter. 2005. augusztus 20-án este, a hivatalos állami ünnep nyitányaként ő énekelte el a Magyarország című dalt (René </a:t>
            </a:r>
            <a:r>
              <a:rPr lang="hu-HU" dirty="0" err="1"/>
              <a:t>Dupéré</a:t>
            </a:r>
            <a:r>
              <a:rPr lang="hu-HU" dirty="0"/>
              <a:t>–Geszti Péter). Brüsszelben, az Európa Parlamentben, valamint Hollandiában is fellépett már.</a:t>
            </a:r>
          </a:p>
          <a:p>
            <a:r>
              <a:rPr lang="hu-HU" dirty="0"/>
              <a:t> </a:t>
            </a:r>
            <a:r>
              <a:rPr lang="hu-HU" b="1" dirty="0"/>
              <a:t>Szerepek </a:t>
            </a:r>
            <a:endParaRPr lang="hu-HU" dirty="0"/>
          </a:p>
          <a:p>
            <a:r>
              <a:rPr lang="hu-HU" b="1" dirty="0"/>
              <a:t> </a:t>
            </a:r>
            <a:r>
              <a:rPr lang="hu-HU" dirty="0"/>
              <a:t>2007 Aida (musical). Margitszigeti Szabadtéri Színpad, Székesfehérvári Vörösmarty Színház. Szerzők: </a:t>
            </a:r>
            <a:r>
              <a:rPr lang="hu-HU" dirty="0" err="1"/>
              <a:t>Elton</a:t>
            </a:r>
            <a:r>
              <a:rPr lang="hu-HU" dirty="0"/>
              <a:t> John és Tim Rice </a:t>
            </a:r>
          </a:p>
          <a:p>
            <a:r>
              <a:rPr lang="hu-HU" dirty="0"/>
              <a:t>2008 </a:t>
            </a:r>
            <a:r>
              <a:rPr lang="hu-HU" dirty="0" err="1"/>
              <a:t>Casting</a:t>
            </a:r>
            <a:r>
              <a:rPr lang="hu-HU" dirty="0"/>
              <a:t> minden. Film. Rendező: Tímár Péter </a:t>
            </a:r>
          </a:p>
          <a:p>
            <a:r>
              <a:rPr lang="hu-HU" dirty="0"/>
              <a:t>2010 Aida (musical) átdolgozás. Margitszigeti Szabadtéri Színpad, Szerzők: </a:t>
            </a:r>
            <a:r>
              <a:rPr lang="hu-HU" dirty="0" err="1"/>
              <a:t>Elton</a:t>
            </a:r>
            <a:r>
              <a:rPr lang="hu-HU" dirty="0"/>
              <a:t> John és Tim Rice</a:t>
            </a:r>
          </a:p>
        </p:txBody>
      </p:sp>
    </p:spTree>
    <p:extLst>
      <p:ext uri="{BB962C8B-B14F-4D97-AF65-F5344CB8AC3E}">
        <p14:creationId xmlns:p14="http://schemas.microsoft.com/office/powerpoint/2010/main" val="2133882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Radics Georgina</a:t>
            </a:r>
            <a:r>
              <a:rPr lang="hu-HU" dirty="0"/>
              <a:t>, művésznevén </a:t>
            </a:r>
            <a:r>
              <a:rPr lang="hu-HU" b="1" dirty="0"/>
              <a:t>Radics </a:t>
            </a:r>
            <a:r>
              <a:rPr lang="hu-HU" b="1" dirty="0" err="1"/>
              <a:t>Gigi</a:t>
            </a:r>
            <a:r>
              <a:rPr lang="hu-HU" dirty="0"/>
              <a:t> (</a:t>
            </a:r>
            <a:r>
              <a:rPr lang="hu-HU" dirty="0">
                <a:hlinkClick r:id="rId2" tooltip="Endrefalva"/>
              </a:rPr>
              <a:t>Endrefalva</a:t>
            </a:r>
            <a:r>
              <a:rPr lang="hu-HU" dirty="0"/>
              <a:t>, </a:t>
            </a:r>
            <a:r>
              <a:rPr lang="hu-HU" dirty="0">
                <a:hlinkClick r:id="rId3" tooltip="1996"/>
              </a:rPr>
              <a:t>1996</a:t>
            </a:r>
            <a:r>
              <a:rPr lang="hu-HU" dirty="0"/>
              <a:t>. </a:t>
            </a:r>
            <a:r>
              <a:rPr lang="hu-HU" dirty="0">
                <a:hlinkClick r:id="rId4" tooltip="Augusztus 17."/>
              </a:rPr>
              <a:t>augusztus 17.</a:t>
            </a:r>
            <a:r>
              <a:rPr lang="hu-HU" dirty="0"/>
              <a:t> –)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először a </a:t>
            </a:r>
            <a:r>
              <a:rPr lang="hu-HU" dirty="0">
                <a:hlinkClick r:id="rId5" tooltip="Megasztár 5"/>
              </a:rPr>
              <a:t>Megasztár 5</a:t>
            </a:r>
            <a:r>
              <a:rPr lang="hu-HU" dirty="0"/>
              <a:t>-ben tűnt fel, ahol a legjobb 24-ből esett ki, majd két évre rá a </a:t>
            </a:r>
            <a:r>
              <a:rPr lang="hu-HU" dirty="0">
                <a:hlinkClick r:id="rId6" tooltip="2012"/>
              </a:rPr>
              <a:t>2012</a:t>
            </a:r>
            <a:r>
              <a:rPr lang="hu-HU" dirty="0"/>
              <a:t>-es </a:t>
            </a:r>
            <a:r>
              <a:rPr lang="hu-HU" dirty="0">
                <a:hlinkClick r:id="rId7" tooltip="Megasztár 6"/>
              </a:rPr>
              <a:t>Megasztár 6</a:t>
            </a:r>
            <a:r>
              <a:rPr lang="hu-HU" dirty="0"/>
              <a:t> győztese lett. 2017-ben az </a:t>
            </a:r>
            <a:r>
              <a:rPr lang="hu-HU" dirty="0">
                <a:hlinkClick r:id="rId8" tooltip="RTL Klub"/>
              </a:rPr>
              <a:t>RTL Klub</a:t>
            </a:r>
            <a:r>
              <a:rPr lang="hu-HU" dirty="0"/>
              <a:t>-hoz igazolt, ahol a hazai </a:t>
            </a:r>
            <a:r>
              <a:rPr lang="hu-HU" dirty="0">
                <a:hlinkClick r:id="rId9" tooltip="X-Faktor"/>
              </a:rPr>
              <a:t>X-Faktor</a:t>
            </a:r>
            <a:r>
              <a:rPr lang="hu-HU" dirty="0"/>
              <a:t> eddigi legfiatalabb mentora lett (21 évesen). </a:t>
            </a:r>
          </a:p>
          <a:p>
            <a:r>
              <a:rPr lang="hu-HU" dirty="0"/>
              <a:t>Radics </a:t>
            </a:r>
            <a:r>
              <a:rPr lang="hu-HU" dirty="0" err="1"/>
              <a:t>Gigi</a:t>
            </a:r>
            <a:r>
              <a:rPr lang="hu-HU" dirty="0"/>
              <a:t> tehetségét apukája ismerte fel, amikor </a:t>
            </a:r>
            <a:r>
              <a:rPr lang="hu-HU" dirty="0" err="1"/>
              <a:t>Gigi</a:t>
            </a:r>
            <a:r>
              <a:rPr lang="hu-HU" dirty="0"/>
              <a:t> hatéves volt. Nyolcévesen zenekart szervezett neki, amellyel ingyen járták az országot, és különböző fellépésekkel próbáltak </a:t>
            </a:r>
            <a:r>
              <a:rPr lang="hu-HU" dirty="0" err="1"/>
              <a:t>Giginek</a:t>
            </a:r>
            <a:r>
              <a:rPr lang="hu-HU" dirty="0"/>
              <a:t> hírnevet szerezni. Tízéves korában az akkori menedzsere klipet készített </a:t>
            </a:r>
            <a:r>
              <a:rPr lang="hu-HU" dirty="0" err="1"/>
              <a:t>Gigiről</a:t>
            </a:r>
            <a:r>
              <a:rPr lang="hu-HU" dirty="0"/>
              <a:t>, „Suli után” címmel, ez lett első saját dala, amely még nem szerzett neki országos hírnevet, ahogy tervezték. </a:t>
            </a:r>
            <a:r>
              <a:rPr lang="hu-HU" dirty="0" err="1"/>
              <a:t>Gigi</a:t>
            </a:r>
            <a:r>
              <a:rPr lang="hu-HU" dirty="0"/>
              <a:t> kiskora óta elismert énekesnő szeretett volna lenni. </a:t>
            </a:r>
          </a:p>
          <a:p>
            <a:r>
              <a:rPr lang="hu-HU" dirty="0"/>
              <a:t>Az énekesnő </a:t>
            </a:r>
            <a:r>
              <a:rPr lang="hu-HU" dirty="0">
                <a:hlinkClick r:id="rId10" tooltip="2011"/>
              </a:rPr>
              <a:t>2011</a:t>
            </a:r>
            <a:r>
              <a:rPr lang="hu-HU" dirty="0"/>
              <a:t> februárjában </a:t>
            </a:r>
            <a:r>
              <a:rPr lang="hu-HU" i="1" dirty="0"/>
              <a:t>"Most miért félsz"</a:t>
            </a:r>
            <a:r>
              <a:rPr lang="hu-HU" dirty="0"/>
              <a:t> címmel kislemezt és videoklipet jelentetett meg, majd </a:t>
            </a:r>
            <a:r>
              <a:rPr lang="hu-HU" dirty="0">
                <a:hlinkClick r:id="rId10" tooltip="2011"/>
              </a:rPr>
              <a:t>2011</a:t>
            </a:r>
            <a:r>
              <a:rPr lang="hu-HU" dirty="0"/>
              <a:t> őszén jelentkezett a tehetségkutató következő szériájába. (Bár előtte már a Megasztár 4-ben is feltűnt, ott a legjobb 200-ig jutott 2008-ban.) A </a:t>
            </a:r>
            <a:r>
              <a:rPr lang="hu-HU" dirty="0">
                <a:hlinkClick r:id="rId7" tooltip="Megasztár 6"/>
              </a:rPr>
              <a:t>Megasztár 6</a:t>
            </a:r>
            <a:r>
              <a:rPr lang="hu-HU" dirty="0"/>
              <a:t> döntői során végig őt tartották a legesélyesebbnek a győzelemre, majd a </a:t>
            </a:r>
            <a:r>
              <a:rPr lang="hu-HU" dirty="0">
                <a:hlinkClick r:id="rId11" tooltip="Május 25."/>
              </a:rPr>
              <a:t>május 25-i</a:t>
            </a:r>
            <a:r>
              <a:rPr lang="hu-HU" dirty="0"/>
              <a:t> fináléban hatalmas szavazati fölénnyel győzedelmeskedett Szakos Andrea felett. A döntőben az eddigi győztesek és az </a:t>
            </a:r>
            <a:r>
              <a:rPr lang="hu-HU" dirty="0">
                <a:hlinkClick r:id="rId12" tooltip="Amerikai Egyesült Államok"/>
              </a:rPr>
              <a:t>amerikai</a:t>
            </a:r>
            <a:r>
              <a:rPr lang="hu-HU" dirty="0"/>
              <a:t> sztár, </a:t>
            </a:r>
            <a:r>
              <a:rPr lang="hu-HU" dirty="0" err="1">
                <a:hlinkClick r:id="rId13" tooltip="Flo Rida"/>
              </a:rPr>
              <a:t>Flo</a:t>
            </a:r>
            <a:r>
              <a:rPr lang="hu-HU" dirty="0">
                <a:hlinkClick r:id="rId13" tooltip="Flo Rida"/>
              </a:rPr>
              <a:t> </a:t>
            </a:r>
            <a:r>
              <a:rPr lang="hu-HU" dirty="0" err="1">
                <a:hlinkClick r:id="rId13" tooltip="Flo Rida"/>
              </a:rPr>
              <a:t>Rida</a:t>
            </a:r>
            <a:r>
              <a:rPr lang="hu-HU" dirty="0"/>
              <a:t> is fellépett vele. Ezzel is egy álma vált valóra. </a:t>
            </a:r>
          </a:p>
          <a:p>
            <a:r>
              <a:rPr lang="hu-HU" dirty="0"/>
              <a:t>Radics </a:t>
            </a:r>
            <a:r>
              <a:rPr lang="hu-HU" dirty="0" err="1"/>
              <a:t>Gigire</a:t>
            </a:r>
            <a:r>
              <a:rPr lang="hu-HU" dirty="0"/>
              <a:t> </a:t>
            </a:r>
            <a:r>
              <a:rPr lang="hu-HU" dirty="0">
                <a:hlinkClick r:id="rId14" tooltip="Michael Jackson (énekes, 1958–2009)"/>
              </a:rPr>
              <a:t>Michael Jackson</a:t>
            </a:r>
            <a:r>
              <a:rPr lang="hu-HU" dirty="0"/>
              <a:t> producere, </a:t>
            </a:r>
            <a:r>
              <a:rPr lang="hu-HU" dirty="0" err="1">
                <a:hlinkClick r:id="rId15" tooltip="Quincy Jones"/>
              </a:rPr>
              <a:t>Quincy</a:t>
            </a:r>
            <a:r>
              <a:rPr lang="hu-HU" dirty="0">
                <a:hlinkClick r:id="rId15" tooltip="Quincy Jones"/>
              </a:rPr>
              <a:t> Jones</a:t>
            </a:r>
            <a:r>
              <a:rPr lang="hu-HU" dirty="0"/>
              <a:t> is felfigyelt, majd a világhírű Montreux Jazz </a:t>
            </a:r>
            <a:r>
              <a:rPr lang="hu-HU" dirty="0" err="1"/>
              <a:t>Festival-ra</a:t>
            </a:r>
            <a:r>
              <a:rPr lang="hu-HU" dirty="0"/>
              <a:t> meghívta énekelni, ahol olyan neves előadók is megfordultak mint pl. </a:t>
            </a:r>
            <a:r>
              <a:rPr lang="hu-HU" dirty="0" err="1"/>
              <a:t>Bobby</a:t>
            </a:r>
            <a:r>
              <a:rPr lang="hu-HU" dirty="0"/>
              <a:t> </a:t>
            </a:r>
            <a:r>
              <a:rPr lang="hu-HU" dirty="0" err="1"/>
              <a:t>McFerrin</a:t>
            </a:r>
            <a:r>
              <a:rPr lang="hu-HU" dirty="0"/>
              <a:t>. A világhírű producer a világ 5 legjobb hangja közé sorolta </a:t>
            </a:r>
            <a:r>
              <a:rPr lang="hu-HU" dirty="0" err="1"/>
              <a:t>Gigit</a:t>
            </a:r>
            <a:r>
              <a:rPr lang="hu-HU" dirty="0"/>
              <a:t>. </a:t>
            </a:r>
            <a:r>
              <a:rPr lang="hu-HU" dirty="0">
                <a:hlinkClick r:id="rId6" tooltip="2012"/>
              </a:rPr>
              <a:t>2012</a:t>
            </a:r>
            <a:r>
              <a:rPr lang="hu-HU" dirty="0"/>
              <a:t> nyarán </a:t>
            </a:r>
            <a:r>
              <a:rPr lang="hu-HU" dirty="0">
                <a:hlinkClick r:id="rId16" tooltip="Los Angeles"/>
              </a:rPr>
              <a:t>Los Angelesben</a:t>
            </a:r>
            <a:r>
              <a:rPr lang="hu-HU" dirty="0"/>
              <a:t> vették fel első </a:t>
            </a:r>
            <a:r>
              <a:rPr lang="hu-HU" dirty="0" err="1"/>
              <a:t>stúdióalbumának</a:t>
            </a:r>
            <a:r>
              <a:rPr lang="hu-HU" dirty="0"/>
              <a:t>, a Vadonatúj Érzésnek több dalát, és többek között itt forgatták albumvezető dalának videoklipjét, a </a:t>
            </a:r>
            <a:r>
              <a:rPr lang="hu-HU" i="1" dirty="0"/>
              <a:t>"</a:t>
            </a:r>
            <a:r>
              <a:rPr lang="hu-HU" i="1" dirty="0" err="1"/>
              <a:t>Daydream</a:t>
            </a:r>
            <a:r>
              <a:rPr lang="hu-HU" i="1" dirty="0"/>
              <a:t>"</a:t>
            </a:r>
            <a:r>
              <a:rPr lang="hu-HU" dirty="0"/>
              <a:t>-et is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826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Eleinte mezővárosok, városok környékén, majd falun paraszti muzsika, városban népies műdal . Az újabb zenekarok: opera, operett, nemzetközi tánczene is (ez utóbbiba kevesebb a rögtönzés, hisz az operett, táncdal </a:t>
            </a:r>
            <a:r>
              <a:rPr lang="hu-HU" dirty="0" err="1"/>
              <a:t>rögzítettebb</a:t>
            </a:r>
            <a:r>
              <a:rPr lang="hu-HU" dirty="0"/>
              <a:t>)</a:t>
            </a:r>
          </a:p>
          <a:p>
            <a:r>
              <a:rPr lang="hu-HU" dirty="0"/>
              <a:t>Szöveget nem vagy hiányosan ismerik</a:t>
            </a:r>
          </a:p>
          <a:p>
            <a:r>
              <a:rPr lang="hu-HU" dirty="0"/>
              <a:t>„cigányzene”- magyar zenével tévesen azonosították, </a:t>
            </a:r>
            <a:r>
              <a:rPr lang="hu-HU" dirty="0" err="1"/>
              <a:t>Bartók_Kodály</a:t>
            </a:r>
            <a:r>
              <a:rPr lang="hu-HU" dirty="0"/>
              <a:t> tisztázza (parasztzene, magyar népzene/ cigányzene, népies magyar műzene/ cigány népzene: 105 dallamot gyűjtöttek) később a </a:t>
            </a:r>
            <a:r>
              <a:rPr lang="hu-HU" dirty="0" err="1"/>
              <a:t>Cserti</a:t>
            </a:r>
            <a:r>
              <a:rPr lang="hu-HU" dirty="0"/>
              <a:t> fivérek 614</a:t>
            </a:r>
          </a:p>
          <a:p>
            <a:r>
              <a:rPr lang="hu-HU" dirty="0"/>
              <a:t>Belenevelődés, biológiai alapot igyekeztek adni (jó zenész családba nősülni, nem magyar paraszthoz, mert akkor oda a muzikalitás)</a:t>
            </a:r>
          </a:p>
          <a:p>
            <a:r>
              <a:rPr lang="hu-HU" dirty="0"/>
              <a:t>1927-ben 12 ezer cigány zenész, 90-es évek végén 500-1000 zenekar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8451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Gáspár Győző </a:t>
            </a:r>
            <a:r>
              <a:rPr lang="hu-HU" dirty="0"/>
              <a:t>(Nógrádmegyer, 1974. január 4.-)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 „</a:t>
            </a:r>
            <a:r>
              <a:rPr lang="hu-HU" dirty="0" err="1"/>
              <a:t>Győzike</a:t>
            </a:r>
            <a:r>
              <a:rPr lang="hu-HU" dirty="0"/>
              <a:t>” "showman", a </a:t>
            </a:r>
            <a:r>
              <a:rPr lang="hu-HU" dirty="0" err="1"/>
              <a:t>Győzike</a:t>
            </a:r>
            <a:r>
              <a:rPr lang="hu-HU" dirty="0"/>
              <a:t> show című „</a:t>
            </a:r>
            <a:r>
              <a:rPr lang="hu-HU" dirty="0" err="1"/>
              <a:t>realitykomédia</a:t>
            </a:r>
            <a:r>
              <a:rPr lang="hu-HU" dirty="0"/>
              <a:t>” főszereplője, egykori előadó.</a:t>
            </a:r>
          </a:p>
          <a:p>
            <a:r>
              <a:rPr lang="hu-HU" dirty="0"/>
              <a:t>Egy Nógrád megyei kis községben, Nógrádmegyerben született, amely a szécsényi Szakmája szerint hentes, bár nem sokáig tevékenykedett hentesként.</a:t>
            </a:r>
          </a:p>
          <a:p>
            <a:r>
              <a:rPr lang="hu-HU" dirty="0"/>
              <a:t> Karrierjét apja pénzéből indította el. Ismertségét 1999-ben kezdte megalapozni a </a:t>
            </a:r>
            <a:r>
              <a:rPr lang="hu-HU" dirty="0" err="1"/>
              <a:t>Romantic</a:t>
            </a:r>
            <a:r>
              <a:rPr lang="hu-HU" dirty="0"/>
              <a:t> együttessel. A </a:t>
            </a:r>
            <a:r>
              <a:rPr lang="hu-HU" dirty="0" err="1"/>
              <a:t>Romantic</a:t>
            </a:r>
            <a:r>
              <a:rPr lang="hu-HU" dirty="0"/>
              <a:t> megszűnése után nem sokkal megalakult a </a:t>
            </a:r>
            <a:r>
              <a:rPr lang="hu-HU" dirty="0" err="1"/>
              <a:t>Győzike</a:t>
            </a:r>
            <a:r>
              <a:rPr lang="hu-HU" dirty="0"/>
              <a:t> </a:t>
            </a:r>
            <a:r>
              <a:rPr lang="hu-HU" dirty="0" err="1"/>
              <a:t>Branch</a:t>
            </a:r>
            <a:r>
              <a:rPr lang="hu-HU" dirty="0"/>
              <a:t>, amelynek jelenleg is frontembere. </a:t>
            </a:r>
          </a:p>
          <a:p>
            <a:r>
              <a:rPr lang="hu-HU" dirty="0"/>
              <a:t>A 2006-os önkormányzati választásokon </a:t>
            </a:r>
            <a:r>
              <a:rPr lang="hu-HU" u="sng" dirty="0">
                <a:hlinkClick r:id="rId2" tooltip="Nógrádmegyer"/>
              </a:rPr>
              <a:t>Nógrádmegyer</a:t>
            </a:r>
            <a:r>
              <a:rPr lang="hu-HU" dirty="0"/>
              <a:t> polgármesteri székéért indult független jelöltként, de a szavazatok csupán 5,77%-át (36 voksot) szerezte meg. Édesapja, idősebb Gáspár Győző az MCF Roma Összefogás Párt színeiben politizál. Felesége Gáspárné Balla Beáta, akivel két közös gyermekük van, a Virág és Evelin.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7597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dallamot kevés szöveggel, hangutánzó szótagokkal fölaprózva éneklik, amely előadásmódot a cigányok - nagyon plasztikusan - </a:t>
            </a:r>
            <a:r>
              <a:rPr lang="hu-HU" u="sng" dirty="0"/>
              <a:t>pergetésnek</a:t>
            </a:r>
            <a:r>
              <a:rPr lang="hu-HU" dirty="0"/>
              <a:t> neveznek. A többnyi­re szintén négysoros táncdallamok versszakainak ismétlései során újabb és újabb, virtuózán énekelt változatok keletkeznek. A táncdalok szövege általában vidám, csipkelődő. Az énekes itt is kiszól a dalból, a táncosokat bíztatja, hol csak néhány szóval, hol ritmikus táncokkal. A táncdallamok alap­ritmusa, az úgynevezett esztam, amely kevés népzenében van jelen, de amelyet a hangszeres cigány zenéből is ismerünk..</a:t>
            </a:r>
          </a:p>
          <a:p>
            <a:r>
              <a:rPr lang="hu-HU" dirty="0"/>
              <a:t>Az énekeseknek és a táncosoknak mindig szükségük van az alapritmusok hangoztatására. A per­getett táncdallamban az énekes </a:t>
            </a:r>
            <a:r>
              <a:rPr lang="hu-HU" u="sng" dirty="0"/>
              <a:t>gyenge hangsúlyt ad lábdobbantással</a:t>
            </a:r>
            <a:r>
              <a:rPr lang="hu-HU" dirty="0"/>
              <a:t> a páratlan </a:t>
            </a:r>
            <a:r>
              <a:rPr lang="hu-HU" dirty="0" err="1"/>
              <a:t>nyolcadokra</a:t>
            </a:r>
            <a:r>
              <a:rPr lang="hu-HU" dirty="0"/>
              <a:t> és </a:t>
            </a:r>
            <a:r>
              <a:rPr lang="hu-HU" dirty="0" err="1"/>
              <a:t>vir</a:t>
            </a:r>
            <a:r>
              <a:rPr lang="hu-HU" dirty="0"/>
              <a:t> </a:t>
            </a:r>
            <a:r>
              <a:rPr lang="hu-HU" u="sng" dirty="0" err="1"/>
              <a:t>tuóz</a:t>
            </a:r>
            <a:r>
              <a:rPr lang="hu-HU" u="sng" dirty="0"/>
              <a:t> ujjpattogtatással</a:t>
            </a:r>
            <a:r>
              <a:rPr lang="hu-HU" dirty="0"/>
              <a:t> hangsúlyozza a párosokat. Éneklés közben a táncost is bíztatja. Az énekszólam és a ritmuskíséret általában nem áll magában. Van mellette több, úgynevezett száj bőgő szólam, amely egyrészt tovább bonyolítja a ritmus aszimmetriáját, másrészt a hangzást színesíti. A száj bőgő szólam elnevezését a vonós cigány zenekarban használatos kísérő hangszerről kapta. Egyes formái csak kísérőhangon kísérik az énekest, de az is előfordul, hogy több énekes akár két-, háromszólamú akkordokat fölépít.</a:t>
            </a:r>
          </a:p>
          <a:p>
            <a:endParaRPr lang="hu-HU" dirty="0"/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7995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Világzene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Besh</a:t>
            </a:r>
            <a:r>
              <a:rPr lang="hu-HU" b="1" dirty="0"/>
              <a:t> o </a:t>
            </a:r>
            <a:r>
              <a:rPr lang="hu-HU" b="1" dirty="0" err="1"/>
              <a:t>droM</a:t>
            </a:r>
            <a:r>
              <a:rPr lang="hu-HU" b="1" dirty="0"/>
              <a:t> </a:t>
            </a:r>
            <a:r>
              <a:rPr lang="hu-HU" dirty="0"/>
              <a:t>1999 (Balkáni és román cigány illetve közel-keleti tradicionális zenét ötvöznek magyar zenével, és játszanak sajátos feldolgozásban, összeolvasztva különböző zenei stílusokat)</a:t>
            </a:r>
          </a:p>
          <a:p>
            <a:r>
              <a:rPr lang="hu-HU" b="1" dirty="0" err="1"/>
              <a:t>Nomada</a:t>
            </a:r>
            <a:r>
              <a:rPr lang="hu-HU" b="1" dirty="0"/>
              <a:t> </a:t>
            </a:r>
            <a:r>
              <a:rPr lang="hu-HU" dirty="0"/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3175682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Juhász Mónika </a:t>
            </a:r>
            <a:r>
              <a:rPr lang="hu-HU" dirty="0" err="1"/>
              <a:t>Mitsoura</a:t>
            </a:r>
            <a:r>
              <a:rPr lang="hu-HU" dirty="0"/>
              <a:t> (Berettyóújfalu, 1972)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CD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dirty="0" err="1"/>
              <a:t>AndoDrom</a:t>
            </a:r>
            <a:r>
              <a:rPr lang="hu-HU" dirty="0"/>
              <a:t> - </a:t>
            </a:r>
            <a:r>
              <a:rPr lang="hu-HU" dirty="0" err="1"/>
              <a:t>Kaj</a:t>
            </a:r>
            <a:r>
              <a:rPr lang="hu-HU" dirty="0"/>
              <a:t> </a:t>
            </a:r>
            <a:r>
              <a:rPr lang="hu-HU" dirty="0" err="1"/>
              <a:t>Phirel</a:t>
            </a:r>
            <a:r>
              <a:rPr lang="hu-HU" dirty="0"/>
              <a:t> O Del - 1995.</a:t>
            </a:r>
          </a:p>
          <a:p>
            <a:r>
              <a:rPr lang="hu-HU" dirty="0" err="1"/>
              <a:t>Chico</a:t>
            </a:r>
            <a:r>
              <a:rPr lang="hu-HU" dirty="0"/>
              <a:t> And The </a:t>
            </a:r>
            <a:r>
              <a:rPr lang="hu-HU" dirty="0" err="1"/>
              <a:t>Gipsyes</a:t>
            </a:r>
            <a:r>
              <a:rPr lang="hu-HU" dirty="0"/>
              <a:t> - </a:t>
            </a:r>
            <a:r>
              <a:rPr lang="hu-HU" dirty="0" err="1"/>
              <a:t>Vagabundo</a:t>
            </a:r>
            <a:r>
              <a:rPr lang="hu-HU" dirty="0"/>
              <a:t> - 1996.</a:t>
            </a:r>
          </a:p>
          <a:p>
            <a:r>
              <a:rPr lang="hu-HU" dirty="0"/>
              <a:t>László Dés / Péter Geszti - A Dzsungel Könyve - musical - 1996. (BMG)</a:t>
            </a:r>
          </a:p>
          <a:p>
            <a:r>
              <a:rPr lang="hu-HU" dirty="0" err="1"/>
              <a:t>AndoDrom</a:t>
            </a:r>
            <a:r>
              <a:rPr lang="hu-HU" dirty="0"/>
              <a:t> - </a:t>
            </a:r>
            <a:r>
              <a:rPr lang="hu-HU" dirty="0" err="1"/>
              <a:t>Gypsy</a:t>
            </a:r>
            <a:r>
              <a:rPr lang="hu-HU" dirty="0"/>
              <a:t> Life </a:t>
            </a:r>
            <a:r>
              <a:rPr lang="hu-HU" dirty="0" err="1"/>
              <a:t>On</a:t>
            </a:r>
            <a:r>
              <a:rPr lang="hu-HU" dirty="0"/>
              <a:t> The </a:t>
            </a:r>
            <a:r>
              <a:rPr lang="hu-HU" dirty="0" err="1"/>
              <a:t>Road</a:t>
            </a:r>
            <a:r>
              <a:rPr lang="hu-HU" dirty="0"/>
              <a:t> - 1997. (</a:t>
            </a:r>
            <a:r>
              <a:rPr lang="hu-HU" dirty="0" err="1"/>
              <a:t>north</a:t>
            </a:r>
            <a:r>
              <a:rPr lang="hu-HU" dirty="0"/>
              <a:t> </a:t>
            </a:r>
            <a:r>
              <a:rPr lang="hu-HU" dirty="0" err="1"/>
              <a:t>pacific</a:t>
            </a:r>
            <a:r>
              <a:rPr lang="hu-HU" dirty="0"/>
              <a:t> </a:t>
            </a:r>
            <a:r>
              <a:rPr lang="hu-HU" dirty="0" err="1"/>
              <a:t>music</a:t>
            </a:r>
            <a:r>
              <a:rPr lang="hu-HU" dirty="0"/>
              <a:t>)</a:t>
            </a:r>
          </a:p>
          <a:p>
            <a:r>
              <a:rPr lang="hu-HU" dirty="0" err="1"/>
              <a:t>AndoDrom</a:t>
            </a:r>
            <a:r>
              <a:rPr lang="hu-HU" dirty="0"/>
              <a:t> - </a:t>
            </a:r>
            <a:r>
              <a:rPr lang="hu-HU" dirty="0" err="1"/>
              <a:t>Phari</a:t>
            </a:r>
            <a:r>
              <a:rPr lang="hu-HU" dirty="0"/>
              <a:t> </a:t>
            </a:r>
            <a:r>
              <a:rPr lang="hu-HU" dirty="0" err="1"/>
              <a:t>Mamo</a:t>
            </a:r>
            <a:r>
              <a:rPr lang="hu-HU" dirty="0"/>
              <a:t> - 1997. (</a:t>
            </a:r>
            <a:r>
              <a:rPr lang="hu-HU" dirty="0" err="1"/>
              <a:t>network</a:t>
            </a:r>
            <a:r>
              <a:rPr lang="hu-HU" dirty="0"/>
              <a:t>)</a:t>
            </a:r>
          </a:p>
          <a:p>
            <a:r>
              <a:rPr lang="hu-HU" dirty="0" err="1"/>
              <a:t>GadjoDilo</a:t>
            </a:r>
            <a:r>
              <a:rPr lang="hu-HU" dirty="0"/>
              <a:t> - 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Soundtrack</a:t>
            </a:r>
            <a:r>
              <a:rPr lang="hu-HU" dirty="0"/>
              <a:t> - 1997.</a:t>
            </a:r>
          </a:p>
          <a:p>
            <a:r>
              <a:rPr lang="hu-HU" dirty="0" err="1"/>
              <a:t>Bratsch</a:t>
            </a:r>
            <a:r>
              <a:rPr lang="hu-HU" dirty="0"/>
              <a:t> - </a:t>
            </a:r>
            <a:r>
              <a:rPr lang="hu-HU" dirty="0" err="1"/>
              <a:t>Rien</a:t>
            </a:r>
            <a:r>
              <a:rPr lang="hu-HU" dirty="0"/>
              <a:t> </a:t>
            </a:r>
            <a:r>
              <a:rPr lang="hu-HU" dirty="0" err="1"/>
              <a:t>Dans</a:t>
            </a:r>
            <a:r>
              <a:rPr lang="hu-HU" dirty="0"/>
              <a:t> Les </a:t>
            </a:r>
            <a:r>
              <a:rPr lang="hu-HU" dirty="0" err="1"/>
              <a:t>Poches</a:t>
            </a:r>
            <a:r>
              <a:rPr lang="hu-HU" dirty="0"/>
              <a:t> - 1998. (</a:t>
            </a:r>
            <a:r>
              <a:rPr lang="hu-HU" dirty="0" err="1"/>
              <a:t>network</a:t>
            </a:r>
            <a:r>
              <a:rPr lang="hu-HU" dirty="0"/>
              <a:t>)</a:t>
            </a:r>
          </a:p>
          <a:p>
            <a:r>
              <a:rPr lang="hu-HU" dirty="0" err="1"/>
              <a:t>Gypsy</a:t>
            </a:r>
            <a:r>
              <a:rPr lang="hu-HU" dirty="0"/>
              <a:t> </a:t>
            </a:r>
            <a:r>
              <a:rPr lang="hu-HU" dirty="0" err="1"/>
              <a:t>Queens</a:t>
            </a:r>
            <a:r>
              <a:rPr lang="hu-HU" dirty="0"/>
              <a:t> - </a:t>
            </a:r>
            <a:r>
              <a:rPr lang="hu-HU" dirty="0" err="1"/>
              <a:t>Compilation</a:t>
            </a:r>
            <a:r>
              <a:rPr lang="hu-HU" dirty="0"/>
              <a:t> - 1999. (</a:t>
            </a:r>
            <a:r>
              <a:rPr lang="hu-HU" dirty="0" err="1"/>
              <a:t>network</a:t>
            </a:r>
            <a:r>
              <a:rPr lang="hu-HU" dirty="0"/>
              <a:t>)</a:t>
            </a:r>
          </a:p>
          <a:p>
            <a:r>
              <a:rPr lang="hu-HU" dirty="0"/>
              <a:t>László Dés - Akasztottak - 1999.</a:t>
            </a:r>
          </a:p>
          <a:p>
            <a:r>
              <a:rPr lang="hu-HU" dirty="0" err="1"/>
              <a:t>Vengo</a:t>
            </a:r>
            <a:r>
              <a:rPr lang="hu-HU" dirty="0"/>
              <a:t> - 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Soundtrack</a:t>
            </a:r>
            <a:r>
              <a:rPr lang="hu-HU" dirty="0"/>
              <a:t> - 2000.</a:t>
            </a:r>
          </a:p>
          <a:p>
            <a:r>
              <a:rPr lang="hu-HU" dirty="0"/>
              <a:t>Global </a:t>
            </a:r>
            <a:r>
              <a:rPr lang="hu-HU" dirty="0" err="1"/>
              <a:t>Vocal</a:t>
            </a:r>
            <a:r>
              <a:rPr lang="hu-HU" dirty="0"/>
              <a:t> Meeting - 2000.</a:t>
            </a:r>
          </a:p>
          <a:p>
            <a:r>
              <a:rPr lang="hu-HU" dirty="0" err="1"/>
              <a:t>Swing</a:t>
            </a:r>
            <a:r>
              <a:rPr lang="hu-HU" dirty="0"/>
              <a:t> - 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Soundtrack</a:t>
            </a:r>
            <a:r>
              <a:rPr lang="hu-HU" dirty="0"/>
              <a:t> - 2001.</a:t>
            </a:r>
          </a:p>
          <a:p>
            <a:r>
              <a:rPr lang="hu-HU" dirty="0" err="1"/>
              <a:t>Besh</a:t>
            </a:r>
            <a:r>
              <a:rPr lang="hu-HU" dirty="0"/>
              <a:t> o Drom - </a:t>
            </a:r>
            <a:r>
              <a:rPr lang="hu-HU" dirty="0" err="1"/>
              <a:t>Nekemtenemmutogatol</a:t>
            </a:r>
            <a:r>
              <a:rPr lang="hu-HU" dirty="0"/>
              <a:t> - 2002.</a:t>
            </a:r>
          </a:p>
          <a:p>
            <a:r>
              <a:rPr lang="hu-HU" dirty="0" err="1"/>
              <a:t>Mitsoura</a:t>
            </a:r>
            <a:r>
              <a:rPr lang="hu-HU" dirty="0"/>
              <a:t> - </a:t>
            </a:r>
            <a:r>
              <a:rPr lang="hu-HU" dirty="0" err="1"/>
              <a:t>Mitsoura</a:t>
            </a:r>
            <a:r>
              <a:rPr lang="hu-HU" dirty="0"/>
              <a:t> - 2003.</a:t>
            </a:r>
          </a:p>
          <a:p>
            <a:r>
              <a:rPr lang="hu-HU" dirty="0" err="1"/>
              <a:t>Besh</a:t>
            </a:r>
            <a:r>
              <a:rPr lang="hu-HU" dirty="0"/>
              <a:t> o Drom - Gyí - 2004.</a:t>
            </a:r>
          </a:p>
          <a:p>
            <a:r>
              <a:rPr lang="hu-HU" dirty="0" err="1"/>
              <a:t>Besh</a:t>
            </a:r>
            <a:r>
              <a:rPr lang="hu-HU" dirty="0"/>
              <a:t> o Drom - Ha megfogom az ördögöt - 2005.</a:t>
            </a:r>
          </a:p>
          <a:p>
            <a:r>
              <a:rPr lang="hu-HU" dirty="0"/>
              <a:t>Fanfare </a:t>
            </a:r>
            <a:r>
              <a:rPr lang="hu-HU" dirty="0" err="1"/>
              <a:t>Ciocarlia</a:t>
            </a:r>
            <a:r>
              <a:rPr lang="hu-HU" dirty="0"/>
              <a:t> - The </a:t>
            </a:r>
            <a:r>
              <a:rPr lang="hu-HU" dirty="0" err="1"/>
              <a:t>Gypsy</a:t>
            </a:r>
            <a:r>
              <a:rPr lang="hu-HU" dirty="0"/>
              <a:t> </a:t>
            </a:r>
            <a:r>
              <a:rPr lang="hu-HU" dirty="0" err="1"/>
              <a:t>Queens</a:t>
            </a:r>
            <a:r>
              <a:rPr lang="hu-HU" dirty="0"/>
              <a:t> And </a:t>
            </a:r>
            <a:r>
              <a:rPr lang="hu-HU" dirty="0" err="1"/>
              <a:t>Kings</a:t>
            </a:r>
            <a:r>
              <a:rPr lang="hu-HU" dirty="0"/>
              <a:t> - 2007. (</a:t>
            </a:r>
            <a:r>
              <a:rPr lang="hu-HU" dirty="0" err="1"/>
              <a:t>asphalt</a:t>
            </a:r>
            <a:r>
              <a:rPr lang="hu-HU" dirty="0"/>
              <a:t> </a:t>
            </a:r>
            <a:r>
              <a:rPr lang="hu-HU" dirty="0" err="1"/>
              <a:t>tango</a:t>
            </a:r>
            <a:r>
              <a:rPr lang="hu-HU" dirty="0"/>
              <a:t>)</a:t>
            </a:r>
          </a:p>
          <a:p>
            <a:r>
              <a:rPr lang="hu-HU" dirty="0" err="1"/>
              <a:t>Mitsoura</a:t>
            </a:r>
            <a:r>
              <a:rPr lang="hu-HU" dirty="0"/>
              <a:t> - </a:t>
            </a:r>
            <a:r>
              <a:rPr lang="hu-HU" dirty="0" err="1"/>
              <a:t>DuraDuraDura</a:t>
            </a:r>
            <a:r>
              <a:rPr lang="hu-HU" dirty="0"/>
              <a:t> - 2008.</a:t>
            </a:r>
          </a:p>
          <a:p>
            <a:r>
              <a:rPr lang="hu-HU" dirty="0"/>
              <a:t>Hans-Erik Philip - And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Dreams</a:t>
            </a:r>
            <a:r>
              <a:rPr lang="hu-HU" dirty="0"/>
              <a:t> - 2012.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Film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/>
              <a:t>Meddő (</a:t>
            </a:r>
            <a:r>
              <a:rPr lang="hu-HU" dirty="0" err="1"/>
              <a:t>dir</a:t>
            </a:r>
            <a:r>
              <a:rPr lang="hu-HU" dirty="0"/>
              <a:t>. Tamás </a:t>
            </a:r>
            <a:r>
              <a:rPr lang="hu-HU" dirty="0" err="1"/>
              <a:t>Almási</a:t>
            </a:r>
            <a:r>
              <a:rPr lang="hu-HU" dirty="0"/>
              <a:t>) - 1995.</a:t>
            </a:r>
          </a:p>
          <a:p>
            <a:r>
              <a:rPr lang="hu-HU" dirty="0"/>
              <a:t>Érzékek Iskolája (</a:t>
            </a:r>
            <a:r>
              <a:rPr lang="hu-HU" dirty="0" err="1"/>
              <a:t>dir</a:t>
            </a:r>
            <a:r>
              <a:rPr lang="hu-HU" dirty="0"/>
              <a:t>. András Sólyom) - 1996.</a:t>
            </a:r>
          </a:p>
          <a:p>
            <a:r>
              <a:rPr lang="hu-HU" dirty="0" err="1"/>
              <a:t>Gadjo</a:t>
            </a:r>
            <a:r>
              <a:rPr lang="hu-HU" dirty="0"/>
              <a:t> </a:t>
            </a:r>
            <a:r>
              <a:rPr lang="hu-HU" dirty="0" err="1"/>
              <a:t>Dilo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Tony </a:t>
            </a:r>
            <a:r>
              <a:rPr lang="hu-HU" dirty="0" err="1"/>
              <a:t>Gatlif</a:t>
            </a:r>
            <a:r>
              <a:rPr lang="hu-HU" dirty="0"/>
              <a:t>) - 1997.</a:t>
            </a:r>
          </a:p>
          <a:p>
            <a:r>
              <a:rPr lang="hu-HU" dirty="0" err="1"/>
              <a:t>Tusindfryd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</a:t>
            </a:r>
            <a:r>
              <a:rPr lang="hu-HU" dirty="0" err="1"/>
              <a:t>Vibeke</a:t>
            </a:r>
            <a:r>
              <a:rPr lang="hu-HU" dirty="0"/>
              <a:t> </a:t>
            </a:r>
            <a:r>
              <a:rPr lang="hu-HU" dirty="0" err="1"/>
              <a:t>Gad</a:t>
            </a:r>
            <a:r>
              <a:rPr lang="hu-HU" dirty="0"/>
              <a:t>) - 1998.</a:t>
            </a:r>
          </a:p>
          <a:p>
            <a:r>
              <a:rPr lang="hu-HU" dirty="0"/>
              <a:t>Je </a:t>
            </a:r>
            <a:r>
              <a:rPr lang="hu-HU" dirty="0" err="1"/>
              <a:t>suis</a:t>
            </a:r>
            <a:r>
              <a:rPr lang="hu-HU" dirty="0"/>
              <a:t> né </a:t>
            </a:r>
            <a:r>
              <a:rPr lang="hu-HU" dirty="0" err="1"/>
              <a:t>d'une</a:t>
            </a:r>
            <a:r>
              <a:rPr lang="hu-HU" dirty="0"/>
              <a:t> </a:t>
            </a:r>
            <a:r>
              <a:rPr lang="hu-HU" dirty="0" err="1"/>
              <a:t>cigogne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Tony </a:t>
            </a:r>
            <a:r>
              <a:rPr lang="hu-HU" dirty="0" err="1"/>
              <a:t>Gatlif</a:t>
            </a:r>
            <a:r>
              <a:rPr lang="hu-HU" dirty="0"/>
              <a:t>) - 1999.</a:t>
            </a:r>
          </a:p>
          <a:p>
            <a:r>
              <a:rPr lang="hu-HU" dirty="0"/>
              <a:t>Akasztottak (</a:t>
            </a:r>
            <a:r>
              <a:rPr lang="hu-HU" dirty="0" err="1"/>
              <a:t>dir</a:t>
            </a:r>
            <a:r>
              <a:rPr lang="hu-HU" dirty="0"/>
              <a:t>. Péter Gothár) - 1999.</a:t>
            </a:r>
          </a:p>
          <a:p>
            <a:r>
              <a:rPr lang="hu-HU" dirty="0" err="1"/>
              <a:t>Vengo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Tony </a:t>
            </a:r>
            <a:r>
              <a:rPr lang="hu-HU" dirty="0" err="1"/>
              <a:t>Gatlif</a:t>
            </a:r>
            <a:r>
              <a:rPr lang="hu-HU" dirty="0"/>
              <a:t>) - 2000.</a:t>
            </a:r>
          </a:p>
          <a:p>
            <a:r>
              <a:rPr lang="hu-HU" dirty="0" err="1"/>
              <a:t>Swing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Tony </a:t>
            </a:r>
            <a:r>
              <a:rPr lang="hu-HU" dirty="0" err="1"/>
              <a:t>Gatlif</a:t>
            </a:r>
            <a:r>
              <a:rPr lang="hu-HU" dirty="0"/>
              <a:t>) - 2001.</a:t>
            </a:r>
          </a:p>
          <a:p>
            <a:r>
              <a:rPr lang="hu-HU" dirty="0"/>
              <a:t>Kísértések (</a:t>
            </a:r>
            <a:r>
              <a:rPr lang="hu-HU" dirty="0" err="1"/>
              <a:t>dir</a:t>
            </a:r>
            <a:r>
              <a:rPr lang="hu-HU" dirty="0"/>
              <a:t>. Zoltán </a:t>
            </a:r>
            <a:r>
              <a:rPr lang="hu-HU" dirty="0" err="1"/>
              <a:t>Kamondi</a:t>
            </a:r>
            <a:r>
              <a:rPr lang="hu-HU" dirty="0"/>
              <a:t>) - 2002.</a:t>
            </a:r>
          </a:p>
          <a:p>
            <a:r>
              <a:rPr lang="hu-HU" dirty="0" err="1"/>
              <a:t>Zafir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</a:t>
            </a:r>
            <a:r>
              <a:rPr lang="hu-HU" dirty="0" err="1"/>
              <a:t>Malene</a:t>
            </a:r>
            <a:r>
              <a:rPr lang="hu-HU" dirty="0"/>
              <a:t> </a:t>
            </a:r>
            <a:r>
              <a:rPr lang="hu-HU" dirty="0" err="1"/>
              <a:t>Vilstrup</a:t>
            </a:r>
            <a:r>
              <a:rPr lang="hu-HU" dirty="0"/>
              <a:t>) - 2003.</a:t>
            </a:r>
          </a:p>
          <a:p>
            <a:r>
              <a:rPr lang="hu-HU" dirty="0"/>
              <a:t>Kelj fel és járj! (</a:t>
            </a:r>
            <a:r>
              <a:rPr lang="hu-HU" dirty="0" err="1"/>
              <a:t>dir</a:t>
            </a:r>
            <a:r>
              <a:rPr lang="hu-HU" dirty="0"/>
              <a:t>. Zsolt Balogh) - 2007.</a:t>
            </a:r>
          </a:p>
          <a:p>
            <a:r>
              <a:rPr lang="hu-HU" dirty="0"/>
              <a:t>A Hópárduc talpra áll (</a:t>
            </a:r>
            <a:r>
              <a:rPr lang="hu-HU" dirty="0" err="1"/>
              <a:t>dir</a:t>
            </a:r>
            <a:r>
              <a:rPr lang="hu-HU" dirty="0"/>
              <a:t>. András Kollmann) - 2011.</a:t>
            </a:r>
          </a:p>
          <a:p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Shadows</a:t>
            </a:r>
            <a:r>
              <a:rPr lang="hu-HU" dirty="0"/>
              <a:t> (</a:t>
            </a:r>
            <a:r>
              <a:rPr lang="hu-HU" dirty="0" err="1"/>
              <a:t>dir</a:t>
            </a:r>
            <a:r>
              <a:rPr lang="hu-HU" dirty="0"/>
              <a:t>. </a:t>
            </a:r>
            <a:r>
              <a:rPr lang="hu-HU" dirty="0" err="1"/>
              <a:t>Greg</a:t>
            </a:r>
            <a:r>
              <a:rPr lang="hu-HU" dirty="0"/>
              <a:t> </a:t>
            </a:r>
            <a:r>
              <a:rPr lang="hu-HU" dirty="0" err="1"/>
              <a:t>Cahill</a:t>
            </a:r>
            <a:r>
              <a:rPr lang="hu-HU" dirty="0"/>
              <a:t>) - 2012.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028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Társadalmi felelősségvállalás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Kalyi</a:t>
            </a:r>
            <a:r>
              <a:rPr lang="hu-HU" dirty="0"/>
              <a:t> </a:t>
            </a:r>
            <a:r>
              <a:rPr lang="hu-HU" dirty="0" err="1"/>
              <a:t>Jag</a:t>
            </a:r>
            <a:r>
              <a:rPr lang="hu-HU" dirty="0"/>
              <a:t> iskolák</a:t>
            </a:r>
          </a:p>
          <a:p>
            <a:r>
              <a:rPr lang="hu-HU" dirty="0" err="1"/>
              <a:t>Snétberger</a:t>
            </a:r>
            <a:r>
              <a:rPr lang="hu-HU" dirty="0"/>
              <a:t> Akadémia (Zenei Tehetség Központ Felsőörs Norvég </a:t>
            </a:r>
            <a:r>
              <a:rPr lang="hu-HU"/>
              <a:t>Alap támogatásával indult, a berlini </a:t>
            </a:r>
            <a:r>
              <a:rPr lang="hu-HU" dirty="0"/>
              <a:t>szinti gitáriskola nyomán, 12 hetes képzés, </a:t>
            </a:r>
            <a:r>
              <a:rPr lang="hu-HU"/>
              <a:t>operatív igazgatóval per)</a:t>
            </a:r>
          </a:p>
        </p:txBody>
      </p:sp>
    </p:spTree>
    <p:extLst>
      <p:ext uri="{BB962C8B-B14F-4D97-AF65-F5344CB8AC3E}">
        <p14:creationId xmlns:p14="http://schemas.microsoft.com/office/powerpoint/2010/main" val="231569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Oláh cigány zene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Laki </a:t>
            </a:r>
            <a:r>
              <a:rPr lang="hu-HU" dirty="0" err="1"/>
              <a:t>dyili</a:t>
            </a:r>
            <a:r>
              <a:rPr lang="hu-HU" dirty="0"/>
              <a:t>/ lassú dal/ </a:t>
            </a:r>
            <a:r>
              <a:rPr lang="hu-HU" dirty="0" err="1"/>
              <a:t>mulatoso</a:t>
            </a:r>
            <a:r>
              <a:rPr lang="hu-HU" dirty="0"/>
              <a:t>/</a:t>
            </a:r>
            <a:r>
              <a:rPr lang="hu-HU" dirty="0" err="1"/>
              <a:t>halgatoso</a:t>
            </a:r>
            <a:r>
              <a:rPr lang="hu-HU" dirty="0"/>
              <a:t>/ hallgató (</a:t>
            </a:r>
            <a:r>
              <a:rPr lang="hu-HU" dirty="0" err="1"/>
              <a:t>romano</a:t>
            </a:r>
            <a:r>
              <a:rPr lang="hu-HU" dirty="0"/>
              <a:t> v.  </a:t>
            </a:r>
            <a:r>
              <a:rPr lang="hu-HU" dirty="0" err="1"/>
              <a:t>Ungarko</a:t>
            </a:r>
            <a:r>
              <a:rPr lang="hu-HU" dirty="0"/>
              <a:t>): szünetek (2.4. sor végén, utolsó hang előtt), kitartás</a:t>
            </a:r>
          </a:p>
          <a:p>
            <a:r>
              <a:rPr lang="hu-HU" dirty="0" err="1"/>
              <a:t>Khelimaski</a:t>
            </a:r>
            <a:r>
              <a:rPr lang="hu-HU" dirty="0"/>
              <a:t> </a:t>
            </a:r>
            <a:r>
              <a:rPr lang="hu-HU" dirty="0" err="1"/>
              <a:t>dyili</a:t>
            </a:r>
            <a:r>
              <a:rPr lang="hu-HU" dirty="0"/>
              <a:t>/ táncdal: pergetés, szájbőgőzés, hangszerutánzó eszközök (kanta, kanál, asztallap, ajtó)</a:t>
            </a:r>
          </a:p>
          <a:p>
            <a:pPr marL="0" indent="0">
              <a:buNone/>
            </a:pPr>
            <a:r>
              <a:rPr lang="hu-HU" u="sng" dirty="0"/>
              <a:t>lábdobbantással</a:t>
            </a:r>
            <a:r>
              <a:rPr lang="hu-HU" dirty="0"/>
              <a:t> a páratlan </a:t>
            </a:r>
            <a:r>
              <a:rPr lang="hu-HU" dirty="0" err="1"/>
              <a:t>nyolcadokra</a:t>
            </a:r>
            <a:r>
              <a:rPr lang="hu-HU" dirty="0"/>
              <a:t> és vir</a:t>
            </a:r>
            <a:r>
              <a:rPr lang="hu-HU" u="sng" dirty="0"/>
              <a:t>tuóz ujjpattogtatással</a:t>
            </a:r>
            <a:r>
              <a:rPr lang="hu-HU" dirty="0"/>
              <a:t> hangsúlyozza a párosokat</a:t>
            </a:r>
          </a:p>
          <a:p>
            <a:endParaRPr lang="hu-HU" dirty="0"/>
          </a:p>
          <a:p>
            <a:r>
              <a:rPr lang="hu-HU" dirty="0" err="1"/>
              <a:t>Cáci</a:t>
            </a:r>
            <a:r>
              <a:rPr lang="hu-HU" dirty="0"/>
              <a:t> </a:t>
            </a:r>
            <a:r>
              <a:rPr lang="hu-HU" dirty="0" err="1"/>
              <a:t>vorba</a:t>
            </a:r>
            <a:r>
              <a:rPr lang="hu-HU" dirty="0"/>
              <a:t> (igaz beszéd): éneklés</a:t>
            </a:r>
          </a:p>
          <a:p>
            <a:r>
              <a:rPr lang="hu-HU" dirty="0" err="1"/>
              <a:t>Giljaben</a:t>
            </a:r>
            <a:r>
              <a:rPr lang="hu-HU" dirty="0"/>
              <a:t> (éneklés)- </a:t>
            </a:r>
            <a:r>
              <a:rPr lang="hu-HU" dirty="0" err="1"/>
              <a:t>basaven</a:t>
            </a:r>
            <a:r>
              <a:rPr lang="hu-HU" dirty="0"/>
              <a:t> (zenélés)</a:t>
            </a:r>
          </a:p>
          <a:p>
            <a:endParaRPr lang="hu-HU" dirty="0"/>
          </a:p>
          <a:p>
            <a:r>
              <a:rPr lang="hu-HU" dirty="0"/>
              <a:t>Rituális beszéd éneklés előtt (+ünnepeken), egészséget (</a:t>
            </a:r>
            <a:r>
              <a:rPr lang="hu-HU" dirty="0" err="1"/>
              <a:t>sastimo</a:t>
            </a:r>
            <a:r>
              <a:rPr lang="hu-HU" dirty="0"/>
              <a:t>), szerencsét (</a:t>
            </a:r>
            <a:r>
              <a:rPr lang="hu-HU" dirty="0" err="1"/>
              <a:t>laxt</a:t>
            </a:r>
            <a:r>
              <a:rPr lang="hu-HU" dirty="0"/>
              <a:t>), békét (poca), jókedvet (</a:t>
            </a:r>
            <a:r>
              <a:rPr lang="hu-HU" dirty="0" err="1"/>
              <a:t>voya</a:t>
            </a:r>
            <a:r>
              <a:rPr lang="hu-HU" dirty="0"/>
              <a:t>) kívánnak</a:t>
            </a:r>
          </a:p>
          <a:p>
            <a:endParaRPr lang="hu-HU" dirty="0"/>
          </a:p>
          <a:p>
            <a:r>
              <a:rPr lang="hu-HU" dirty="0"/>
              <a:t>Populáris dalokat is énekelnek, tangónak nevezik, nem cigány módra táncolnak rá</a:t>
            </a:r>
          </a:p>
        </p:txBody>
      </p:sp>
    </p:spTree>
    <p:extLst>
      <p:ext uri="{BB962C8B-B14F-4D97-AF65-F5344CB8AC3E}">
        <p14:creationId xmlns:p14="http://schemas.microsoft.com/office/powerpoint/2010/main" val="48592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Stewart : névnap, keresztelő, bevonulás, hazatérés- csak férfiak, a többi mulatságon nők is, de nem énekelnek</a:t>
            </a:r>
          </a:p>
          <a:p>
            <a:r>
              <a:rPr lang="hu-HU" dirty="0"/>
              <a:t>Kertész: kevés nő énekel, de akkor táncol, mesét mond (szégyen, aki egyik kreatív tevékenységben sem jó). A hozomány része az ének és tánctudás (erkölcsösség és munkabírás mellett)</a:t>
            </a:r>
          </a:p>
          <a:p>
            <a:pPr marL="0" indent="0">
              <a:buNone/>
            </a:pPr>
            <a:r>
              <a:rPr lang="hu-HU" dirty="0"/>
              <a:t>25-30 dalos repertoár, folyamatosan a felnőtt is tanul (gyakran tudják az új dal forrását, pl. utazás, börtön)</a:t>
            </a:r>
          </a:p>
          <a:p>
            <a:pPr marL="0" indent="0">
              <a:buNone/>
            </a:pPr>
            <a:r>
              <a:rPr lang="hu-HU" dirty="0" err="1"/>
              <a:t>Sukar</a:t>
            </a:r>
            <a:r>
              <a:rPr lang="hu-HU" dirty="0"/>
              <a:t> a dal, aki szépen énekel: tud énekelni (nincs hangja)</a:t>
            </a:r>
          </a:p>
          <a:p>
            <a:pPr marL="0" indent="0">
              <a:buNone/>
            </a:pPr>
            <a:r>
              <a:rPr lang="hu-HU" dirty="0"/>
              <a:t>Lóval kapcsolatos kifejezések (</a:t>
            </a:r>
            <a:r>
              <a:rPr lang="hu-HU" dirty="0" err="1"/>
              <a:t>ho-ho</a:t>
            </a:r>
            <a:r>
              <a:rPr lang="hu-HU" dirty="0"/>
              <a:t>, ha siet </a:t>
            </a:r>
            <a:r>
              <a:rPr lang="hu-HU" dirty="0" err="1"/>
              <a:t>vki</a:t>
            </a:r>
            <a:r>
              <a:rPr lang="hu-HU" dirty="0"/>
              <a:t>, kényes, ha mesterkélt az ének, stb.)</a:t>
            </a:r>
          </a:p>
          <a:p>
            <a:pPr marL="0" indent="0">
              <a:buNone/>
            </a:pPr>
            <a:r>
              <a:rPr lang="hu-HU" dirty="0"/>
              <a:t>Sírás: abbahagyják (az énekesnek nem illik sírni, </a:t>
            </a:r>
            <a:r>
              <a:rPr lang="hu-HU" dirty="0" err="1"/>
              <a:t>dilo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458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Beás zene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Karácsonyi énekek</a:t>
            </a:r>
          </a:p>
          <a:p>
            <a:r>
              <a:rPr lang="hu-HU" dirty="0"/>
              <a:t>Lassú dal, ballada, lírai dal (régiek 3-4-5 soros, ereszkedő, az újabbak emelkedő és kupolás is, 8 soros is)</a:t>
            </a:r>
          </a:p>
          <a:p>
            <a:r>
              <a:rPr lang="hu-HU" dirty="0"/>
              <a:t>Táncdal : román népdalok, magyar újstílusú dalok román nyelven</a:t>
            </a:r>
          </a:p>
          <a:p>
            <a:r>
              <a:rPr lang="hu-HU" dirty="0"/>
              <a:t>Népies dal (magyar és román)</a:t>
            </a:r>
          </a:p>
          <a:p>
            <a:r>
              <a:rPr lang="hu-HU" dirty="0"/>
              <a:t>Délszláv dalok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Ritkán perget (mert az kolompáros), mondanivaló nem csak hallgatókban, dúdolás, általános szövegelemek, táncszavak</a:t>
            </a:r>
          </a:p>
        </p:txBody>
      </p:sp>
    </p:spTree>
    <p:extLst>
      <p:ext uri="{BB962C8B-B14F-4D97-AF65-F5344CB8AC3E}">
        <p14:creationId xmlns:p14="http://schemas.microsoft.com/office/powerpoint/2010/main" val="425957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Újabb változások </a:t>
            </a:r>
            <a:r>
              <a:rPr lang="hu-HU"/>
              <a:t>és híresebb zenekarok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/>
              <a:t>Észak_Magyarországon</a:t>
            </a:r>
            <a:r>
              <a:rPr lang="hu-HU" dirty="0"/>
              <a:t> tercelés</a:t>
            </a:r>
          </a:p>
          <a:p>
            <a:r>
              <a:rPr lang="hu-HU" dirty="0"/>
              <a:t>Gitár megjelenése (</a:t>
            </a:r>
            <a:r>
              <a:rPr lang="hu-HU" dirty="0" err="1"/>
              <a:t>popos</a:t>
            </a:r>
            <a:r>
              <a:rPr lang="hu-HU" dirty="0"/>
              <a:t> rockos hatás, alkalmazkodik a hangszer a dalokhoz, de a dalok is alakulnak)</a:t>
            </a:r>
          </a:p>
          <a:p>
            <a:r>
              <a:rPr lang="hu-HU" dirty="0"/>
              <a:t>Kazetta, rádió-tv, net révén mindenhol terjed</a:t>
            </a:r>
          </a:p>
          <a:p>
            <a:r>
              <a:rPr lang="hu-HU" dirty="0" err="1"/>
              <a:t>Kalyi</a:t>
            </a:r>
            <a:r>
              <a:rPr lang="hu-HU" dirty="0"/>
              <a:t> </a:t>
            </a:r>
            <a:r>
              <a:rPr lang="hu-HU" dirty="0" err="1"/>
              <a:t>Jag</a:t>
            </a:r>
            <a:r>
              <a:rPr lang="hu-HU" dirty="0"/>
              <a:t> 1978 (szabolcsi fiatalok), oláh cigány zene</a:t>
            </a:r>
          </a:p>
          <a:p>
            <a:r>
              <a:rPr lang="hu-HU" dirty="0" err="1"/>
              <a:t>Ando</a:t>
            </a:r>
            <a:r>
              <a:rPr lang="hu-HU" dirty="0"/>
              <a:t> </a:t>
            </a:r>
            <a:r>
              <a:rPr lang="hu-HU" dirty="0" err="1"/>
              <a:t>drom</a:t>
            </a:r>
            <a:r>
              <a:rPr lang="hu-HU" dirty="0"/>
              <a:t>, 1984, (ebből vált ki: Romano </a:t>
            </a:r>
            <a:r>
              <a:rPr lang="hu-HU" dirty="0" err="1"/>
              <a:t>drom</a:t>
            </a:r>
            <a:r>
              <a:rPr lang="hu-HU" dirty="0"/>
              <a:t>)</a:t>
            </a:r>
          </a:p>
          <a:p>
            <a:r>
              <a:rPr lang="hu-HU" dirty="0" err="1"/>
              <a:t>Romanyi</a:t>
            </a:r>
            <a:r>
              <a:rPr lang="hu-HU" dirty="0"/>
              <a:t> </a:t>
            </a:r>
            <a:r>
              <a:rPr lang="hu-HU" dirty="0" err="1"/>
              <a:t>Rota</a:t>
            </a:r>
            <a:endParaRPr lang="hu-HU" dirty="0"/>
          </a:p>
          <a:p>
            <a:r>
              <a:rPr lang="hu-HU" dirty="0" err="1"/>
              <a:t>Ternipe</a:t>
            </a:r>
            <a:r>
              <a:rPr lang="hu-HU" dirty="0"/>
              <a:t>  1989 (szatmári  oláh és más oláh, magyar cigány dalok)</a:t>
            </a:r>
          </a:p>
          <a:p>
            <a:r>
              <a:rPr lang="hu-HU" dirty="0" err="1"/>
              <a:t>Romengo</a:t>
            </a:r>
            <a:r>
              <a:rPr lang="hu-HU" dirty="0"/>
              <a:t> 2004 (</a:t>
            </a:r>
            <a:r>
              <a:rPr lang="hu-HU" dirty="0" err="1"/>
              <a:t>nagyecsedi</a:t>
            </a:r>
            <a:r>
              <a:rPr lang="hu-HU" dirty="0"/>
              <a:t>) </a:t>
            </a:r>
          </a:p>
          <a:p>
            <a:r>
              <a:rPr lang="hu-HU" dirty="0" err="1"/>
              <a:t>Etnorom</a:t>
            </a:r>
            <a:r>
              <a:rPr lang="hu-HU" dirty="0"/>
              <a:t> 2005</a:t>
            </a:r>
          </a:p>
          <a:p>
            <a:r>
              <a:rPr lang="hu-HU" dirty="0" err="1"/>
              <a:t>Vojasa</a:t>
            </a:r>
            <a:r>
              <a:rPr lang="hu-HU" dirty="0"/>
              <a:t> 2012</a:t>
            </a:r>
          </a:p>
          <a:p>
            <a:r>
              <a:rPr lang="hu-HU" dirty="0"/>
              <a:t>Szintetizátor</a:t>
            </a:r>
          </a:p>
        </p:txBody>
      </p:sp>
    </p:spTree>
    <p:extLst>
      <p:ext uri="{BB962C8B-B14F-4D97-AF65-F5344CB8AC3E}">
        <p14:creationId xmlns:p14="http://schemas.microsoft.com/office/powerpoint/2010/main" val="260796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Fátyol Tivadar Géza (1953-2014)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Pályáját 1967-ben, mint zenész a világhírű Rajkó Zenekarban kezdte. Az ott eltöltött tíz év alatt bejárta a világot, szinte minden híres koncertteremben és színházban fellépett, így többek között a párizsi </a:t>
            </a:r>
            <a:r>
              <a:rPr lang="hu-HU" dirty="0" err="1"/>
              <a:t>Bobino</a:t>
            </a:r>
            <a:r>
              <a:rPr lang="hu-HU" dirty="0"/>
              <a:t> Színház </a:t>
            </a:r>
            <a:r>
              <a:rPr lang="hu-HU" dirty="0" err="1"/>
              <a:t>Olympia</a:t>
            </a:r>
            <a:r>
              <a:rPr lang="hu-HU" dirty="0"/>
              <a:t> Színpadán a londoni Royal Albert Hall és a </a:t>
            </a:r>
            <a:r>
              <a:rPr lang="hu-HU" dirty="0" err="1"/>
              <a:t>Queen</a:t>
            </a:r>
            <a:r>
              <a:rPr lang="hu-HU" dirty="0"/>
              <a:t> </a:t>
            </a:r>
            <a:r>
              <a:rPr lang="hu-HU" dirty="0" err="1"/>
              <a:t>Elizabeth</a:t>
            </a:r>
            <a:r>
              <a:rPr lang="hu-HU" dirty="0"/>
              <a:t> Hall, a moszkvai </a:t>
            </a:r>
            <a:r>
              <a:rPr lang="hu-HU" dirty="0" err="1"/>
              <a:t>Bolsoj</a:t>
            </a:r>
            <a:r>
              <a:rPr lang="hu-HU" dirty="0"/>
              <a:t> </a:t>
            </a:r>
            <a:r>
              <a:rPr lang="hu-HU" dirty="0" err="1"/>
              <a:t>Teatr</a:t>
            </a:r>
            <a:r>
              <a:rPr lang="hu-HU" dirty="0"/>
              <a:t>, az amszterdami </a:t>
            </a:r>
            <a:r>
              <a:rPr lang="hu-HU" dirty="0" err="1"/>
              <a:t>Concertgebou</a:t>
            </a:r>
            <a:r>
              <a:rPr lang="hu-HU" dirty="0"/>
              <a:t>, a New York-i Carnegie Hall, a Washingtoni Kennedy Center és a stockholmi </a:t>
            </a:r>
            <a:r>
              <a:rPr lang="hu-HU" dirty="0" err="1"/>
              <a:t>Musikakadémie</a:t>
            </a:r>
            <a:r>
              <a:rPr lang="hu-HU" dirty="0"/>
              <a:t> színpadán.</a:t>
            </a:r>
          </a:p>
          <a:p>
            <a:r>
              <a:rPr lang="hu-HU" dirty="0"/>
              <a:t>1975-ben a Liszt Ferenc Zeneművészeti Főiskolán zeneszerzést tanult. Mint zeneszerző a 70-es évek közepén mutatkozott be, elsősorban tánckoreográfiákhoz írt munkáival. Első nagy, átfogó munkája 1984-ben a Magyar Televízió megrendelésére, a Lakatos Menyhérttel írt </a:t>
            </a:r>
            <a:r>
              <a:rPr lang="hu-HU" b="1" dirty="0"/>
              <a:t>Átok és Szerelem </a:t>
            </a:r>
            <a:r>
              <a:rPr lang="hu-HU" dirty="0"/>
              <a:t>című zenés ballada, melyet több országban is bemutattak. A film számos fesztiválon díjat nyert.</a:t>
            </a:r>
          </a:p>
          <a:p>
            <a:r>
              <a:rPr lang="hu-HU" dirty="0"/>
              <a:t> 1989-90-ben </a:t>
            </a:r>
            <a:r>
              <a:rPr lang="hu-HU" b="1" dirty="0"/>
              <a:t>Európa Cigányai</a:t>
            </a:r>
            <a:r>
              <a:rPr lang="hu-HU" dirty="0"/>
              <a:t> címmel egy hatórás d</a:t>
            </a:r>
            <a:r>
              <a:rPr lang="hu-HU" b="1" dirty="0"/>
              <a:t>okumentumfilm</a:t>
            </a:r>
            <a:r>
              <a:rPr lang="hu-HU" dirty="0"/>
              <a:t> elkészítésében vett részt: mint forgatókönyvíró, zenei szerkesztő, szaktanácsadó. A film német-szlovák-magyar koprodukcióban készült, rendezője Martin </a:t>
            </a:r>
            <a:r>
              <a:rPr lang="hu-HU" dirty="0" err="1"/>
              <a:t>Slivka</a:t>
            </a:r>
            <a:r>
              <a:rPr lang="hu-HU" dirty="0"/>
              <a:t> volt. 1994-ben " és a Mika "c. film forgatókönyvét írta, melyet Gábor Péter rendezett. A film több nemzetközi díjat nyert.</a:t>
            </a:r>
          </a:p>
          <a:p>
            <a:r>
              <a:rPr lang="hu-HU" dirty="0"/>
              <a:t> 1995- 1996-ban szervezte és rendezte meg a világon </a:t>
            </a:r>
            <a:r>
              <a:rPr lang="hu-HU" b="1" dirty="0"/>
              <a:t>az első Cigány Kulturális Világfesztivált </a:t>
            </a:r>
            <a:r>
              <a:rPr lang="hu-HU" dirty="0"/>
              <a:t>az </a:t>
            </a:r>
            <a:r>
              <a:rPr lang="hu-HU" dirty="0" err="1"/>
              <a:t>Ariadne</a:t>
            </a:r>
            <a:r>
              <a:rPr lang="hu-HU" dirty="0"/>
              <a:t> Alapítvány keretén belül. 1995-ben, Németországban és az Egyesült Államokban - a BMG kiadásában - jelent meg </a:t>
            </a:r>
            <a:r>
              <a:rPr lang="hu-HU" dirty="0" err="1"/>
              <a:t>Gipsy</a:t>
            </a:r>
            <a:r>
              <a:rPr lang="hu-HU" dirty="0"/>
              <a:t> </a:t>
            </a:r>
            <a:r>
              <a:rPr lang="hu-HU" dirty="0" err="1"/>
              <a:t>Vagabonds</a:t>
            </a:r>
            <a:r>
              <a:rPr lang="hu-HU" dirty="0"/>
              <a:t> együttessel önálló CD-je, amely az eddigi adatok alapján több mint 250. 000 példányban kelt el.</a:t>
            </a:r>
          </a:p>
          <a:p>
            <a:r>
              <a:rPr lang="hu-HU" dirty="0"/>
              <a:t> 1996-ban a "</a:t>
            </a:r>
            <a:r>
              <a:rPr lang="hu-HU" b="1" dirty="0"/>
              <a:t>Romani </a:t>
            </a:r>
            <a:r>
              <a:rPr lang="hu-HU" b="1" dirty="0" err="1"/>
              <a:t>Kris</a:t>
            </a:r>
            <a:r>
              <a:rPr lang="hu-HU" dirty="0"/>
              <a:t>" c. film szaktanácsadója volt. 1998-ban </a:t>
            </a:r>
            <a:r>
              <a:rPr lang="hu-HU" dirty="0" err="1"/>
              <a:t>Mihályfy</a:t>
            </a:r>
            <a:r>
              <a:rPr lang="hu-HU" dirty="0"/>
              <a:t> Sándor rendező felkérésére az "Ábel Amerikában" c. film zenéjét írta, amelyet a Tavaszi Filmszemlén mutattak be. Rendszeresen dolgozott külső munkatársként a Magyar Televízió Roma magazinban, mint szerkesztő-rendező.  Itt készítette el a Rajkó Zenekar 50 éves munkásságát bemutató televíziós filmet.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759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 A </a:t>
            </a:r>
            <a:r>
              <a:rPr lang="hu-HU" b="1" dirty="0"/>
              <a:t>Rádió C zenei igazgatója és műsorvezetője </a:t>
            </a:r>
            <a:r>
              <a:rPr lang="hu-HU" dirty="0"/>
              <a:t>volt közel két éven keresztül, majd 2004 októberétől ismét itt dolgozik, mint programigazgató, és műsorvezető, 2006 januárjától pedig ügyvezető igazgatóként. 2009-től a Nóta TV programigazgatója.</a:t>
            </a:r>
          </a:p>
          <a:p>
            <a:r>
              <a:rPr lang="hu-HU" dirty="0"/>
              <a:t> A Fórum Film Alapítványnál 2000 óta dolgozik szakértőként, zenei rendezőként, illetve rendezőként. </a:t>
            </a:r>
          </a:p>
          <a:p>
            <a:r>
              <a:rPr lang="hu-HU" dirty="0"/>
              <a:t>2002 szeptemberében iratkozott be a </a:t>
            </a:r>
            <a:r>
              <a:rPr lang="hu-HU" dirty="0" err="1"/>
              <a:t>Wesley</a:t>
            </a:r>
            <a:r>
              <a:rPr lang="hu-HU" dirty="0"/>
              <a:t> János Lelkészképző Főiskola teológia </a:t>
            </a:r>
            <a:r>
              <a:rPr lang="hu-HU" dirty="0" err="1"/>
              <a:t>szakára</a:t>
            </a:r>
            <a:r>
              <a:rPr lang="hu-HU" dirty="0"/>
              <a:t>. </a:t>
            </a:r>
          </a:p>
          <a:p>
            <a:r>
              <a:rPr lang="hu-HU" dirty="0"/>
              <a:t>2004-ben a Filmszemlén mutatták be a „Tegyetek tanítványokká minden népeket!” c dokumentumfilmjét. </a:t>
            </a:r>
            <a:r>
              <a:rPr lang="hu-HU" b="1" dirty="0"/>
              <a:t>Sorsunk</a:t>
            </a:r>
            <a:r>
              <a:rPr lang="hu-HU" dirty="0"/>
              <a:t> címmel rendezte 20 részes dokumentumfilmet, amely Magyar ATV-n volt látható. Az „</a:t>
            </a:r>
            <a:r>
              <a:rPr lang="hu-HU" b="1" dirty="0"/>
              <a:t>Út a halálba</a:t>
            </a:r>
            <a:r>
              <a:rPr lang="hu-HU" dirty="0"/>
              <a:t>” c. filmjét a 2006-os Filmszemlén Schiffer Pál díjjal jutalmazták.  </a:t>
            </a:r>
          </a:p>
          <a:p>
            <a:r>
              <a:rPr lang="hu-HU" dirty="0"/>
              <a:t> Magyar Televízió részére Balázs János születésének 100. évfordulója alkalmából készített dokumentumfilmet. A </a:t>
            </a:r>
            <a:r>
              <a:rPr lang="hu-HU" dirty="0" err="1"/>
              <a:t>rádióbeli</a:t>
            </a:r>
            <a:r>
              <a:rPr lang="hu-HU" dirty="0"/>
              <a:t> munkája mellett a Fórumfilm Alapítvány és a Duna Televízió megbízásából Péli Tamás életét és munkásságát bemutató filmen dolgozik. Az Újságíró Szövetség tagja.</a:t>
            </a:r>
          </a:p>
          <a:p>
            <a:r>
              <a:rPr lang="hu-HU" dirty="0"/>
              <a:t> </a:t>
            </a:r>
            <a:r>
              <a:rPr lang="hu-HU" b="1" dirty="0"/>
              <a:t>Kitüntetései: </a:t>
            </a:r>
            <a:r>
              <a:rPr lang="hu-HU" dirty="0"/>
              <a:t>MACIKA Közéleti díj 2003, Magyar Köztársasági Érdemrend Lovagkereszt 2004</a:t>
            </a:r>
          </a:p>
        </p:txBody>
      </p:sp>
    </p:spTree>
    <p:extLst>
      <p:ext uri="{BB962C8B-B14F-4D97-AF65-F5344CB8AC3E}">
        <p14:creationId xmlns:p14="http://schemas.microsoft.com/office/powerpoint/2010/main" val="295842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4894</TotalTime>
  <Words>5971</Words>
  <Application>Microsoft Office PowerPoint</Application>
  <PresentationFormat>Szélesvásznú</PresentationFormat>
  <Paragraphs>241</Paragraphs>
  <Slides>34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Office-téma</vt:lpstr>
      <vt:lpstr>Cigányok zenéje Európában</vt:lpstr>
      <vt:lpstr>Magyar cigányzenészek</vt:lpstr>
      <vt:lpstr>PowerPoint-bemutató</vt:lpstr>
      <vt:lpstr>Oláh cigány zene</vt:lpstr>
      <vt:lpstr>PowerPoint-bemutató</vt:lpstr>
      <vt:lpstr>Beás zene</vt:lpstr>
      <vt:lpstr>Újabb változások és híresebb zenekarok</vt:lpstr>
      <vt:lpstr>Fátyol Tivadar Géza (1953-2014) </vt:lpstr>
      <vt:lpstr>PowerPoint-bemutató</vt:lpstr>
      <vt:lpstr>Bangó Margit (Vásárosnamény, 1950. április 4.-) </vt:lpstr>
      <vt:lpstr>Beke Farkas Nándor (1958. április 16., Budapest-)  </vt:lpstr>
      <vt:lpstr>Berki Béla (1948. május 14., Eger-) </vt:lpstr>
      <vt:lpstr>PowerPoint-bemutató</vt:lpstr>
      <vt:lpstr>PowerPoint-bemutató</vt:lpstr>
      <vt:lpstr>Komolyzene- Cziffra György(Budapest, 1921. november 5. – Senlis, Franciaország, 1994. január 17.),  </vt:lpstr>
      <vt:lpstr>PowerPoint-bemutató</vt:lpstr>
      <vt:lpstr>DZSESSZ ÉS KÁVÉHÁZI ZENE2 </vt:lpstr>
      <vt:lpstr>Babos Gyula (Budapest, 1949. június 26. - 2018. április 12.) </vt:lpstr>
      <vt:lpstr>Bacsik Elek (Budapest, 1926. május 22. – Glen Ellyn, Amerikai Egyesült Államok, 1993. február 14.) </vt:lpstr>
      <vt:lpstr>Pege Aladár(Budapest, 1939. október 8. – Budapest, 2006. szeptember 23</vt:lpstr>
      <vt:lpstr>PowerPoint-bemutató</vt:lpstr>
      <vt:lpstr>Roby Lakatos </vt:lpstr>
      <vt:lpstr>Snétberger Ferenc </vt:lpstr>
      <vt:lpstr>Szakcsi Lakatos Béla(Budapest, 1943. július 8.) </vt:lpstr>
      <vt:lpstr>Könnyűzene- Rádió C, Dikh tévé, tehetségkutató versenyek</vt:lpstr>
      <vt:lpstr>Gáspár László (979. június 12., Balassagyarmat-) </vt:lpstr>
      <vt:lpstr>Molnár Ferenc Caramel (Szolnok, 1982. február 1.)  </vt:lpstr>
      <vt:lpstr>Oláh Ibolya (Nyíregyháza, 1978. január 31.) </vt:lpstr>
      <vt:lpstr>Radics Georgina, művésznevén Radics Gigi (Endrefalva, 1996. augusztus 17. –)</vt:lpstr>
      <vt:lpstr>Gáspár Győző (Nógrádmegyer, 1974. január 4.-)</vt:lpstr>
      <vt:lpstr>PowerPoint-bemutató</vt:lpstr>
      <vt:lpstr>Világzene</vt:lpstr>
      <vt:lpstr>Juhász Mónika Mitsoura (Berettyóújfalu, 1972)</vt:lpstr>
      <vt:lpstr>Társadalmi felelősségvállalás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114</cp:revision>
  <dcterms:created xsi:type="dcterms:W3CDTF">2016-05-22T08:38:58Z</dcterms:created>
  <dcterms:modified xsi:type="dcterms:W3CDTF">2020-02-14T09:45:23Z</dcterms:modified>
</cp:coreProperties>
</file>