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7"/>
  </p:notesMasterIdLst>
  <p:sldIdLst>
    <p:sldId id="303" r:id="rId2"/>
    <p:sldId id="305" r:id="rId3"/>
    <p:sldId id="306" r:id="rId4"/>
    <p:sldId id="307" r:id="rId5"/>
    <p:sldId id="308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a" initials="K" lastIdx="2" clrIdx="0">
    <p:extLst>
      <p:ext uri="{19B8F6BF-5375-455C-9EA6-DF929625EA0E}">
        <p15:presenceInfo xmlns:p15="http://schemas.microsoft.com/office/powerpoint/2012/main" userId="Ko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10"/>
  </p:normalViewPr>
  <p:slideViewPr>
    <p:cSldViewPr snapToGrid="0">
      <p:cViewPr varScale="1">
        <p:scale>
          <a:sx n="71" d="100"/>
          <a:sy n="71" d="100"/>
        </p:scale>
        <p:origin x="24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-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6AA6-A614-4016-A99E-5D29139299ED}" type="datetimeFigureOut">
              <a:rPr lang="hu-HU" smtClean="0"/>
              <a:t>2020. 05. 01.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CCA5-F233-4F26-880C-3F41C594E5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027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9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9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3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Mesélési alkalmak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Fizetségért (vásár, búcsú, uradalmi intéző)</a:t>
            </a:r>
          </a:p>
          <a:p>
            <a:r>
              <a:rPr lang="hu-HU" dirty="0"/>
              <a:t>Társalgási viselkedés (család, tágabb közösség előtt)</a:t>
            </a:r>
          </a:p>
          <a:p>
            <a:r>
              <a:rPr lang="hu-HU" dirty="0"/>
              <a:t>Rituális (halottvirrasztó: halott lelkét szórakoztassa, felkészítse, segítsen ébren maradni- többnyire varázsmesék, visszafogottabb stílus, kevesebb gesztikuláció)</a:t>
            </a:r>
          </a:p>
          <a:p>
            <a:r>
              <a:rPr lang="hu-HU" dirty="0"/>
              <a:t>Út közbeni mesélés</a:t>
            </a:r>
          </a:p>
        </p:txBody>
      </p:sp>
    </p:spTree>
    <p:extLst>
      <p:ext uri="{BB962C8B-B14F-4D97-AF65-F5344CB8AC3E}">
        <p14:creationId xmlns:p14="http://schemas.microsoft.com/office/powerpoint/2010/main" val="128135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Cigány mesék jellemzői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Seherezádé technika: egy mese komplex, több részből álló történet</a:t>
            </a:r>
          </a:p>
          <a:p>
            <a:r>
              <a:rPr lang="hu-HU" dirty="0"/>
              <a:t>Közkedvelt motívum: erő titkának kicsalása sárkánytól, hűséges barát, segítő, jósló álom, nők kitisztítása hasa felvágásával, tengerre kitett gyerek és anyja megpróbáltatásai, hálótársak közti kard</a:t>
            </a:r>
          </a:p>
          <a:p>
            <a:r>
              <a:rPr lang="hu-HU" dirty="0"/>
              <a:t>Modern világ elemei (mert még a 70-es évekig élő orális műfaj, eleven meseállapot)</a:t>
            </a:r>
          </a:p>
          <a:p>
            <a:r>
              <a:rPr lang="hu-HU" dirty="0"/>
              <a:t>A hős sokszor gyenge, nem leplezi félelmét, gyakran követ el kegyetlenséget</a:t>
            </a:r>
          </a:p>
          <a:p>
            <a:r>
              <a:rPr lang="hu-HU" dirty="0"/>
              <a:t>Fatalista életszemlélet, történjen, aminek történni kell</a:t>
            </a:r>
          </a:p>
          <a:p>
            <a:r>
              <a:rPr lang="hu-HU" dirty="0"/>
              <a:t>Sokszor a hős lemond a hatalomról, gazdagságról, királyságról (mintha hiányozna a perspektíva, a kitörés vágya- Jeney Teréz)</a:t>
            </a:r>
          </a:p>
          <a:p>
            <a:r>
              <a:rPr lang="hu-HU" dirty="0"/>
              <a:t>Nem karriertörténetek, hanem sorstörténetek- Nagy Olga</a:t>
            </a:r>
          </a:p>
          <a:p>
            <a:r>
              <a:rPr lang="hu-HU" dirty="0"/>
              <a:t>Ősi hitvilág elemei: Sorsasszonyok, </a:t>
            </a:r>
            <a:r>
              <a:rPr lang="hu-HU" dirty="0" err="1"/>
              <a:t>Del</a:t>
            </a:r>
            <a:r>
              <a:rPr lang="hu-HU" dirty="0"/>
              <a:t> a főisten, alvilági természetfölötti lények</a:t>
            </a:r>
          </a:p>
          <a:p>
            <a:r>
              <a:rPr lang="hu-HU" dirty="0" err="1"/>
              <a:t>Vekerdi</a:t>
            </a:r>
            <a:r>
              <a:rPr lang="hu-HU" dirty="0"/>
              <a:t> József: gyakran tragikus, nem feltétlen a rokonszenves győz, romlott meseszöveg- : variál, kiszakít, indokolatlan mesei cselekedet, kettőzött motívum (</a:t>
            </a:r>
            <a:r>
              <a:rPr lang="hu-HU" dirty="0" err="1"/>
              <a:t>pl</a:t>
            </a:r>
            <a:r>
              <a:rPr lang="hu-HU" dirty="0"/>
              <a:t> két hős) (Görög 9:00-12:00 Veronika: a gyűjtők a következetlenségeket kiiktatták, korrigálták, kegyetlenség részletezést csökkentették- </a:t>
            </a:r>
            <a:r>
              <a:rPr lang="hu-HU" dirty="0" err="1"/>
              <a:t>grimm</a:t>
            </a:r>
            <a:r>
              <a:rPr lang="hu-HU" dirty="0"/>
              <a:t> módszer)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845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Hétköznapi beszéd: duma, igaz beszéd (mese, ének): </a:t>
            </a:r>
            <a:r>
              <a:rPr lang="hu-HU" dirty="0" err="1"/>
              <a:t>vorba</a:t>
            </a:r>
            <a:endParaRPr lang="hu-HU" dirty="0"/>
          </a:p>
          <a:p>
            <a:r>
              <a:rPr lang="hu-HU" dirty="0"/>
              <a:t>Előjáték: sokáig kéreti magát</a:t>
            </a:r>
          </a:p>
          <a:p>
            <a:r>
              <a:rPr lang="hu-HU" dirty="0"/>
              <a:t>Invokáció: </a:t>
            </a:r>
            <a:r>
              <a:rPr lang="hu-HU" dirty="0" err="1"/>
              <a:t>T’aven</a:t>
            </a:r>
            <a:r>
              <a:rPr lang="hu-HU" dirty="0"/>
              <a:t> </a:t>
            </a:r>
            <a:r>
              <a:rPr lang="hu-HU" dirty="0" err="1"/>
              <a:t>baxtale</a:t>
            </a:r>
            <a:r>
              <a:rPr lang="hu-HU" dirty="0"/>
              <a:t> </a:t>
            </a:r>
            <a:r>
              <a:rPr lang="hu-HU" dirty="0" err="1"/>
              <a:t>shavale</a:t>
            </a:r>
            <a:r>
              <a:rPr lang="hu-HU" dirty="0"/>
              <a:t>! </a:t>
            </a:r>
            <a:r>
              <a:rPr lang="hu-HU" dirty="0" err="1"/>
              <a:t>Engedelmo</a:t>
            </a:r>
            <a:r>
              <a:rPr lang="hu-HU" dirty="0"/>
              <a:t> </a:t>
            </a:r>
            <a:r>
              <a:rPr lang="hu-HU" dirty="0" err="1"/>
              <a:t>mangav</a:t>
            </a:r>
            <a:r>
              <a:rPr lang="hu-HU" dirty="0"/>
              <a:t> te </a:t>
            </a:r>
            <a:r>
              <a:rPr lang="hu-HU" dirty="0" err="1"/>
              <a:t>phenav</a:t>
            </a:r>
            <a:r>
              <a:rPr lang="hu-HU" dirty="0"/>
              <a:t> </a:t>
            </a:r>
            <a:r>
              <a:rPr lang="hu-HU" dirty="0" err="1"/>
              <a:t>tumenge</a:t>
            </a:r>
            <a:r>
              <a:rPr lang="hu-HU" dirty="0"/>
              <a:t> </a:t>
            </a:r>
            <a:r>
              <a:rPr lang="hu-HU" dirty="0" err="1"/>
              <a:t>jekh</a:t>
            </a:r>
            <a:r>
              <a:rPr lang="hu-HU" dirty="0"/>
              <a:t> </a:t>
            </a:r>
            <a:r>
              <a:rPr lang="hu-HU" dirty="0" err="1"/>
              <a:t>chachi</a:t>
            </a:r>
            <a:r>
              <a:rPr lang="hu-HU" dirty="0"/>
              <a:t> </a:t>
            </a:r>
            <a:r>
              <a:rPr lang="hu-HU" dirty="0" err="1"/>
              <a:t>vorba</a:t>
            </a:r>
            <a:r>
              <a:rPr lang="hu-HU" dirty="0"/>
              <a:t>!</a:t>
            </a:r>
          </a:p>
          <a:p>
            <a:r>
              <a:rPr lang="hu-HU" dirty="0"/>
              <a:t>Mese végén: </a:t>
            </a:r>
            <a:r>
              <a:rPr lang="hu-HU" dirty="0" err="1"/>
              <a:t>T’aven</a:t>
            </a:r>
            <a:r>
              <a:rPr lang="hu-HU" dirty="0"/>
              <a:t> </a:t>
            </a:r>
            <a:r>
              <a:rPr lang="hu-HU" dirty="0" err="1"/>
              <a:t>baxtale</a:t>
            </a:r>
            <a:r>
              <a:rPr lang="hu-HU" dirty="0"/>
              <a:t> </a:t>
            </a:r>
            <a:r>
              <a:rPr lang="hu-HU" dirty="0" err="1"/>
              <a:t>thaj</a:t>
            </a:r>
            <a:r>
              <a:rPr lang="hu-HU" dirty="0"/>
              <a:t> </a:t>
            </a:r>
            <a:r>
              <a:rPr lang="hu-HU" dirty="0" err="1"/>
              <a:t>sastye</a:t>
            </a:r>
            <a:r>
              <a:rPr lang="hu-HU" dirty="0"/>
              <a:t>! Te del o </a:t>
            </a:r>
            <a:r>
              <a:rPr lang="hu-HU" dirty="0" err="1"/>
              <a:t>sunto</a:t>
            </a:r>
            <a:r>
              <a:rPr lang="hu-HU" dirty="0"/>
              <a:t> Del </a:t>
            </a:r>
            <a:r>
              <a:rPr lang="hu-HU" dirty="0" err="1"/>
              <a:t>sastyipe</a:t>
            </a:r>
            <a:r>
              <a:rPr lang="hu-HU" dirty="0"/>
              <a:t>, </a:t>
            </a:r>
            <a:r>
              <a:rPr lang="hu-HU" dirty="0" err="1"/>
              <a:t>zor</a:t>
            </a:r>
            <a:r>
              <a:rPr lang="hu-HU" dirty="0"/>
              <a:t> </a:t>
            </a:r>
            <a:r>
              <a:rPr lang="hu-HU" dirty="0" err="1"/>
              <a:t>thaj</a:t>
            </a:r>
            <a:r>
              <a:rPr lang="hu-HU" dirty="0"/>
              <a:t> </a:t>
            </a:r>
            <a:r>
              <a:rPr lang="hu-HU" dirty="0" err="1"/>
              <a:t>baxt</a:t>
            </a:r>
            <a:r>
              <a:rPr lang="hu-HU" dirty="0"/>
              <a:t>!</a:t>
            </a:r>
          </a:p>
          <a:p>
            <a:r>
              <a:rPr lang="hu-HU" dirty="0"/>
              <a:t>Megszakítják, kérdeznek, de a mesélő is kérdez, mintegy ellenőriz</a:t>
            </a:r>
          </a:p>
          <a:p>
            <a:r>
              <a:rPr lang="hu-HU" dirty="0"/>
              <a:t>Bíztatják a mesemondót, ha valaki nem figyel, rendre utasítják</a:t>
            </a:r>
          </a:p>
          <a:p>
            <a:r>
              <a:rPr lang="hu-HU" dirty="0"/>
              <a:t>Szünetek, tréfás szójátékokkal, egyébbel, majd : Hol hagytam abba?</a:t>
            </a:r>
          </a:p>
          <a:p>
            <a:r>
              <a:rPr lang="hu-HU" dirty="0"/>
              <a:t>Hallgatóság igényeinek figyelembe vétele</a:t>
            </a:r>
          </a:p>
        </p:txBody>
      </p:sp>
    </p:spTree>
    <p:extLst>
      <p:ext uri="{BB962C8B-B14F-4D97-AF65-F5344CB8AC3E}">
        <p14:creationId xmlns:p14="http://schemas.microsoft.com/office/powerpoint/2010/main" val="262151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Cigány mesék típusai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Mitikus, vagy tündérmese</a:t>
            </a:r>
          </a:p>
          <a:p>
            <a:r>
              <a:rPr lang="hu-HU" dirty="0"/>
              <a:t>Mulatságos (gyakran cigány szereplő)</a:t>
            </a:r>
          </a:p>
          <a:p>
            <a:r>
              <a:rPr lang="hu-HU" dirty="0"/>
              <a:t>Igaz történetek: minta a mesélő vagy hozzá közel álló lenne a szereplő (ebben gyakran szerepelnek visszajáró holtak)</a:t>
            </a:r>
          </a:p>
        </p:txBody>
      </p:sp>
    </p:spTree>
    <p:extLst>
      <p:ext uri="{BB962C8B-B14F-4D97-AF65-F5344CB8AC3E}">
        <p14:creationId xmlns:p14="http://schemas.microsoft.com/office/powerpoint/2010/main" val="283962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cigány mesék nyelve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Kevés nyelvi sztereotípia (elmegy világot próbálni/ szép volt, mint a nyolcszor sült arany/ megütötték hét ország dobját/ egész nap sír, bánkódik, mint </a:t>
            </a:r>
            <a:r>
              <a:rPr lang="hu-HU"/>
              <a:t>a megsebzett </a:t>
            </a:r>
            <a:r>
              <a:rPr lang="hu-HU" dirty="0"/>
              <a:t>fa)</a:t>
            </a:r>
          </a:p>
          <a:p>
            <a:r>
              <a:rPr lang="hu-HU" dirty="0"/>
              <a:t>Mondja (</a:t>
            </a:r>
            <a:r>
              <a:rPr lang="hu-HU" dirty="0" err="1"/>
              <a:t>phenel</a:t>
            </a:r>
            <a:r>
              <a:rPr lang="hu-HU" dirty="0"/>
              <a:t>)</a:t>
            </a:r>
          </a:p>
          <a:p>
            <a:r>
              <a:rPr lang="hu-HU" dirty="0"/>
              <a:t>Fogja magát (lel </a:t>
            </a:r>
            <a:r>
              <a:rPr lang="hu-HU" dirty="0" err="1"/>
              <a:t>pes</a:t>
            </a:r>
            <a:r>
              <a:rPr lang="hu-HU" dirty="0"/>
              <a:t>)</a:t>
            </a:r>
          </a:p>
          <a:p>
            <a:r>
              <a:rPr lang="hu-HU" dirty="0"/>
              <a:t>Akkor (</a:t>
            </a:r>
            <a:r>
              <a:rPr lang="hu-HU" dirty="0" err="1"/>
              <a:t>atunchi</a:t>
            </a:r>
            <a:r>
              <a:rPr lang="hu-HU" dirty="0"/>
              <a:t>), és (</a:t>
            </a:r>
            <a:r>
              <a:rPr lang="hu-HU" dirty="0" err="1"/>
              <a:t>thaj</a:t>
            </a:r>
            <a:r>
              <a:rPr lang="hu-HU" dirty="0"/>
              <a:t>)</a:t>
            </a:r>
          </a:p>
          <a:p>
            <a:r>
              <a:rPr lang="hu-HU" dirty="0"/>
              <a:t>Rövid mondatok</a:t>
            </a:r>
          </a:p>
          <a:p>
            <a:r>
              <a:rPr lang="hu-HU" dirty="0"/>
              <a:t>Kezdőformula: Hol volt, hol nem volt. Sas, </a:t>
            </a:r>
            <a:r>
              <a:rPr lang="hu-HU" dirty="0" err="1"/>
              <a:t>kaj</a:t>
            </a:r>
            <a:r>
              <a:rPr lang="hu-HU" dirty="0"/>
              <a:t> </a:t>
            </a:r>
            <a:r>
              <a:rPr lang="hu-HU" dirty="0" err="1"/>
              <a:t>nas</a:t>
            </a:r>
            <a:r>
              <a:rPr lang="hu-HU" dirty="0"/>
              <a:t>.</a:t>
            </a:r>
          </a:p>
          <a:p>
            <a:r>
              <a:rPr lang="hu-HU" dirty="0"/>
              <a:t>Záróformula: Ha meg nem halt, ma is él. (Akkor is, ha meghalt)</a:t>
            </a:r>
          </a:p>
        </p:txBody>
      </p:sp>
    </p:spTree>
    <p:extLst>
      <p:ext uri="{BB962C8B-B14F-4D97-AF65-F5344CB8AC3E}">
        <p14:creationId xmlns:p14="http://schemas.microsoft.com/office/powerpoint/2010/main" val="2105414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4290</TotalTime>
  <Words>432</Words>
  <Application>Microsoft Office PowerPoint</Application>
  <PresentationFormat>Szélesvásznú</PresentationFormat>
  <Paragraphs>35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Mesélési alkalmak</vt:lpstr>
      <vt:lpstr>Cigány mesék jellemzői</vt:lpstr>
      <vt:lpstr>PowerPoint-bemutató</vt:lpstr>
      <vt:lpstr>Cigány mesék típusai</vt:lpstr>
      <vt:lpstr>A cigány mesék nyelve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Koma</dc:creator>
  <cp:lastModifiedBy>Koma</cp:lastModifiedBy>
  <cp:revision>110</cp:revision>
  <dcterms:created xsi:type="dcterms:W3CDTF">2016-05-22T08:38:58Z</dcterms:created>
  <dcterms:modified xsi:type="dcterms:W3CDTF">2020-05-01T13:49:19Z</dcterms:modified>
</cp:coreProperties>
</file>