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notesMasterIdLst>
    <p:notesMasterId r:id="rId13"/>
  </p:notesMasterIdLst>
  <p:sldIdLst>
    <p:sldId id="258" r:id="rId2"/>
    <p:sldId id="267" r:id="rId3"/>
    <p:sldId id="259" r:id="rId4"/>
    <p:sldId id="268" r:id="rId5"/>
    <p:sldId id="260" r:id="rId6"/>
    <p:sldId id="261" r:id="rId7"/>
    <p:sldId id="270" r:id="rId8"/>
    <p:sldId id="264" r:id="rId9"/>
    <p:sldId id="265" r:id="rId10"/>
    <p:sldId id="266" r:id="rId11"/>
    <p:sldId id="269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ma" initials="K" lastIdx="2" clrIdx="0">
    <p:extLst>
      <p:ext uri="{19B8F6BF-5375-455C-9EA6-DF929625EA0E}">
        <p15:presenceInfo xmlns:p15="http://schemas.microsoft.com/office/powerpoint/2012/main" userId="Ko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10"/>
  </p:normalViewPr>
  <p:slideViewPr>
    <p:cSldViewPr snapToGrid="0">
      <p:cViewPr varScale="1">
        <p:scale>
          <a:sx n="71" d="100"/>
          <a:sy n="71" d="100"/>
        </p:scale>
        <p:origin x="240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-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06AA6-A614-4016-A99E-5D29139299ED}" type="datetimeFigureOut">
              <a:rPr lang="hu-HU" smtClean="0"/>
              <a:t>2020. 05. 01.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ECCA5-F233-4F26-880C-3F41C594E5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0273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9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2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6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8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9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5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9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9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6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3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3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8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/>
              <a:t>A </a:t>
            </a:r>
            <a:r>
              <a:rPr lang="hu-HU" b="1" i="1" dirty="0" err="1"/>
              <a:t>cigánykultúra</a:t>
            </a:r>
            <a:r>
              <a:rPr lang="hu-HU" b="1" i="1" dirty="0"/>
              <a:t> emblematikus elemei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Jarko</a:t>
            </a:r>
            <a:r>
              <a:rPr lang="hu-HU" dirty="0"/>
              <a:t> </a:t>
            </a:r>
            <a:r>
              <a:rPr lang="hu-HU" dirty="0" err="1"/>
              <a:t>Jovanovic</a:t>
            </a:r>
            <a:r>
              <a:rPr lang="hu-HU" dirty="0"/>
              <a:t> </a:t>
            </a:r>
            <a:r>
              <a:rPr lang="hu-HU" dirty="0" err="1"/>
              <a:t>Jagdino</a:t>
            </a:r>
            <a:r>
              <a:rPr lang="hu-HU" dirty="0"/>
              <a:t> (1924-1985) a nemzetközileg elfogadott cigány himnusz szerzője : ismert cigány népdalra írt szerzeményt</a:t>
            </a:r>
          </a:p>
          <a:p>
            <a:r>
              <a:rPr lang="hu-HU" dirty="0"/>
              <a:t>1971 London: </a:t>
            </a:r>
            <a:r>
              <a:rPr lang="hu-HU" b="1" dirty="0"/>
              <a:t>I. Roma Világkongresszus</a:t>
            </a:r>
            <a:r>
              <a:rPr lang="hu-HU" dirty="0"/>
              <a:t>: elfogadták a cigányok himnuszát, döntöttek a cigányok nemzetközileg használt népnevének (rom) és a cigány zászlóról, határozott a cigányokat nemzetközi szinten képviselő szervezet a Nemzetközi Roma Unió létrehozásáról, megállapodtak a cigányok világnapjának megünnepléséről (április 8)</a:t>
            </a:r>
          </a:p>
        </p:txBody>
      </p:sp>
    </p:spTree>
    <p:extLst>
      <p:ext uri="{BB962C8B-B14F-4D97-AF65-F5344CB8AC3E}">
        <p14:creationId xmlns:p14="http://schemas.microsoft.com/office/powerpoint/2010/main" val="1083324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Temetés, mint a cigány identitás kifejezése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A korábbi eltéréseket felnagyították, és etnikus jelentéssel ruházták fel. A korábban hiedelemszerű elemek a tudatos döntés eredményeként kulcspozí­ciót kaptak a szokásrendszer jelenlegi kiteljesedésében. </a:t>
            </a:r>
          </a:p>
          <a:p>
            <a:r>
              <a:rPr lang="hu-HU" dirty="0"/>
              <a:t>A temetés különféle lokális és törzsi megnyilvánulásai  egységesültek (Alkalom, hogy a csoport tagjai egyformán viselkedjenek, s arra is, hogy nagyjából azonos szituációban a különböző </a:t>
            </a:r>
            <a:r>
              <a:rPr lang="hu-HU" dirty="0" err="1"/>
              <a:t>cigánycsoportok</a:t>
            </a:r>
            <a:r>
              <a:rPr lang="hu-HU" dirty="0"/>
              <a:t> is azonos módon viselkedjenek)</a:t>
            </a:r>
          </a:p>
          <a:p>
            <a:r>
              <a:rPr lang="hu-HU" dirty="0"/>
              <a:t>Kezdetben az elhunyt fölötti virrasztást eredendően a hiedelem, a halottól való félelem logikája magyarázta,  ma már sokkal fontosabb a virrasztás gyakorlati magyarázatában „az így szokták a cigányok", „cigány szokás szerint adtuk meg a tiszteletet" elv alkalmazása. </a:t>
            </a:r>
          </a:p>
          <a:p>
            <a:r>
              <a:rPr lang="hu-HU" dirty="0"/>
              <a:t>Hasonlóan a halottal eltemetett tárgyak - ruhái, kedves és munkájában fontos eszközei, jellemző szokásainak kellékei - a halott földi életén túli világának tárgyi eszközeit biz­tosították, addig mára e szokás gyakorlása csak formálisan hivatkozik a hiedelemre, valódi tartalma immár a „cigányos" hangsúlyozása </a:t>
            </a:r>
          </a:p>
          <a:p>
            <a:r>
              <a:rPr lang="hu-HU" dirty="0"/>
              <a:t>Egy halotti kripta elkészítése és berendezése régi képzeten alapul - a halott kényelmének és ellátásának biz­tosításán -, melyre ráépül a „ki az ember, mi az emberi méltóság" kérdésére adott válasz, a legfontosabb szempont mégis az, hogy a kripta szőnyegekkel, bútorokkal, terítőkkel való berendezése, italokkal való megtérítése már első­sorban a „</a:t>
            </a:r>
            <a:r>
              <a:rPr lang="hu-HU" dirty="0" err="1"/>
              <a:t>cigánymódit</a:t>
            </a:r>
            <a:r>
              <a:rPr lang="hu-HU" dirty="0"/>
              <a:t>" jelenti. </a:t>
            </a:r>
          </a:p>
          <a:p>
            <a:r>
              <a:rPr lang="hu-HU" dirty="0"/>
              <a:t>A temetésen nem részt vevő idegenek megkínálása, itatása, a halotti tor, a borotválkozás időszakos tilalmának mint a gyász látható jelének megtartása, a gyász kollektív és rituális megtörése, illetve beszüntetése. </a:t>
            </a:r>
          </a:p>
        </p:txBody>
      </p:sp>
    </p:spTree>
    <p:extLst>
      <p:ext uri="{BB962C8B-B14F-4D97-AF65-F5344CB8AC3E}">
        <p14:creationId xmlns:p14="http://schemas.microsoft.com/office/powerpoint/2010/main" val="323930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Mindennapi </a:t>
            </a:r>
            <a:r>
              <a:rPr lang="hu-HU"/>
              <a:t>élet kultúrája-beszélgetés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Lakás</a:t>
            </a:r>
          </a:p>
          <a:p>
            <a:r>
              <a:rPr lang="hu-HU" dirty="0"/>
              <a:t>Öltözködés</a:t>
            </a:r>
          </a:p>
          <a:p>
            <a:r>
              <a:rPr lang="hu-HU" dirty="0"/>
              <a:t>Táplálkozás</a:t>
            </a:r>
          </a:p>
          <a:p>
            <a:r>
              <a:rPr lang="hu-HU" dirty="0"/>
              <a:t>Tisztaság , tisztátalanság</a:t>
            </a:r>
          </a:p>
        </p:txBody>
      </p:sp>
    </p:spTree>
    <p:extLst>
      <p:ext uri="{BB962C8B-B14F-4D97-AF65-F5344CB8AC3E}">
        <p14:creationId xmlns:p14="http://schemas.microsoft.com/office/powerpoint/2010/main" val="408968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zászló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A kék sáv jelenti az eget, úgy fizikai, mint átvitt értelemben. Utal a végtelenségre, szabadságra és a lehetőségekre, valamint túlvilági dolgokra, a menyországra, keresztényeknek Istenre, muszlimoknak Allahra.</a:t>
            </a:r>
            <a:br>
              <a:rPr lang="hu-HU" dirty="0"/>
            </a:br>
            <a:r>
              <a:rPr lang="hu-HU" dirty="0"/>
              <a:t>- A zöld sáv a földet jelképezi. A növények, a legelők és a természet zöldje. Utal a cigányság természetszeretetére és természet-közeli életmódjára. Ugyanakkor a végtelen ég kékjével szemben jelenti a földi kötöttségeket, a konkrét adottságokat, az azok által kijelölt szűkebb lehetőségeket. A kereszténységben a remény színe, mely a földieket az éghez köti, az iszlámban pedig a próféta színe, aki a földi embernek megmutatta az utat Allah </a:t>
            </a:r>
            <a:r>
              <a:rPr lang="hu-HU" dirty="0" err="1"/>
              <a:t>egéhez</a:t>
            </a:r>
            <a:r>
              <a:rPr lang="hu-HU" dirty="0"/>
              <a:t>.</a:t>
            </a:r>
            <a:br>
              <a:rPr lang="hu-HU" dirty="0"/>
            </a:br>
            <a:r>
              <a:rPr lang="hu-HU" dirty="0"/>
              <a:t>- A vörös kerék , vagy — ahogy szanszkrit kifejezéssel gyakran illetik — a </a:t>
            </a:r>
            <a:r>
              <a:rPr lang="hu-HU" dirty="0" err="1"/>
              <a:t>csakra</a:t>
            </a:r>
            <a:r>
              <a:rPr lang="hu-HU" dirty="0"/>
              <a:t> többszörösen összetett szimbólum. </a:t>
            </a:r>
            <a:br>
              <a:rPr lang="hu-HU" dirty="0"/>
            </a:br>
            <a:r>
              <a:rPr lang="hu-HU" dirty="0"/>
              <a:t>- Utal az őshaza, India </a:t>
            </a:r>
            <a:r>
              <a:rPr lang="hu-HU" dirty="0" err="1"/>
              <a:t>zászlójára</a:t>
            </a:r>
            <a:r>
              <a:rPr lang="hu-HU" dirty="0"/>
              <a:t>, ahol a </a:t>
            </a:r>
            <a:r>
              <a:rPr lang="hu-HU" dirty="0" err="1"/>
              <a:t>csakra</a:t>
            </a:r>
            <a:r>
              <a:rPr lang="hu-HU" dirty="0"/>
              <a:t> a </a:t>
            </a:r>
            <a:r>
              <a:rPr lang="hu-HU" dirty="0" err="1"/>
              <a:t>dharma</a:t>
            </a:r>
            <a:r>
              <a:rPr lang="hu-HU" dirty="0"/>
              <a:t>, azaz a "Törvény" szimbóluma. A </a:t>
            </a:r>
            <a:r>
              <a:rPr lang="hu-HU" dirty="0" err="1"/>
              <a:t>dharma</a:t>
            </a:r>
            <a:r>
              <a:rPr lang="hu-HU" dirty="0"/>
              <a:t> jelentése a hindu vallásban nem csak a földi igazságszolgáltatást, társadalmi igazságosságot jelenti, a hanem a kozmikus törvényszerűségeket, a "lét örök törvényét", nem csak tudományos, hanem spirituális értelemben is.</a:t>
            </a:r>
            <a:br>
              <a:rPr lang="hu-HU" dirty="0"/>
            </a:br>
            <a:r>
              <a:rPr lang="hu-HU" dirty="0"/>
              <a:t>-A kerék jelképezi természetesen az utazást, a vándorló életmódot és a cigányságnál gyakran tapasztalható migrációt.</a:t>
            </a:r>
            <a:br>
              <a:rPr lang="hu-HU" dirty="0"/>
            </a:br>
            <a:r>
              <a:rPr lang="hu-HU" dirty="0"/>
              <a:t>- A kerék formájával és színével jelképezi a lemenő és felkelő napot, utalva ezzel az idő ciklikusságára, a folyamatos </a:t>
            </a:r>
            <a:r>
              <a:rPr lang="hu-HU" dirty="0" err="1"/>
              <a:t>ujjászületés</a:t>
            </a:r>
            <a:r>
              <a:rPr lang="hu-HU" dirty="0"/>
              <a:t> lehetőségére.</a:t>
            </a:r>
            <a:br>
              <a:rPr lang="hu-HU" dirty="0"/>
            </a:br>
            <a:r>
              <a:rPr lang="hu-HU" dirty="0"/>
              <a:t>- A vörös szín a vér színe is, mely önmagában is kettős jelkép. Egyfelől a testet életben tartó folyadék az élet jelképe, másrészt mint kiontott vér a történelem ártatlan áldozatait jelképezi.</a:t>
            </a:r>
          </a:p>
        </p:txBody>
      </p:sp>
    </p:spTree>
    <p:extLst>
      <p:ext uri="{BB962C8B-B14F-4D97-AF65-F5344CB8AC3E}">
        <p14:creationId xmlns:p14="http://schemas.microsoft.com/office/powerpoint/2010/main" val="253289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Nyelv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Az egységesülési folyamat legnehezebb terepe a nyelv. A három eltérő anyanyelvet használó cigány csoport között közvetítő nyelvvé a </a:t>
            </a:r>
            <a:r>
              <a:rPr lang="hu-HU" dirty="0" err="1"/>
              <a:t>romungrók</a:t>
            </a:r>
            <a:r>
              <a:rPr lang="hu-HU" dirty="0"/>
              <a:t> anyanyelve, a magyar vált. Mégis számtalan olyan törekvés ismert, mely a cigányok feltételezhetően egykor közel egységes nyelvének nyelvi örökösét, az oláh cigány nyelv </a:t>
            </a:r>
            <a:r>
              <a:rPr lang="hu-HU" dirty="0" err="1"/>
              <a:t>lovári</a:t>
            </a:r>
            <a:r>
              <a:rPr lang="hu-HU" dirty="0"/>
              <a:t> nyelvjárását tenné meg a cigány irodalmi nyelv alapjává. Magában a cigány nyelvű közösségek nyelvi rendszerében kell a közös nyelvet kidolgozni - miközben gyakorlatilag nincs anyanyelvi oktató, így ez a feladat néhány cigány folyóirat oláh cigány értelmiségi szerzőire és szerkesztőire hárul. Néhány egyetemen és főiskolán folyik ugyan cigány nyelv­oktatás, de az igazi integráló munka nem itt zajlik. Elsősorban </a:t>
            </a:r>
            <a:r>
              <a:rPr lang="hu-HU" dirty="0" err="1"/>
              <a:t>Choli</a:t>
            </a:r>
            <a:r>
              <a:rPr lang="hu-HU" dirty="0"/>
              <a:t> Daróczi József - aki a Biblia bizonyos passzusain és a Kommunista kiáltványon kívül számtalan magyar irodalmi alkotást lefordított cigányra, és maga is sokszor cigány nyelven írja verseit -, Rostás-Farkas György - aki </a:t>
            </a:r>
            <a:r>
              <a:rPr lang="hu-HU" dirty="0" err="1"/>
              <a:t>Kársai</a:t>
            </a:r>
            <a:r>
              <a:rPr lang="hu-HU" dirty="0"/>
              <a:t> Ervinnel szótárt, nyelvtankönyvet és olvasókönyvet szerkesztett - és Nagy Gusztáv nevét kell említeni. Kérdés, ha létrejön a minden oláh cigány közösség által elfogadott, beszélt és írott irodalmi és köznyelv, a másik két cigány etnikai csoport elfogadná-e ezt a nyelvet, és vállalná-e, hogy újra megtanulja ősei egy-két évszázaddal ezelőtt elfelejtett nyelvét. Úgy tűnik, erre több </a:t>
            </a:r>
            <a:r>
              <a:rPr lang="hu-HU" dirty="0" err="1"/>
              <a:t>romungró</a:t>
            </a:r>
            <a:r>
              <a:rPr lang="hu-HU" dirty="0"/>
              <a:t> közéleti személyiség is nehezen vállalkozna, cigányságának demonstrálásához tökéletesen elégségesnek tartja a magyar irodalmi és köznyelv használatát, s azt vallja, hogy a csoportok közötti integráció és a közös kulturális nyelv a kultúra más területein is kidolgozható.</a:t>
            </a:r>
          </a:p>
          <a:p>
            <a:r>
              <a:rPr lang="hu-HU" dirty="0"/>
              <a:t>Az irodalmi nyelv kidolgozására hasonló törekvések tapasztalhatók a beás cigányok körében, ám egy pillanatig sem fogalmazódott meg az a vágy, hogy a beás nyelv használatát minden cigány csoportra egységesen ki kéne terjeszteni.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112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himnusz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1.</a:t>
            </a:r>
            <a:br>
              <a:rPr lang="hu-HU" dirty="0"/>
            </a:br>
            <a:r>
              <a:rPr lang="hu-HU" dirty="0" err="1"/>
              <a:t>Gelem</a:t>
            </a:r>
            <a:r>
              <a:rPr lang="hu-HU" dirty="0"/>
              <a:t>, </a:t>
            </a:r>
            <a:r>
              <a:rPr lang="hu-HU" dirty="0" err="1"/>
              <a:t>gelem</a:t>
            </a:r>
            <a:r>
              <a:rPr lang="hu-HU" dirty="0"/>
              <a:t> </a:t>
            </a:r>
            <a:r>
              <a:rPr lang="hu-HU" dirty="0" err="1"/>
              <a:t>lungone</a:t>
            </a:r>
            <a:r>
              <a:rPr lang="hu-HU" dirty="0"/>
              <a:t> </a:t>
            </a:r>
            <a:r>
              <a:rPr lang="hu-HU" dirty="0" err="1"/>
              <a:t>dromençar</a:t>
            </a:r>
            <a:r>
              <a:rPr lang="hu-HU" dirty="0"/>
              <a:t>,</a:t>
            </a:r>
            <a:br>
              <a:rPr lang="hu-HU" dirty="0"/>
            </a:br>
            <a:r>
              <a:rPr lang="hu-HU" dirty="0" err="1"/>
              <a:t>Maladilem</a:t>
            </a:r>
            <a:r>
              <a:rPr lang="hu-HU" dirty="0"/>
              <a:t> </a:t>
            </a:r>
            <a:r>
              <a:rPr lang="hu-HU" dirty="0" err="1"/>
              <a:t>baxtale</a:t>
            </a:r>
            <a:r>
              <a:rPr lang="hu-HU" dirty="0"/>
              <a:t> </a:t>
            </a:r>
            <a:r>
              <a:rPr lang="hu-HU" dirty="0" err="1"/>
              <a:t>rromençar</a:t>
            </a:r>
            <a:r>
              <a:rPr lang="hu-HU" dirty="0"/>
              <a:t>.</a:t>
            </a:r>
            <a:br>
              <a:rPr lang="hu-HU" dirty="0"/>
            </a:br>
            <a:r>
              <a:rPr lang="hu-HU" dirty="0"/>
              <a:t>A </a:t>
            </a:r>
            <a:r>
              <a:rPr lang="hu-HU" dirty="0" err="1"/>
              <a:t>rromalen</a:t>
            </a:r>
            <a:r>
              <a:rPr lang="hu-HU" dirty="0"/>
              <a:t>, </a:t>
            </a:r>
            <a:r>
              <a:rPr lang="hu-HU" dirty="0" err="1"/>
              <a:t>kotar</a:t>
            </a:r>
            <a:r>
              <a:rPr lang="hu-HU" dirty="0"/>
              <a:t> </a:t>
            </a:r>
            <a:r>
              <a:rPr lang="hu-HU" dirty="0" err="1"/>
              <a:t>tumen</a:t>
            </a:r>
            <a:r>
              <a:rPr lang="hu-HU" dirty="0"/>
              <a:t> </a:t>
            </a:r>
            <a:r>
              <a:rPr lang="hu-HU" dirty="0" err="1"/>
              <a:t>aven</a:t>
            </a:r>
            <a:br>
              <a:rPr lang="hu-HU" dirty="0"/>
            </a:br>
            <a:r>
              <a:rPr lang="hu-HU" dirty="0"/>
              <a:t>E </a:t>
            </a:r>
            <a:r>
              <a:rPr lang="hu-HU" dirty="0" err="1"/>
              <a:t>caxrençar</a:t>
            </a:r>
            <a:r>
              <a:rPr lang="hu-HU" dirty="0"/>
              <a:t>, </a:t>
            </a:r>
            <a:r>
              <a:rPr lang="hu-HU" dirty="0" err="1"/>
              <a:t>bokhale</a:t>
            </a:r>
            <a:r>
              <a:rPr lang="hu-HU" dirty="0"/>
              <a:t> </a:t>
            </a:r>
            <a:r>
              <a:rPr lang="hu-HU" dirty="0" err="1"/>
              <a:t>ćhavorençar</a:t>
            </a:r>
            <a:r>
              <a:rPr lang="hu-HU" dirty="0"/>
              <a:t>?</a:t>
            </a:r>
            <a:br>
              <a:rPr lang="hu-HU" dirty="0"/>
            </a:br>
            <a:r>
              <a:rPr lang="hu-HU" dirty="0"/>
              <a:t>2.</a:t>
            </a:r>
            <a:br>
              <a:rPr lang="hu-HU" dirty="0"/>
            </a:br>
            <a:r>
              <a:rPr lang="hu-HU" dirty="0"/>
              <a:t>Sasa vi man bari </a:t>
            </a:r>
            <a:r>
              <a:rPr lang="hu-HU" dirty="0" err="1"/>
              <a:t>familia</a:t>
            </a:r>
            <a:r>
              <a:rPr lang="hu-HU" dirty="0"/>
              <a:t>,</a:t>
            </a:r>
            <a:br>
              <a:rPr lang="hu-HU" dirty="0"/>
            </a:br>
            <a:r>
              <a:rPr lang="hu-HU" dirty="0" err="1"/>
              <a:t>Mudardăs</a:t>
            </a:r>
            <a:r>
              <a:rPr lang="hu-HU" dirty="0"/>
              <a:t> </a:t>
            </a:r>
            <a:r>
              <a:rPr lang="hu-HU" dirty="0" err="1"/>
              <a:t>lu</a:t>
            </a:r>
            <a:r>
              <a:rPr lang="hu-HU" dirty="0"/>
              <a:t> i </a:t>
            </a:r>
            <a:r>
              <a:rPr lang="hu-HU" dirty="0" err="1"/>
              <a:t>kali</a:t>
            </a:r>
            <a:r>
              <a:rPr lang="hu-HU" dirty="0"/>
              <a:t> </a:t>
            </a:r>
            <a:r>
              <a:rPr lang="hu-HU" dirty="0" err="1"/>
              <a:t>legia</a:t>
            </a:r>
            <a:r>
              <a:rPr lang="hu-HU" dirty="0"/>
              <a:t>.</a:t>
            </a:r>
            <a:br>
              <a:rPr lang="hu-HU" dirty="0"/>
            </a:br>
            <a:r>
              <a:rPr lang="hu-HU" dirty="0" err="1"/>
              <a:t>Saren</a:t>
            </a:r>
            <a:r>
              <a:rPr lang="hu-HU" dirty="0"/>
              <a:t> </a:t>
            </a:r>
            <a:r>
              <a:rPr lang="hu-HU" dirty="0" err="1"/>
              <a:t>ćhindăs</a:t>
            </a:r>
            <a:r>
              <a:rPr lang="hu-HU" dirty="0"/>
              <a:t> vi </a:t>
            </a:r>
            <a:r>
              <a:rPr lang="hu-HU" dirty="0" err="1"/>
              <a:t>rromen</a:t>
            </a:r>
            <a:r>
              <a:rPr lang="hu-HU" dirty="0"/>
              <a:t> vi </a:t>
            </a:r>
            <a:r>
              <a:rPr lang="hu-HU" dirty="0" err="1"/>
              <a:t>rromněn</a:t>
            </a:r>
            <a:r>
              <a:rPr lang="hu-HU" dirty="0"/>
              <a:t>,</a:t>
            </a:r>
            <a:br>
              <a:rPr lang="hu-HU" dirty="0"/>
            </a:br>
            <a:r>
              <a:rPr lang="hu-HU" dirty="0" err="1"/>
              <a:t>Maśkar</a:t>
            </a:r>
            <a:r>
              <a:rPr lang="hu-HU" dirty="0"/>
              <a:t> </a:t>
            </a:r>
            <a:r>
              <a:rPr lang="hu-HU" dirty="0" err="1"/>
              <a:t>lende</a:t>
            </a:r>
            <a:r>
              <a:rPr lang="hu-HU" dirty="0"/>
              <a:t> vi </a:t>
            </a:r>
            <a:r>
              <a:rPr lang="hu-HU" dirty="0" err="1"/>
              <a:t>cikne</a:t>
            </a:r>
            <a:r>
              <a:rPr lang="hu-HU" dirty="0"/>
              <a:t> </a:t>
            </a:r>
            <a:r>
              <a:rPr lang="hu-HU" dirty="0" err="1"/>
              <a:t>ćhavorren</a:t>
            </a:r>
            <a:r>
              <a:rPr lang="hu-HU" dirty="0"/>
              <a:t>.</a:t>
            </a:r>
            <a:br>
              <a:rPr lang="hu-HU" dirty="0"/>
            </a:br>
            <a:r>
              <a:rPr lang="hu-HU" dirty="0"/>
              <a:t>3.</a:t>
            </a:r>
            <a:br>
              <a:rPr lang="hu-HU" dirty="0"/>
            </a:br>
            <a:r>
              <a:rPr lang="hu-HU" dirty="0" err="1"/>
              <a:t>Putar</a:t>
            </a:r>
            <a:r>
              <a:rPr lang="hu-HU" dirty="0"/>
              <a:t> </a:t>
            </a:r>
            <a:r>
              <a:rPr lang="hu-HU" dirty="0" err="1"/>
              <a:t>devl!a</a:t>
            </a:r>
            <a:r>
              <a:rPr lang="hu-HU" dirty="0"/>
              <a:t> te </a:t>
            </a:r>
            <a:r>
              <a:rPr lang="hu-HU" dirty="0" err="1"/>
              <a:t>kale</a:t>
            </a:r>
            <a:r>
              <a:rPr lang="hu-HU" dirty="0"/>
              <a:t> </a:t>
            </a:r>
            <a:r>
              <a:rPr lang="hu-HU" dirty="0" err="1"/>
              <a:t>udara</a:t>
            </a:r>
            <a:br>
              <a:rPr lang="hu-HU" dirty="0"/>
            </a:br>
            <a:r>
              <a:rPr lang="hu-HU" dirty="0"/>
              <a:t>Te </a:t>
            </a:r>
            <a:r>
              <a:rPr lang="hu-HU" dirty="0" err="1"/>
              <a:t>śaj</a:t>
            </a:r>
            <a:r>
              <a:rPr lang="hu-HU" dirty="0"/>
              <a:t> </a:t>
            </a:r>
            <a:r>
              <a:rPr lang="hu-HU" dirty="0" err="1"/>
              <a:t>dikhav</a:t>
            </a:r>
            <a:r>
              <a:rPr lang="hu-HU" dirty="0"/>
              <a:t> </a:t>
            </a:r>
            <a:r>
              <a:rPr lang="hu-HU" dirty="0" err="1"/>
              <a:t>murri</a:t>
            </a:r>
            <a:r>
              <a:rPr lang="hu-HU" dirty="0"/>
              <a:t> </a:t>
            </a:r>
            <a:r>
              <a:rPr lang="hu-HU" dirty="0" err="1"/>
              <a:t>familia</a:t>
            </a:r>
            <a:r>
              <a:rPr lang="hu-HU" dirty="0"/>
              <a:t>.</a:t>
            </a:r>
            <a:br>
              <a:rPr lang="hu-HU" dirty="0"/>
            </a:br>
            <a:r>
              <a:rPr lang="hu-HU" dirty="0" err="1"/>
              <a:t>Palem</a:t>
            </a:r>
            <a:r>
              <a:rPr lang="hu-HU" dirty="0"/>
              <a:t> </a:t>
            </a:r>
            <a:r>
              <a:rPr lang="hu-HU" dirty="0" err="1"/>
              <a:t>kamav</a:t>
            </a:r>
            <a:r>
              <a:rPr lang="hu-HU" dirty="0"/>
              <a:t> </a:t>
            </a:r>
            <a:r>
              <a:rPr lang="hu-HU" dirty="0" err="1"/>
              <a:t>lungone</a:t>
            </a:r>
            <a:r>
              <a:rPr lang="hu-HU" dirty="0"/>
              <a:t> </a:t>
            </a:r>
            <a:r>
              <a:rPr lang="hu-HU" dirty="0" err="1"/>
              <a:t>dromençar</a:t>
            </a:r>
            <a:r>
              <a:rPr lang="hu-HU" dirty="0"/>
              <a:t>,</a:t>
            </a:r>
            <a:br>
              <a:rPr lang="hu-HU" dirty="0"/>
            </a:br>
            <a:r>
              <a:rPr lang="hu-HU" dirty="0" err="1"/>
              <a:t>Ta</a:t>
            </a:r>
            <a:r>
              <a:rPr lang="hu-HU" dirty="0"/>
              <a:t> </a:t>
            </a:r>
            <a:r>
              <a:rPr lang="hu-HU" dirty="0" err="1"/>
              <a:t>ka</a:t>
            </a:r>
            <a:r>
              <a:rPr lang="hu-HU" dirty="0"/>
              <a:t> </a:t>
            </a:r>
            <a:r>
              <a:rPr lang="hu-HU" dirty="0" err="1"/>
              <a:t>phirav</a:t>
            </a:r>
            <a:r>
              <a:rPr lang="hu-HU" dirty="0"/>
              <a:t> </a:t>
            </a:r>
            <a:r>
              <a:rPr lang="hu-HU" dirty="0" err="1"/>
              <a:t>baxtale</a:t>
            </a:r>
            <a:r>
              <a:rPr lang="hu-HU" dirty="0"/>
              <a:t> </a:t>
            </a:r>
            <a:r>
              <a:rPr lang="hu-HU" dirty="0" err="1"/>
              <a:t>rromençar</a:t>
            </a:r>
            <a:r>
              <a:rPr lang="hu-HU" dirty="0"/>
              <a:t>.</a:t>
            </a:r>
            <a:br>
              <a:rPr lang="hu-HU" dirty="0"/>
            </a:br>
            <a:r>
              <a:rPr lang="hu-HU" dirty="0"/>
              <a:t>4.</a:t>
            </a:r>
            <a:br>
              <a:rPr lang="hu-HU" dirty="0"/>
            </a:br>
            <a:r>
              <a:rPr lang="hu-HU" dirty="0" err="1"/>
              <a:t>Opre</a:t>
            </a:r>
            <a:r>
              <a:rPr lang="hu-HU" dirty="0"/>
              <a:t> </a:t>
            </a:r>
            <a:r>
              <a:rPr lang="hu-HU" dirty="0" err="1"/>
              <a:t>rroma</a:t>
            </a:r>
            <a:r>
              <a:rPr lang="hu-HU" dirty="0"/>
              <a:t>, isi </a:t>
            </a:r>
            <a:r>
              <a:rPr lang="hu-HU" dirty="0" err="1"/>
              <a:t>vaxt</a:t>
            </a:r>
            <a:r>
              <a:rPr lang="hu-HU" dirty="0"/>
              <a:t> </a:t>
            </a:r>
            <a:r>
              <a:rPr lang="hu-HU" dirty="0" err="1"/>
              <a:t>akana</a:t>
            </a:r>
            <a:r>
              <a:rPr lang="hu-HU" dirty="0"/>
              <a:t>,</a:t>
            </a:r>
            <a:br>
              <a:rPr lang="hu-HU" dirty="0"/>
            </a:br>
            <a:r>
              <a:rPr lang="hu-HU" dirty="0" err="1"/>
              <a:t>Ajde</a:t>
            </a:r>
            <a:r>
              <a:rPr lang="hu-HU" dirty="0"/>
              <a:t> </a:t>
            </a:r>
            <a:r>
              <a:rPr lang="hu-HU" dirty="0" err="1"/>
              <a:t>mançar</a:t>
            </a:r>
            <a:r>
              <a:rPr lang="hu-HU" dirty="0"/>
              <a:t> </a:t>
            </a:r>
            <a:r>
              <a:rPr lang="hu-HU" dirty="0" err="1"/>
              <a:t>sa</a:t>
            </a:r>
            <a:r>
              <a:rPr lang="hu-HU" dirty="0"/>
              <a:t> </a:t>
            </a:r>
            <a:r>
              <a:rPr lang="hu-HU" dirty="0" err="1"/>
              <a:t>lumăqe</a:t>
            </a:r>
            <a:r>
              <a:rPr lang="hu-HU" dirty="0"/>
              <a:t> </a:t>
            </a:r>
            <a:r>
              <a:rPr lang="hu-HU" dirty="0" err="1"/>
              <a:t>rroma</a:t>
            </a:r>
            <a:r>
              <a:rPr lang="hu-HU" dirty="0"/>
              <a:t>!</a:t>
            </a:r>
            <a:br>
              <a:rPr lang="hu-HU" dirty="0"/>
            </a:br>
            <a:r>
              <a:rPr lang="hu-HU" dirty="0"/>
              <a:t>O </a:t>
            </a:r>
            <a:r>
              <a:rPr lang="hu-HU" dirty="0" err="1"/>
              <a:t>kalo</a:t>
            </a:r>
            <a:r>
              <a:rPr lang="hu-HU" dirty="0"/>
              <a:t> </a:t>
            </a:r>
            <a:r>
              <a:rPr lang="hu-HU" dirty="0" err="1"/>
              <a:t>muj</a:t>
            </a:r>
            <a:r>
              <a:rPr lang="hu-HU" dirty="0"/>
              <a:t> </a:t>
            </a:r>
            <a:r>
              <a:rPr lang="hu-HU" dirty="0" err="1"/>
              <a:t>ta</a:t>
            </a:r>
            <a:r>
              <a:rPr lang="hu-HU" dirty="0"/>
              <a:t> e </a:t>
            </a:r>
            <a:r>
              <a:rPr lang="hu-HU" dirty="0" err="1"/>
              <a:t>kale</a:t>
            </a:r>
            <a:r>
              <a:rPr lang="hu-HU" dirty="0"/>
              <a:t> </a:t>
            </a:r>
            <a:r>
              <a:rPr lang="hu-HU" dirty="0" err="1"/>
              <a:t>jahka</a:t>
            </a:r>
            <a:br>
              <a:rPr lang="hu-HU" dirty="0"/>
            </a:br>
            <a:r>
              <a:rPr lang="hu-HU" dirty="0" err="1"/>
              <a:t>Kamava</a:t>
            </a:r>
            <a:r>
              <a:rPr lang="hu-HU" dirty="0"/>
              <a:t> len </a:t>
            </a:r>
            <a:r>
              <a:rPr lang="hu-HU" dirty="0" err="1"/>
              <a:t>sar</a:t>
            </a:r>
            <a:r>
              <a:rPr lang="hu-HU" dirty="0"/>
              <a:t> e </a:t>
            </a:r>
            <a:r>
              <a:rPr lang="hu-HU" dirty="0" err="1"/>
              <a:t>kala</a:t>
            </a:r>
            <a:r>
              <a:rPr lang="hu-HU" dirty="0"/>
              <a:t> </a:t>
            </a:r>
            <a:r>
              <a:rPr lang="hu-HU" dirty="0" err="1"/>
              <a:t>drakha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Zöld az erdő, zöld a hegy is</a:t>
            </a:r>
            <a:br>
              <a:rPr lang="hu-HU" dirty="0"/>
            </a:br>
            <a:r>
              <a:rPr lang="hu-HU" dirty="0"/>
              <a:t>A szerencse jön is, megy is</a:t>
            </a:r>
            <a:br>
              <a:rPr lang="hu-HU" dirty="0"/>
            </a:br>
            <a:r>
              <a:rPr lang="hu-HU" dirty="0"/>
              <a:t>Gondok kése húsunkba vág</a:t>
            </a:r>
            <a:br>
              <a:rPr lang="hu-HU" dirty="0"/>
            </a:br>
            <a:r>
              <a:rPr lang="hu-HU" dirty="0"/>
              <a:t>Képmutató lett a világ</a:t>
            </a:r>
            <a:br>
              <a:rPr lang="hu-HU" dirty="0"/>
            </a:br>
            <a:br>
              <a:rPr lang="hu-HU" dirty="0"/>
            </a:br>
            <a:r>
              <a:rPr lang="hu-HU" dirty="0"/>
              <a:t>Egész világ ellenségünk</a:t>
            </a:r>
            <a:br>
              <a:rPr lang="hu-HU" dirty="0"/>
            </a:br>
            <a:r>
              <a:rPr lang="hu-HU" dirty="0"/>
              <a:t>Űzött tolvajokként élünk</a:t>
            </a:r>
            <a:br>
              <a:rPr lang="hu-HU" dirty="0"/>
            </a:br>
            <a:r>
              <a:rPr lang="hu-HU" dirty="0"/>
              <a:t>Nem loptunk mi csak egy szöget</a:t>
            </a:r>
            <a:br>
              <a:rPr lang="hu-HU" dirty="0"/>
            </a:br>
            <a:r>
              <a:rPr lang="hu-HU" dirty="0"/>
              <a:t>Jézus vérző tenyeréből</a:t>
            </a:r>
            <a:br>
              <a:rPr lang="hu-HU" dirty="0"/>
            </a:br>
            <a:br>
              <a:rPr lang="hu-HU" dirty="0"/>
            </a:br>
            <a:r>
              <a:rPr lang="hu-HU" dirty="0"/>
              <a:t>Isten, könyörülj meg nékünk</a:t>
            </a:r>
            <a:br>
              <a:rPr lang="hu-HU" dirty="0"/>
            </a:br>
            <a:r>
              <a:rPr lang="hu-HU" dirty="0"/>
              <a:t>Ne szenvedjen tovább népünk</a:t>
            </a:r>
            <a:br>
              <a:rPr lang="hu-HU" dirty="0"/>
            </a:br>
            <a:r>
              <a:rPr lang="hu-HU" dirty="0"/>
              <a:t>Megátkoztál, meg is vertél</a:t>
            </a:r>
            <a:br>
              <a:rPr lang="hu-HU" dirty="0"/>
            </a:br>
            <a:r>
              <a:rPr lang="hu-HU" dirty="0"/>
              <a:t>Örök csavargóvá tettél</a:t>
            </a:r>
            <a:br>
              <a:rPr lang="hu-HU" dirty="0"/>
            </a:br>
            <a:br>
              <a:rPr lang="hu-HU" dirty="0"/>
            </a:br>
            <a:r>
              <a:rPr lang="hu-HU" dirty="0"/>
              <a:t>Isten, könyörülj meg nékünk</a:t>
            </a:r>
            <a:br>
              <a:rPr lang="hu-HU" dirty="0"/>
            </a:br>
            <a:r>
              <a:rPr lang="hu-HU" dirty="0"/>
              <a:t>Ne szenvedjen tovább népünk</a:t>
            </a:r>
            <a:br>
              <a:rPr lang="hu-HU" dirty="0"/>
            </a:br>
            <a:r>
              <a:rPr lang="hu-HU" dirty="0"/>
              <a:t>Megátkoztál, meg is vertél</a:t>
            </a:r>
            <a:br>
              <a:rPr lang="hu-HU" dirty="0"/>
            </a:br>
            <a:r>
              <a:rPr lang="hu-HU" dirty="0"/>
              <a:t>Örök csavargóvá tettél</a:t>
            </a:r>
          </a:p>
        </p:txBody>
      </p:sp>
    </p:spTree>
    <p:extLst>
      <p:ext uri="{BB962C8B-B14F-4D97-AF65-F5344CB8AC3E}">
        <p14:creationId xmlns:p14="http://schemas.microsoft.com/office/powerpoint/2010/main" val="335881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Érdekképviselet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1990-ben alakult Roma Parlament. E csúcs­szervezetből vált ki még 1992-ben a </a:t>
            </a:r>
            <a:r>
              <a:rPr lang="hu-HU" dirty="0" err="1"/>
              <a:t>Phralipe</a:t>
            </a:r>
            <a:r>
              <a:rPr lang="hu-HU" dirty="0"/>
              <a:t>, az egyik alapító országos szervezet. A Roma Parlament politikáját máig két politikus kitartó munkája határozza meg: Horváth Aladáré, aki 1990-1994 közt az SZDSZ parlamenti képviselője is volt, és Zsigó Jenőé, aki korábban szóvivője volt, 1994 őszétől pedig elnöke a csúcsszervezetnek</a:t>
            </a:r>
          </a:p>
          <a:p>
            <a:r>
              <a:rPr lang="hu-HU" dirty="0"/>
              <a:t>Cigány pártok</a:t>
            </a:r>
          </a:p>
          <a:p>
            <a:r>
              <a:rPr lang="hu-HU" dirty="0"/>
              <a:t>Jogvédő szervezetek</a:t>
            </a:r>
          </a:p>
        </p:txBody>
      </p:sp>
    </p:spTree>
    <p:extLst>
      <p:ext uri="{BB962C8B-B14F-4D97-AF65-F5344CB8AC3E}">
        <p14:creationId xmlns:p14="http://schemas.microsoft.com/office/powerpoint/2010/main" val="1322746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Kulturális intézmények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Magyar Rádió </a:t>
            </a:r>
            <a:r>
              <a:rPr lang="hu-HU" dirty="0" err="1"/>
              <a:t>Cigányfélóra</a:t>
            </a:r>
            <a:r>
              <a:rPr lang="hu-HU" dirty="0"/>
              <a:t> </a:t>
            </a:r>
          </a:p>
          <a:p>
            <a:r>
              <a:rPr lang="hu-HU" dirty="0"/>
              <a:t>Magyar Televízió </a:t>
            </a:r>
            <a:r>
              <a:rPr lang="hu-HU" dirty="0" err="1"/>
              <a:t>Patrin</a:t>
            </a:r>
            <a:r>
              <a:rPr lang="hu-HU" dirty="0"/>
              <a:t> - </a:t>
            </a:r>
            <a:r>
              <a:rPr lang="hu-HU" dirty="0" err="1"/>
              <a:t>cigánymagazin</a:t>
            </a:r>
            <a:r>
              <a:rPr lang="hu-HU" dirty="0"/>
              <a:t>  /</a:t>
            </a:r>
            <a:r>
              <a:rPr lang="hu-HU" b="1" dirty="0"/>
              <a:t> </a:t>
            </a:r>
            <a:r>
              <a:rPr lang="hu-HU" dirty="0"/>
              <a:t>Roma magazin (</a:t>
            </a:r>
            <a:r>
              <a:rPr lang="hu-HU" dirty="0" err="1"/>
              <a:t>pátrin</a:t>
            </a:r>
            <a:r>
              <a:rPr lang="hu-HU" dirty="0"/>
              <a:t> - </a:t>
            </a:r>
            <a:r>
              <a:rPr lang="hu-HU" dirty="0" err="1"/>
              <a:t>vorbá</a:t>
            </a:r>
            <a:r>
              <a:rPr lang="hu-HU" dirty="0"/>
              <a:t>), Szerkesztő: Daróczi Ágnes</a:t>
            </a:r>
          </a:p>
          <a:p>
            <a:endParaRPr lang="hu-HU" dirty="0"/>
          </a:p>
          <a:p>
            <a:r>
              <a:rPr lang="hu-HU" dirty="0"/>
              <a:t>Fővárosi Önkormányzat mellett működő Romano </a:t>
            </a:r>
            <a:r>
              <a:rPr lang="hu-HU" dirty="0" err="1"/>
              <a:t>Kher</a:t>
            </a:r>
            <a:r>
              <a:rPr lang="hu-HU" dirty="0"/>
              <a:t>, a Cigány Szociális Művelődési és Módszertani Központ.</a:t>
            </a:r>
          </a:p>
          <a:p>
            <a:r>
              <a:rPr lang="hu-HU" dirty="0"/>
              <a:t>A kulturális alapítványok közül kettő foglalkozik alapvetően az oktatással. Pécsett a Gandhi Alapítvány beás gimnáziuma, Budapesten pedig a </a:t>
            </a:r>
            <a:r>
              <a:rPr lang="hu-HU" dirty="0" err="1"/>
              <a:t>Kalyi</a:t>
            </a:r>
            <a:r>
              <a:rPr lang="hu-HU" dirty="0"/>
              <a:t> </a:t>
            </a:r>
            <a:r>
              <a:rPr lang="hu-HU" dirty="0" err="1"/>
              <a:t>Jag</a:t>
            </a:r>
            <a:r>
              <a:rPr lang="hu-HU" dirty="0"/>
              <a:t> Alapítvány.</a:t>
            </a:r>
          </a:p>
          <a:p>
            <a:r>
              <a:rPr lang="hu-HU" dirty="0"/>
              <a:t>Az őszönként megrendezésre kerülő cigány filmfesztivál éppen abban fejt ki fontos munkát, amit Zsigó Jenő úgy fogalmazott meg, hogy iga­zabbat mondhassunk a többségnek a cigányságról, mint amit az tud vagy tudni akar. </a:t>
            </a:r>
          </a:p>
          <a:p>
            <a:r>
              <a:rPr lang="hu-HU" dirty="0"/>
              <a:t>Balogh Béla táncszínháza, cigány színházak</a:t>
            </a:r>
          </a:p>
          <a:p>
            <a:r>
              <a:rPr lang="hu-HU" dirty="0"/>
              <a:t>Intézményesülni kezdett több galéria is, ahol a cigány képzőművészet tárlatait rendezik (pl. Nyolcadik kerület …)</a:t>
            </a:r>
          </a:p>
          <a:p>
            <a:r>
              <a:rPr lang="hu-HU" dirty="0"/>
              <a:t>Többen - szövetségben és egymástól függetlenül is - dolgoztak azon, hogy létrejöjjön egy Roma Bázis Múzeum, megfogalmazódott egy romák által vezetett kutatóintézet gondolata is., de a kisebbségi törvény azonban nem vállalt garanciákat </a:t>
            </a:r>
          </a:p>
        </p:txBody>
      </p:sp>
    </p:spTree>
    <p:extLst>
      <p:ext uri="{BB962C8B-B14F-4D97-AF65-F5344CB8AC3E}">
        <p14:creationId xmlns:p14="http://schemas.microsoft.com/office/powerpoint/2010/main" val="1007811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Magazinok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Amaro</a:t>
            </a:r>
            <a:r>
              <a:rPr lang="hu-HU" dirty="0"/>
              <a:t> Drom (Kerényi György) 1991-től, Roma Parlament alapította</a:t>
            </a:r>
          </a:p>
          <a:p>
            <a:r>
              <a:rPr lang="hu-HU" dirty="0" err="1"/>
              <a:t>Khetano</a:t>
            </a:r>
            <a:r>
              <a:rPr lang="hu-HU" dirty="0"/>
              <a:t> Drom (Rostás-Farkas György) 1993-tól</a:t>
            </a:r>
          </a:p>
          <a:p>
            <a:r>
              <a:rPr lang="hu-HU" dirty="0"/>
              <a:t>Lungo Drom (Paksi Éva)</a:t>
            </a:r>
          </a:p>
          <a:p>
            <a:r>
              <a:rPr lang="hu-HU" dirty="0"/>
              <a:t>Cigány Hírlap (Farkas Kálmán)</a:t>
            </a:r>
          </a:p>
          <a:p>
            <a:r>
              <a:rPr lang="hu-HU" dirty="0"/>
              <a:t>Rom Som (</a:t>
            </a:r>
            <a:r>
              <a:rPr lang="hu-HU" dirty="0" err="1"/>
              <a:t>Choli</a:t>
            </a:r>
            <a:r>
              <a:rPr lang="hu-HU" dirty="0"/>
              <a:t> Daróczi József)</a:t>
            </a:r>
          </a:p>
          <a:p>
            <a:r>
              <a:rPr lang="hu-HU" dirty="0" err="1"/>
              <a:t>Cigányfúró</a:t>
            </a:r>
            <a:r>
              <a:rPr lang="hu-HU" dirty="0"/>
              <a:t> (Balogh Attila) 1994-től</a:t>
            </a:r>
          </a:p>
          <a:p>
            <a:r>
              <a:rPr lang="hu-HU" dirty="0" err="1"/>
              <a:t>Phralipe</a:t>
            </a:r>
            <a:r>
              <a:rPr lang="hu-HU" dirty="0"/>
              <a:t> (</a:t>
            </a:r>
            <a:r>
              <a:rPr lang="hu-HU" dirty="0" err="1"/>
              <a:t>Osztojkán</a:t>
            </a:r>
            <a:r>
              <a:rPr lang="hu-HU" dirty="0"/>
              <a:t> Béla) 1990-től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172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Daróczi Ágnes A </a:t>
            </a:r>
            <a:r>
              <a:rPr lang="hu-HU" dirty="0" err="1"/>
              <a:t>cigányközösségek</a:t>
            </a:r>
            <a:r>
              <a:rPr lang="hu-HU" dirty="0"/>
              <a:t> értékrendje (archaikus, ideáltipikus)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„A cigányok éppen azért, mert a történelmi múltban olyan helyzetbe kerültek, hogy értékfelhalmozásra, tezaurálásra nemigen volt lehetőségük, kialakult egy - én úgy nevezném, hogy - egyik napról a másikra élés. Ez két dolgot jelentett, egyik részről az volt a szilárd meggyőződésünk, hogy mások ugyanúgy,   mint   mi,   bármikor   kerülhetnek   olyan   helyzetbe,   hogy menekülniük kell, ezért mint közösségként a többi cigánnyal azonos helyzetben vagyunk egymásra utalva, mindannyian testvérek vagyunk és mindannyian kötelesek vagyunk egymásnak segíteni. Az egyik napról a másikra élés egyik vonatkozása ez [...] A tulajdonhoz való viszony nem azon a helyen van a közösség életében és nem azt a szerepet játssza, mint ahogy ez más közösségekben van, viszont van egy bizonyos dolog, ami ezt a szerepet eljátssza, ez pedig a »jóérzés«. A cigányok számára ez a »testvérek vagyunk, érezzük jól magunkat« adja az otthonosság érzetét, a biztonságot. Éppen ezért, mert a magántulajdoni érték mint szimbólum helyén a közösség életében más játszik szerepet [...] „A tárgyakhoz való ragaszkodás helyett az emberi kapcsolatokhoz ragaszkodás egy belső idő­fogalmat alakított ki, amelynek az objektív idő alárendelődött."</a:t>
            </a:r>
          </a:p>
        </p:txBody>
      </p:sp>
    </p:spTree>
    <p:extLst>
      <p:ext uri="{BB962C8B-B14F-4D97-AF65-F5344CB8AC3E}">
        <p14:creationId xmlns:p14="http://schemas.microsoft.com/office/powerpoint/2010/main" val="199585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Vallás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 romák általában ahhoz az egyházhoz kötődnek, amelyik lakóhelyükön domináns.</a:t>
            </a:r>
          </a:p>
          <a:p>
            <a:r>
              <a:rPr lang="hu-HU" dirty="0"/>
              <a:t>Működik egy erő, mely szokásaikat egységesíti: „Szűzanya-kultusz" és a </a:t>
            </a:r>
            <a:r>
              <a:rPr lang="hu-HU" dirty="0" err="1"/>
              <a:t>csatkai</a:t>
            </a:r>
            <a:r>
              <a:rPr lang="hu-HU" dirty="0"/>
              <a:t>, </a:t>
            </a:r>
            <a:r>
              <a:rPr lang="hu-HU" dirty="0" err="1"/>
              <a:t>máriapócsi</a:t>
            </a:r>
            <a:r>
              <a:rPr lang="hu-HU" dirty="0"/>
              <a:t> búcsú </a:t>
            </a:r>
          </a:p>
          <a:p>
            <a:r>
              <a:rPr lang="hu-HU" dirty="0"/>
              <a:t>Egy-egy búcsújáró helyen évente tíz-tizenkét búcsút is rendezhetnek, a romák (csak egy-egy alkalommal) a szeptemberi Mária-ünnepen jelennek meg, akkor azonban népes delegációkkal képviseltetik magukat. A búcsú egyben nagyszabású nemzetiségi találkozó is. Ma még elsősorban a külön­böző oláh cigány csoportokat hozza össze, s ilyenformán egységesíti is. A búcsún </a:t>
            </a:r>
            <a:r>
              <a:rPr lang="hu-HU" dirty="0" err="1"/>
              <a:t>kidolgozódott</a:t>
            </a:r>
            <a:r>
              <a:rPr lang="hu-HU" dirty="0"/>
              <a:t> a cigányos viselkedés szabályrendszere, amely szinte minden ponton élesen szemben áll a paraszti gyakorlattal. Ez a vallásgyakor­lás általában független a papi szolgálattól, s egyfajta </a:t>
            </a:r>
            <a:r>
              <a:rPr lang="hu-HU" dirty="0" err="1"/>
              <a:t>laikusság</a:t>
            </a:r>
            <a:r>
              <a:rPr lang="hu-HU" dirty="0"/>
              <a:t> fedezhető fel benne, melynek elemei - egészségvarázsló mosakodás a Mária-forrásnál, a Szűzanya- és egyéb Mária-szobrok felkeresése, ima, fohászkodás, gyertyagyújtás, fogadalomtétel. A szent dolgok mellett legalább annyira fontos a rituális mulatság, a mások megvendégelése, az ivás, a lakoma, az ének, a tánc s a bőkezű ajándékozás. </a:t>
            </a:r>
            <a:r>
              <a:rPr lang="hu-HU" dirty="0" err="1"/>
              <a:t>Mindezek</a:t>
            </a:r>
            <a:r>
              <a:rPr lang="hu-HU" dirty="0"/>
              <a:t> a szigorúan megkövetelt tudatos </a:t>
            </a:r>
            <a:r>
              <a:rPr lang="hu-HU" dirty="0" err="1"/>
              <a:t>cigánymagatartás</a:t>
            </a:r>
            <a:r>
              <a:rPr lang="hu-HU" dirty="0"/>
              <a:t> rendszerét jelentik.</a:t>
            </a:r>
          </a:p>
          <a:p>
            <a:r>
              <a:rPr lang="hu-HU" dirty="0"/>
              <a:t>Babonák, rontás, átok, stb. </a:t>
            </a:r>
            <a:r>
              <a:rPr lang="hu-HU" dirty="0" err="1"/>
              <a:t>továbbélése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1390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3639</TotalTime>
  <Words>1803</Words>
  <Application>Microsoft Office PowerPoint</Application>
  <PresentationFormat>Szélesvásznú</PresentationFormat>
  <Paragraphs>52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Office-téma</vt:lpstr>
      <vt:lpstr>A cigánykultúra emblematikus elemei</vt:lpstr>
      <vt:lpstr>A zászló</vt:lpstr>
      <vt:lpstr>Nyelv</vt:lpstr>
      <vt:lpstr>A himnusz</vt:lpstr>
      <vt:lpstr>Érdekképviselet</vt:lpstr>
      <vt:lpstr>Kulturális intézmények</vt:lpstr>
      <vt:lpstr>Magazinok</vt:lpstr>
      <vt:lpstr>Daróczi Ágnes A cigányközösségek értékrendje (archaikus, ideáltipikus)</vt:lpstr>
      <vt:lpstr>Vallás</vt:lpstr>
      <vt:lpstr>Temetés, mint a cigány identitás kifejezése</vt:lpstr>
      <vt:lpstr>Mindennapi élet kultúrája-beszélgetés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Koma</dc:creator>
  <cp:lastModifiedBy>Koma</cp:lastModifiedBy>
  <cp:revision>99</cp:revision>
  <dcterms:created xsi:type="dcterms:W3CDTF">2016-05-22T08:38:58Z</dcterms:created>
  <dcterms:modified xsi:type="dcterms:W3CDTF">2020-05-01T13:48:05Z</dcterms:modified>
</cp:coreProperties>
</file>