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69" r:id="rId2"/>
    <p:sldMasterId id="2147483717" r:id="rId3"/>
    <p:sldMasterId id="2147483732" r:id="rId4"/>
    <p:sldMasterId id="2147483754" r:id="rId5"/>
    <p:sldMasterId id="2147483764" r:id="rId6"/>
  </p:sldMasterIdLst>
  <p:notesMasterIdLst>
    <p:notesMasterId r:id="rId24"/>
  </p:notesMasterIdLst>
  <p:sldIdLst>
    <p:sldId id="338" r:id="rId7"/>
    <p:sldId id="339" r:id="rId8"/>
    <p:sldId id="340" r:id="rId9"/>
    <p:sldId id="341" r:id="rId10"/>
    <p:sldId id="342" r:id="rId11"/>
    <p:sldId id="352" r:id="rId12"/>
    <p:sldId id="353" r:id="rId13"/>
    <p:sldId id="343" r:id="rId14"/>
    <p:sldId id="337" r:id="rId15"/>
    <p:sldId id="344" r:id="rId16"/>
    <p:sldId id="349" r:id="rId17"/>
    <p:sldId id="350" r:id="rId18"/>
    <p:sldId id="351" r:id="rId19"/>
    <p:sldId id="345" r:id="rId20"/>
    <p:sldId id="346" r:id="rId21"/>
    <p:sldId id="348" r:id="rId22"/>
    <p:sldId id="313" r:id="rId23"/>
  </p:sldIdLst>
  <p:sldSz cx="9144000" cy="5143500" type="screen16x9"/>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99"/>
    <a:srgbClr val="EEB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6B0A54C-A2F5-4576-BB18-1FB882BF5DCB}">
  <a:tblStyle styleId="{C6B0A54C-A2F5-4576-BB18-1FB882BF5DC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61" autoAdjust="0"/>
  </p:normalViewPr>
  <p:slideViewPr>
    <p:cSldViewPr>
      <p:cViewPr varScale="1">
        <p:scale>
          <a:sx n="152" d="100"/>
          <a:sy n="152" d="100"/>
        </p:scale>
        <p:origin x="-444" y="-102"/>
      </p:cViewPr>
      <p:guideLst>
        <p:guide orient="horz" pos="1620"/>
        <p:guide pos="2880"/>
      </p:guideLst>
    </p:cSldViewPr>
  </p:slideViewPr>
  <p:notesTextViewPr>
    <p:cViewPr>
      <p:scale>
        <a:sx n="100" d="100"/>
        <a:sy n="100" d="100"/>
      </p:scale>
      <p:origin x="0" y="0"/>
    </p:cViewPr>
  </p:notesTextViewPr>
  <p:notesViewPr>
    <p:cSldViewPr>
      <p:cViewPr varScale="1">
        <p:scale>
          <a:sx n="81" d="100"/>
          <a:sy n="81" d="100"/>
        </p:scale>
        <p:origin x="-4008" y="-102"/>
      </p:cViewPr>
      <p:guideLst>
        <p:guide orient="horz" pos="3109"/>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863" y="739775"/>
            <a:ext cx="6583362"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66909" y="4689515"/>
            <a:ext cx="5335270" cy="4442698"/>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xmlns="" val="9903993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hu.wikipedia.org/wiki/M%C3%A1rcius_13." TargetMode="External"/><Relationship Id="rId3" Type="http://schemas.openxmlformats.org/officeDocument/2006/relationships/hyperlink" Target="https://hu.wikipedia.org/wiki/Avantg%C3%A1rd" TargetMode="External"/><Relationship Id="rId7" Type="http://schemas.openxmlformats.org/officeDocument/2006/relationships/hyperlink" Target="https://hu.wikipedia.org/wiki/199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hu.wikipedia.org/wiki/Dogma-filmek" TargetMode="External"/><Relationship Id="rId5" Type="http://schemas.openxmlformats.org/officeDocument/2006/relationships/hyperlink" Target="https://hu.wikipedia.org/wiki/Thomas_Vinterberg" TargetMode="External"/><Relationship Id="rId4" Type="http://schemas.openxmlformats.org/officeDocument/2006/relationships/hyperlink" Target="https://hu.wikipedia.org/wiki/Lars_von_Tri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hu.wikipedia.org/wiki/Okt%C3%B3ber_9." TargetMode="External"/><Relationship Id="rId13" Type="http://schemas.openxmlformats.org/officeDocument/2006/relationships/hyperlink" Target="https://hu.wikipedia.org/wiki/New_York" TargetMode="External"/><Relationship Id="rId3" Type="http://schemas.openxmlformats.org/officeDocument/2006/relationships/hyperlink" Target="https://hu.wikipedia.org/wiki/Kolozsv%C3%A1ri_Grandpierre_Emil" TargetMode="External"/><Relationship Id="rId7" Type="http://schemas.openxmlformats.org/officeDocument/2006/relationships/hyperlink" Target="https://hu.wikipedia.org/wiki/1948" TargetMode="External"/><Relationship Id="rId12" Type="http://schemas.openxmlformats.org/officeDocument/2006/relationships/hyperlink" Target="https://hu.wikipedia.org/wiki/Les_%C3%89ditions_de_Minui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hu.wikipedia.org/wiki/Samuel_Beckett" TargetMode="External"/><Relationship Id="rId11" Type="http://schemas.openxmlformats.org/officeDocument/2006/relationships/hyperlink" Target="https://hu.wikipedia.org/wiki/P%C3%A1rizs" TargetMode="External"/><Relationship Id="rId5" Type="http://schemas.openxmlformats.org/officeDocument/2006/relationships/hyperlink" Target="https://hu.wikipedia.org/wiki/Angol_nyelv" TargetMode="External"/><Relationship Id="rId10" Type="http://schemas.openxmlformats.org/officeDocument/2006/relationships/hyperlink" Target="https://hu.wikipedia.org/wiki/Janu%C3%A1r_29." TargetMode="External"/><Relationship Id="rId4" Type="http://schemas.openxmlformats.org/officeDocument/2006/relationships/hyperlink" Target="https://hu.wikipedia.org/wiki/Francia_nyelv" TargetMode="External"/><Relationship Id="rId9" Type="http://schemas.openxmlformats.org/officeDocument/2006/relationships/hyperlink" Target="https://hu.wikipedia.org/wiki/1949" TargetMode="External"/><Relationship Id="rId14" Type="http://schemas.openxmlformats.org/officeDocument/2006/relationships/hyperlink" Target="https://hu.wikipedia.org/w/index.php?title=Grove_Press&amp;action=edit&amp;redlink=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xmlns="" val="350291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377503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xmlns="" val="332952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558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xmlns="" val="31933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2863" y="739775"/>
            <a:ext cx="6583362" cy="3703638"/>
          </a:xfrm>
        </p:spPr>
      </p:sp>
      <p:sp>
        <p:nvSpPr>
          <p:cNvPr id="3" name="Jegyzetek helye 2"/>
          <p:cNvSpPr>
            <a:spLocks noGrp="1"/>
          </p:cNvSpPr>
          <p:nvPr>
            <p:ph type="body" idx="1"/>
          </p:nvPr>
        </p:nvSpPr>
        <p:spPr/>
        <p:txBody>
          <a:bodyPr/>
          <a:lstStyle/>
          <a:p>
            <a:r>
              <a:rPr lang="hu-HU" dirty="0" smtClean="0">
                <a:effectLst/>
              </a:rPr>
              <a:t>2019. január 25. </a:t>
            </a:r>
          </a:p>
          <a:p>
            <a:endParaRPr lang="hu-HU" dirty="0" smtClean="0">
              <a:effectLst/>
            </a:endParaRPr>
          </a:p>
          <a:p>
            <a:endParaRPr lang="hu-HU" dirty="0" smtClean="0">
              <a:effectLst/>
            </a:endParaRPr>
          </a:p>
          <a:p>
            <a:endParaRPr lang="hu-HU" dirty="0" smtClean="0">
              <a:effectLst/>
            </a:endParaRPr>
          </a:p>
          <a:p>
            <a:endParaRPr lang="hu-HU" dirty="0" smtClean="0">
              <a:effectLst/>
            </a:endParaRPr>
          </a:p>
          <a:p>
            <a:r>
              <a:rPr lang="hu-HU" dirty="0" smtClean="0">
                <a:effectLst/>
              </a:rPr>
              <a:t>Ma van </a:t>
            </a:r>
            <a:r>
              <a:rPr lang="hu-HU" dirty="0" err="1" smtClean="0">
                <a:effectLst/>
              </a:rPr>
              <a:t>Helge</a:t>
            </a:r>
            <a:r>
              <a:rPr lang="hu-HU" dirty="0" smtClean="0">
                <a:effectLst/>
              </a:rPr>
              <a:t>, a családfő hatvanadik születésnapja. A fényűző családi kastélyban minden készen áll a vendégek fogadására, az ünnepi asztal megterítve, a vacsora tálalva. Megérkezik </a:t>
            </a:r>
            <a:r>
              <a:rPr lang="hu-HU" dirty="0" err="1" smtClean="0">
                <a:effectLst/>
              </a:rPr>
              <a:t>Helgéék</a:t>
            </a:r>
            <a:r>
              <a:rPr lang="hu-HU" dirty="0" smtClean="0">
                <a:effectLst/>
              </a:rPr>
              <a:t> három felnőtt gyermeke is, a hirtelenharagú Michael, nővére, </a:t>
            </a:r>
            <a:r>
              <a:rPr lang="hu-HU" dirty="0" err="1" smtClean="0">
                <a:effectLst/>
              </a:rPr>
              <a:t>Helene</a:t>
            </a:r>
            <a:r>
              <a:rPr lang="hu-HU" dirty="0" smtClean="0">
                <a:effectLst/>
              </a:rPr>
              <a:t>, és Christian, aki mindhármuk közül a legsikeresebb. De most meglepően csendes. Egészen addig, míg a vacsora közepén, a rákleves után szólásra emelkedik. Édesapja születésnapjára szeretne felolvasni egy levelet. És feltárul az eddig eltitkolt, szörnyű családi múlt. </a:t>
            </a:r>
          </a:p>
          <a:p>
            <a:r>
              <a:rPr lang="hu-HU" dirty="0" smtClean="0">
                <a:effectLst/>
              </a:rPr>
              <a:t>A dráma Thomas </a:t>
            </a:r>
            <a:r>
              <a:rPr lang="hu-HU" dirty="0" err="1" smtClean="0">
                <a:effectLst/>
              </a:rPr>
              <a:t>Vinterberg</a:t>
            </a:r>
            <a:r>
              <a:rPr lang="hu-HU" dirty="0" smtClean="0">
                <a:effectLst/>
              </a:rPr>
              <a:t> Születésnap című dán Dogma-filmje alapján született, Hamvai Kornél fordításában kerül a Miskolci Nemzeti Színház </a:t>
            </a:r>
            <a:r>
              <a:rPr lang="hu-HU" dirty="0" err="1" smtClean="0">
                <a:effectLst/>
              </a:rPr>
              <a:t>színpadára</a:t>
            </a:r>
            <a:r>
              <a:rPr lang="hu-HU" dirty="0" smtClean="0">
                <a:effectLst/>
              </a:rPr>
              <a:t>. A családon belüli erőszak tabutémájával foglalkozó mű egy igazán megdöbbentő, mélyreható színházi élményt ígér.</a:t>
            </a:r>
          </a:p>
          <a:p>
            <a:pPr>
              <a:buNone/>
            </a:pPr>
            <a:endParaRPr lang="hu-HU" dirty="0" smtClean="0"/>
          </a:p>
          <a:p>
            <a:pPr>
              <a:buNone/>
            </a:pPr>
            <a:endParaRPr lang="hu-HU" dirty="0" smtClean="0"/>
          </a:p>
          <a:p>
            <a:pPr marL="0" marR="0" indent="0" algn="l" defTabSz="914400" rtl="0" eaLnBrk="1" fontAlgn="auto" latinLnBrk="0" hangingPunct="1">
              <a:lnSpc>
                <a:spcPct val="100000"/>
              </a:lnSpc>
              <a:spcBef>
                <a:spcPts val="0"/>
              </a:spcBef>
              <a:spcAft>
                <a:spcPts val="0"/>
              </a:spcAft>
              <a:buClrTx/>
              <a:buSzPct val="127272"/>
              <a:buFontTx/>
              <a:buNone/>
              <a:tabLst/>
              <a:defRPr/>
            </a:pPr>
            <a:r>
              <a:rPr lang="hu-HU" dirty="0" smtClean="0"/>
              <a:t>A </a:t>
            </a:r>
            <a:r>
              <a:rPr lang="hu-HU" b="1" dirty="0" err="1" smtClean="0"/>
              <a:t>Dogme</a:t>
            </a:r>
            <a:r>
              <a:rPr lang="hu-HU" b="1" dirty="0" smtClean="0"/>
              <a:t> 95</a:t>
            </a:r>
            <a:r>
              <a:rPr lang="hu-HU" dirty="0" smtClean="0"/>
              <a:t> egy </a:t>
            </a:r>
            <a:r>
              <a:rPr lang="hu-HU" dirty="0" smtClean="0">
                <a:hlinkClick r:id="rId3" tooltip="Avantgárd"/>
              </a:rPr>
              <a:t>avantgárd</a:t>
            </a:r>
            <a:r>
              <a:rPr lang="hu-HU" dirty="0" smtClean="0"/>
              <a:t> filmes mozgalom volt, amelyet 1995-ben indított a dán </a:t>
            </a:r>
            <a:r>
              <a:rPr lang="hu-HU" dirty="0" err="1" smtClean="0">
                <a:hlinkClick r:id="rId4" tooltip="Lars von Trier"/>
              </a:rPr>
              <a:t>Lars</a:t>
            </a:r>
            <a:r>
              <a:rPr lang="hu-HU" dirty="0" smtClean="0">
                <a:hlinkClick r:id="rId4" tooltip="Lars von Trier"/>
              </a:rPr>
              <a:t> von </a:t>
            </a:r>
            <a:r>
              <a:rPr lang="hu-HU" dirty="0" err="1" smtClean="0">
                <a:hlinkClick r:id="rId4" tooltip="Lars von Trier"/>
              </a:rPr>
              <a:t>Trier</a:t>
            </a:r>
            <a:r>
              <a:rPr lang="hu-HU" dirty="0" smtClean="0"/>
              <a:t> és </a:t>
            </a:r>
            <a:r>
              <a:rPr lang="hu-HU" dirty="0" smtClean="0">
                <a:hlinkClick r:id="rId5" tooltip="Thomas Vinterberg"/>
              </a:rPr>
              <a:t>Thomas </a:t>
            </a:r>
            <a:r>
              <a:rPr lang="hu-HU" dirty="0" err="1" smtClean="0">
                <a:hlinkClick r:id="rId5" tooltip="Thomas Vinterberg"/>
              </a:rPr>
              <a:t>Vinterberg</a:t>
            </a:r>
            <a:r>
              <a:rPr lang="hu-HU" dirty="0" smtClean="0"/>
              <a:t> rendezők. A mozgalom eredményei a </a:t>
            </a:r>
            <a:r>
              <a:rPr lang="hu-HU" b="1" dirty="0" smtClean="0"/>
              <a:t>Dogma-filmek</a:t>
            </a:r>
            <a:r>
              <a:rPr lang="hu-HU" dirty="0" smtClean="0"/>
              <a:t>.</a:t>
            </a:r>
            <a:r>
              <a:rPr lang="hu-HU" baseline="30000" dirty="0" smtClean="0">
                <a:hlinkClick r:id="rId6"/>
              </a:rPr>
              <a:t>[1]</a:t>
            </a:r>
            <a:r>
              <a:rPr lang="hu-HU" dirty="0" smtClean="0"/>
              <a:t> A Dogme-95 manifesztóban a két rendező meghatározta filmkészítésük alapelveit, ezek elsősorban a hagyományos filmes értékeket, mint a történet, a színészi munka, a témaválasztás, hangsúlyozták</a:t>
            </a:r>
          </a:p>
          <a:p>
            <a:pPr>
              <a:buNone/>
            </a:pPr>
            <a:r>
              <a:rPr lang="hu-HU" dirty="0" smtClean="0"/>
              <a:t>Az irányzat szerint a hanyatló színvonalú filmművészet megmenthető lenne, ha a rendezők nem tekintenék magukat művésznek, és névtelenek maradnának filmjeik mögött, illetve a forgatások során betartanának tíz szabályt. Ezt az alapítók le is írták mely „A szüzesség fogadalmaként” vált ismertté. Ebben a részt vevő filmrendezők (a megalakulás után szinte rögtön csatlakozott </a:t>
            </a:r>
            <a:r>
              <a:rPr lang="hu-HU" dirty="0" err="1" smtClean="0"/>
              <a:t>Kristian</a:t>
            </a:r>
            <a:r>
              <a:rPr lang="hu-HU" dirty="0" smtClean="0"/>
              <a:t> Levring és </a:t>
            </a:r>
            <a:r>
              <a:rPr lang="hu-HU" dirty="0" err="1" smtClean="0"/>
              <a:t>Soren</a:t>
            </a:r>
            <a:r>
              <a:rPr lang="hu-HU" dirty="0" smtClean="0"/>
              <a:t> </a:t>
            </a:r>
            <a:r>
              <a:rPr lang="hu-HU" dirty="0" err="1" smtClean="0"/>
              <a:t>Kragh-Jacobsen</a:t>
            </a:r>
            <a:r>
              <a:rPr lang="hu-HU" dirty="0" smtClean="0"/>
              <a:t>) egyfajta szakítást hirdetnek a múlttal, a konvencionális filmkészítéssel, s saját megfogalmazásuk szerint autentikus filmeket akarnak készíteni, hogy megmutathassák a valóságot a nézőknek. Ehhez egyes helyeken meglehetősen bizarr, formabontó, mégis a filmes világban felpezsdülést hozó „tízparancsolatot” alkottak. Magán a képi anyag tisztaságán kívül a legfontosabb alapelv az eszme tisztasága, az individuum háttérbe szorítása. „A közönséget ma becsapják a „túlkozmetikázott” tucatdramaturgiájú filmekkel, melyben minden előre kiszámítható ”-állítják a dogmások, s a filmművészet megváltására van szükség, akárcsak a </a:t>
            </a:r>
            <a:r>
              <a:rPr lang="hu-HU" dirty="0" err="1" smtClean="0"/>
              <a:t>nouvelle</a:t>
            </a:r>
            <a:r>
              <a:rPr lang="hu-HU" dirty="0" smtClean="0"/>
              <a:t> </a:t>
            </a:r>
            <a:r>
              <a:rPr lang="hu-HU" dirty="0" err="1" smtClean="0"/>
              <a:t>vague</a:t>
            </a:r>
            <a:r>
              <a:rPr lang="hu-HU" dirty="0" smtClean="0"/>
              <a:t> korában volt. </a:t>
            </a:r>
          </a:p>
          <a:p>
            <a:pPr>
              <a:buNone/>
            </a:pPr>
            <a:endParaRPr lang="hu-HU" dirty="0" smtClean="0"/>
          </a:p>
          <a:p>
            <a:pPr>
              <a:buNone/>
            </a:pPr>
            <a:r>
              <a:rPr lang="hu-HU" dirty="0" smtClean="0"/>
              <a:t>Az ötmillió lakosú országban közel egymillióan látták a Születésnapot. Igaz, hogy ez gyakorlatilag egy igen tudatos népszerűsítő kampány eredménye.</a:t>
            </a:r>
          </a:p>
          <a:p>
            <a:r>
              <a:rPr lang="hu-HU" dirty="0" smtClean="0"/>
              <a:t>„Esküszöm, hogy betartom a Dogma95 alábbi, jóváhagyott szabályait: </a:t>
            </a:r>
          </a:p>
          <a:p>
            <a:r>
              <a:rPr lang="hu-HU" dirty="0" smtClean="0"/>
              <a:t>A felvételeket a valódi helyszíneken kell készíteni. Kellékek nem használhatóak.(Ha valamilyen kellékre szükség van, olyan helyszínt kell választani, ahol a kellék megtalálható)</a:t>
            </a:r>
          </a:p>
          <a:p>
            <a:r>
              <a:rPr lang="hu-HU" dirty="0" smtClean="0"/>
              <a:t>Hang nem rögzíthető a képtől függetlenül, és fordítva. (Zene csak akkor használható, ha a forgatás helyszínén tényleg van zene)</a:t>
            </a:r>
          </a:p>
          <a:p>
            <a:r>
              <a:rPr lang="hu-HU" dirty="0" smtClean="0"/>
              <a:t>Kézikamerát kell használni. Minden ebből adódó mozgás engedélyezett. (A történetnek nem ott kell játszódnia, ahol a kamera van; a kamerának kell ott lennie, ahol a történet játszódik)</a:t>
            </a:r>
          </a:p>
          <a:p>
            <a:r>
              <a:rPr lang="hu-HU" dirty="0" smtClean="0"/>
              <a:t>A filmnek színesnek kell lennie. Speciális világítás nem használható. (Ha túl kevés lenne a fény, akkor a jelenetet ki kell vágni; esetleg egy kamerára rögzített lámpa használható)</a:t>
            </a:r>
          </a:p>
          <a:p>
            <a:r>
              <a:rPr lang="hu-HU" dirty="0" smtClean="0"/>
              <a:t>Optikai trükkök és szűrők használata tilos.</a:t>
            </a:r>
          </a:p>
          <a:p>
            <a:r>
              <a:rPr lang="hu-HU" dirty="0" smtClean="0"/>
              <a:t>A film nem tartalmazhat felszínes, sekélyes cselekményt. (Gyilkosság, fegyverek stb. nem szerepelhetnek)</a:t>
            </a:r>
          </a:p>
          <a:p>
            <a:r>
              <a:rPr lang="hu-HU" dirty="0" smtClean="0"/>
              <a:t>A cselekménytől sem időben, sem térben nem lehet eltávolodni. (A filmnek itt és most kell játszódnia)</a:t>
            </a:r>
          </a:p>
          <a:p>
            <a:r>
              <a:rPr lang="hu-HU" dirty="0" smtClean="0"/>
              <a:t>A műfaji film nem elfogadható.</a:t>
            </a:r>
          </a:p>
          <a:p>
            <a:r>
              <a:rPr lang="hu-HU" dirty="0" smtClean="0"/>
              <a:t>35 mm-es filmre kell forgatni az anyagot.</a:t>
            </a:r>
          </a:p>
          <a:p>
            <a:r>
              <a:rPr lang="hu-HU" dirty="0" smtClean="0"/>
              <a:t>A rendező nevét nem lehet feltüntetni.</a:t>
            </a:r>
          </a:p>
          <a:p>
            <a:r>
              <a:rPr lang="hu-HU" dirty="0" smtClean="0"/>
              <a:t>Továbbá, mint rendező, esküszöm, hogy megszabadulok személyes ízlésemtől! Többé már nem vagyok művész. Esküszöm, hogy tartózkodom attól, hogy „művet” alkossak, mivel a pillanatnyit többre értékelem az egésznél. Elsődleges célom, hogy mind a karakterekből, mind a beállításokból az igazságot hozzam felszínre. Esküszöm, hogy erre fogok törekedni minden lehetséges eszközzel, akár a jó ízlés vagy esztétikai szemlélet árán is. Ezzel megteszem a Tisztaság fogadalmát. </a:t>
            </a:r>
          </a:p>
          <a:p>
            <a:r>
              <a:rPr lang="hu-HU" dirty="0" smtClean="0"/>
              <a:t>Koppenhága, </a:t>
            </a:r>
            <a:r>
              <a:rPr lang="hu-HU" dirty="0" smtClean="0">
                <a:hlinkClick r:id="rId7" tooltip="1995"/>
              </a:rPr>
              <a:t>1995</a:t>
            </a:r>
            <a:r>
              <a:rPr lang="hu-HU" dirty="0" smtClean="0"/>
              <a:t>. </a:t>
            </a:r>
            <a:r>
              <a:rPr lang="hu-HU" dirty="0" smtClean="0">
                <a:hlinkClick r:id="rId8" tooltip="Március 13."/>
              </a:rPr>
              <a:t>március 13.</a:t>
            </a:r>
            <a:r>
              <a:rPr lang="hu-HU" dirty="0" smtClean="0"/>
              <a:t> hétfő </a:t>
            </a:r>
          </a:p>
          <a:p>
            <a:r>
              <a:rPr lang="hu-HU" dirty="0" err="1" smtClean="0"/>
              <a:t>Lars</a:t>
            </a:r>
            <a:r>
              <a:rPr lang="hu-HU" dirty="0" smtClean="0"/>
              <a:t> von </a:t>
            </a:r>
            <a:r>
              <a:rPr lang="hu-HU" dirty="0" err="1" smtClean="0"/>
              <a:t>Trier</a:t>
            </a:r>
            <a:r>
              <a:rPr lang="hu-HU" dirty="0" smtClean="0"/>
              <a:t/>
            </a:r>
            <a:br>
              <a:rPr lang="hu-HU" dirty="0" smtClean="0"/>
            </a:br>
            <a:r>
              <a:rPr lang="hu-HU" dirty="0" smtClean="0"/>
              <a:t>Thomas </a:t>
            </a:r>
            <a:r>
              <a:rPr lang="hu-HU" dirty="0" err="1" smtClean="0"/>
              <a:t>Vinterberg</a:t>
            </a:r>
            <a:r>
              <a:rPr lang="hu-HU" dirty="0" smtClean="0"/>
              <a:t>” </a:t>
            </a:r>
          </a:p>
          <a:p>
            <a:pPr>
              <a:buNone/>
            </a:pPr>
            <a:endParaRPr lang="hu-HU" dirty="0"/>
          </a:p>
        </p:txBody>
      </p:sp>
    </p:spTree>
    <p:extLst>
      <p:ext uri="{BB962C8B-B14F-4D97-AF65-F5344CB8AC3E}">
        <p14:creationId xmlns:p14="http://schemas.microsoft.com/office/powerpoint/2010/main" xmlns="" val="179728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178197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42863" y="739775"/>
            <a:ext cx="6583362"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269119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2863" y="739775"/>
            <a:ext cx="6583362" cy="3703638"/>
          </a:xfrm>
        </p:spPr>
      </p:sp>
      <p:sp>
        <p:nvSpPr>
          <p:cNvPr id="3" name="Jegyzetek helye 2"/>
          <p:cNvSpPr>
            <a:spLocks noGrp="1"/>
          </p:cNvSpPr>
          <p:nvPr>
            <p:ph type="body" idx="1"/>
          </p:nvPr>
        </p:nvSpPr>
        <p:spPr/>
        <p:txBody>
          <a:bodyPr/>
          <a:lstStyle/>
          <a:p>
            <a:r>
              <a:rPr lang="hu-HU" b="1" dirty="0" smtClean="0"/>
              <a:t>Első felvonás</a:t>
            </a:r>
          </a:p>
          <a:p>
            <a:r>
              <a:rPr lang="hu-HU" dirty="0" smtClean="0"/>
              <a:t>„ </a:t>
            </a:r>
            <a:r>
              <a:rPr lang="hu-HU" b="1" dirty="0" smtClean="0"/>
              <a:t>ESTRAGON</a:t>
            </a:r>
            <a:r>
              <a:rPr lang="hu-HU" dirty="0" smtClean="0"/>
              <a:t> Semmi sem történik, senki sem jön, senki sem megy el - borzalmas. ” – I. felv. Fordította: </a:t>
            </a:r>
            <a:r>
              <a:rPr lang="hu-HU" dirty="0" smtClean="0">
                <a:hlinkClick r:id="rId3" tooltip="Kolozsvári Grandpierre Emil"/>
              </a:rPr>
              <a:t>Kolozsvári Grandpierre Emil</a:t>
            </a:r>
            <a:endParaRPr lang="hu-HU" dirty="0" smtClean="0"/>
          </a:p>
          <a:p>
            <a:r>
              <a:rPr lang="hu-HU" dirty="0" smtClean="0"/>
              <a:t>Két csavargó, Vladimir és Estragon, várakozik egy országút mentén egy fa mellett. Estragon sikertelenül próbálja levenni cipőjét, közben Vladimir a kalapjával van elfoglalva. Beszélgetésükből kitűnik, hogy </a:t>
            </a:r>
            <a:r>
              <a:rPr lang="hu-HU" dirty="0" err="1" smtClean="0"/>
              <a:t>Godot</a:t>
            </a:r>
            <a:r>
              <a:rPr lang="hu-HU" dirty="0" smtClean="0"/>
              <a:t> érkezésére várnak, aki hosszas várakozásuk ellenére sem akar megérkezni. Valójában sem a helyet, sem az időt nem tudják pontosan, hogy hol és mikor kellene várakozniuk </a:t>
            </a:r>
            <a:r>
              <a:rPr lang="hu-HU" dirty="0" err="1" smtClean="0"/>
              <a:t>Godot</a:t>
            </a:r>
            <a:r>
              <a:rPr lang="hu-HU" dirty="0" smtClean="0"/>
              <a:t> megérkezésére. Unalmukban, hogy elüssék az időt mindenféle dolgokról beszélgetnek, töprengenek </a:t>
            </a:r>
            <a:r>
              <a:rPr lang="hu-HU" dirty="0" err="1" smtClean="0"/>
              <a:t>Godot</a:t>
            </a:r>
            <a:r>
              <a:rPr lang="hu-HU" dirty="0" smtClean="0"/>
              <a:t>-hoz való viszonyukról, hosszasan vitatkoznak mindenféle apróságon. Estragon megéhezik és sárgarépát kér, de Vladimir fehérrépát ad neki. Estragon beleharap, nem ízlik neki, így szóvá teszi a tévedést. Vladimir kutat a zsebében, majd kijelenti, hogy amit talált, az az utolsó sárgarépa. Amikor a közelből kiáltások hallatszanak úgy gondolják, talán </a:t>
            </a:r>
            <a:r>
              <a:rPr lang="hu-HU" dirty="0" err="1" smtClean="0"/>
              <a:t>Godot</a:t>
            </a:r>
            <a:r>
              <a:rPr lang="hu-HU" dirty="0" smtClean="0"/>
              <a:t> érkezett meg. A jövevények </a:t>
            </a:r>
            <a:r>
              <a:rPr lang="hu-HU" dirty="0" err="1" smtClean="0"/>
              <a:t>Pozzo</a:t>
            </a:r>
            <a:r>
              <a:rPr lang="hu-HU" dirty="0" smtClean="0"/>
              <a:t> és </a:t>
            </a:r>
            <a:r>
              <a:rPr lang="hu-HU" dirty="0" err="1" smtClean="0"/>
              <a:t>Lucky</a:t>
            </a:r>
            <a:r>
              <a:rPr lang="hu-HU" dirty="0" smtClean="0"/>
              <a:t>. </a:t>
            </a:r>
            <a:r>
              <a:rPr lang="hu-HU" dirty="0" err="1" smtClean="0"/>
              <a:t>Pozzo</a:t>
            </a:r>
            <a:r>
              <a:rPr lang="hu-HU" dirty="0" smtClean="0"/>
              <a:t> ostorpattogtatás közepette vezeti egy kötélen </a:t>
            </a:r>
            <a:r>
              <a:rPr lang="hu-HU" dirty="0" err="1" smtClean="0"/>
              <a:t>Luckyt</a:t>
            </a:r>
            <a:r>
              <a:rPr lang="hu-HU" dirty="0" smtClean="0"/>
              <a:t>. Noha </a:t>
            </a:r>
            <a:r>
              <a:rPr lang="hu-HU" dirty="0" err="1" smtClean="0"/>
              <a:t>Pozzo</a:t>
            </a:r>
            <a:r>
              <a:rPr lang="hu-HU" dirty="0" smtClean="0"/>
              <a:t> bemutatkozik, a két csavargó bizonytalan, hogy milyen nevet is hallott. Rákérdeznek a nevére újra, de nem értik pontosan. </a:t>
            </a:r>
            <a:r>
              <a:rPr lang="hu-HU" dirty="0" err="1" smtClean="0"/>
              <a:t>Pozzo</a:t>
            </a:r>
            <a:r>
              <a:rPr lang="hu-HU" dirty="0" smtClean="0"/>
              <a:t> szavaiból kiderül, hogy Vladimir és Estragon az ő földjén várakozik. Elbeszélgetnek </a:t>
            </a:r>
            <a:r>
              <a:rPr lang="hu-HU" dirty="0" err="1" smtClean="0"/>
              <a:t>Pozzóval</a:t>
            </a:r>
            <a:r>
              <a:rPr lang="hu-HU" dirty="0" smtClean="0"/>
              <a:t>, aki uraskodó stílusban hosszan fejti ki véleményét a két csavargónak. Eközben </a:t>
            </a:r>
            <a:r>
              <a:rPr lang="hu-HU" dirty="0" err="1" smtClean="0"/>
              <a:t>Lucky</a:t>
            </a:r>
            <a:r>
              <a:rPr lang="hu-HU" dirty="0" smtClean="0"/>
              <a:t> jórészt némán áll, kezében </a:t>
            </a:r>
            <a:r>
              <a:rPr lang="hu-HU" dirty="0" err="1" smtClean="0"/>
              <a:t>Pozzo</a:t>
            </a:r>
            <a:r>
              <a:rPr lang="hu-HU" dirty="0" smtClean="0"/>
              <a:t> csomagjaival, amíg a fejére nem tesznek egy kalapot és meg nem kérik, hogy gondolkozzon. </a:t>
            </a:r>
            <a:r>
              <a:rPr lang="hu-HU" dirty="0" err="1" smtClean="0"/>
              <a:t>Lucky</a:t>
            </a:r>
            <a:r>
              <a:rPr lang="hu-HU" dirty="0" smtClean="0"/>
              <a:t> ekkor egy értelmetlen monológot ad elő, amíg le nem veszik fejéről a kalapot. A monológot követően hosszasan és kölcsönösen udvariaskodva búcsúznak el </a:t>
            </a:r>
            <a:r>
              <a:rPr lang="hu-HU" dirty="0" err="1" smtClean="0"/>
              <a:t>Pozzótól</a:t>
            </a:r>
            <a:r>
              <a:rPr lang="hu-HU" dirty="0" smtClean="0"/>
              <a:t> és </a:t>
            </a:r>
            <a:r>
              <a:rPr lang="hu-HU" dirty="0" err="1" smtClean="0"/>
              <a:t>Luckytól</a:t>
            </a:r>
            <a:r>
              <a:rPr lang="hu-HU" dirty="0" smtClean="0"/>
              <a:t>. Vladimir és Estragon megállapítja, hogy társaságban jobban múlik az idő és eltöprengenek, mire is várnak, miért nem mennek el. Rádöbbennek, hogy nem mehetnek, hiszen </a:t>
            </a:r>
            <a:r>
              <a:rPr lang="hu-HU" dirty="0" err="1" smtClean="0"/>
              <a:t>Godot-ra</a:t>
            </a:r>
            <a:r>
              <a:rPr lang="hu-HU" dirty="0" smtClean="0"/>
              <a:t> várnak. Egy fiú érkezik, aki Albert urat keresi (vagyis Vladimirt). Párbeszédükből megtudjuk, hogy a fiú, aki „</a:t>
            </a:r>
            <a:r>
              <a:rPr lang="hu-HU" dirty="0" err="1" smtClean="0"/>
              <a:t>Godot</a:t>
            </a:r>
            <a:r>
              <a:rPr lang="hu-HU" dirty="0" smtClean="0"/>
              <a:t> úrnál” dolgozik (a kecskéket őrzi), üzenetet hozott </a:t>
            </a:r>
            <a:r>
              <a:rPr lang="hu-HU" dirty="0" err="1" smtClean="0"/>
              <a:t>Godot</a:t>
            </a:r>
            <a:r>
              <a:rPr lang="hu-HU" dirty="0" smtClean="0"/>
              <a:t> úrtól miszerint „</a:t>
            </a:r>
            <a:r>
              <a:rPr lang="hu-HU" dirty="0" err="1" smtClean="0"/>
              <a:t>Godot</a:t>
            </a:r>
            <a:r>
              <a:rPr lang="hu-HU" dirty="0" smtClean="0"/>
              <a:t> úr megbízásából közlöm, hogy ma este nem jöhet, de holnap föltétlenül eljön”. (Kolozsvári Grandpierre Emil fordítása.) Estragon javasolja, hogy várakozzanak addigi helyükön tovább, Vladimir azonban fázik és fedél alá vágyik. Eldöntik hát, hogy elmennek, de végül „nem mozdulnak”. </a:t>
            </a:r>
          </a:p>
          <a:p>
            <a:r>
              <a:rPr lang="hu-HU" b="1" dirty="0" smtClean="0"/>
              <a:t>Második felvonás</a:t>
            </a:r>
          </a:p>
          <a:p>
            <a:r>
              <a:rPr lang="hu-HU" dirty="0" smtClean="0"/>
              <a:t>„ Egy felvonás kevés lett volna, három pedig sok. ” – Samuel Beckett a </a:t>
            </a:r>
            <a:r>
              <a:rPr lang="hu-HU" dirty="0" err="1" smtClean="0"/>
              <a:t>Godot-ra</a:t>
            </a:r>
            <a:r>
              <a:rPr lang="hu-HU" dirty="0" smtClean="0"/>
              <a:t> várva c. műről</a:t>
            </a:r>
          </a:p>
          <a:p>
            <a:r>
              <a:rPr lang="hu-HU" dirty="0" smtClean="0"/>
              <a:t>Másnap, ugyanabban az időben és ugyanott Vladimir és Estragon újra találkozik. Az út menti fa „lombot hajtott”. Estragon a cipőjével bajlódik. Vladimir énekelni kezd, majd megbeszélik az előző nap eseményeit. Emlékeik nem azonosak, civakodnak és hogy az időt </a:t>
            </a:r>
            <a:r>
              <a:rPr lang="hu-HU" dirty="0" err="1" smtClean="0"/>
              <a:t>múlassák</a:t>
            </a:r>
            <a:r>
              <a:rPr lang="hu-HU" dirty="0" smtClean="0"/>
              <a:t>, a megszokott kérdésekre megszokott válaszokkal reagálnak. Estragon </a:t>
            </a:r>
            <a:r>
              <a:rPr lang="hu-HU" dirty="0" err="1" smtClean="0"/>
              <a:t>megjegyzi</a:t>
            </a:r>
            <a:r>
              <a:rPr lang="hu-HU" dirty="0" smtClean="0"/>
              <a:t>, hogy nem tehetnek mást, ha már gondolkozni nem akarnak, mint hogy „izgalom nélkül” beszélgessenek. Vladimir válasza: „Úgy van, sohasem áll be a szánk”. Így aztán, az előző naphoz hasonlóan beszélgetnek mindenféléről, a fáról, cipőről, arról, hogy miért is várakoznak. Később úgy döntenek „</a:t>
            </a:r>
            <a:r>
              <a:rPr lang="hu-HU" dirty="0" err="1" smtClean="0"/>
              <a:t>Pozzót</a:t>
            </a:r>
            <a:r>
              <a:rPr lang="hu-HU" dirty="0" smtClean="0"/>
              <a:t> és </a:t>
            </a:r>
            <a:r>
              <a:rPr lang="hu-HU" dirty="0" err="1" smtClean="0"/>
              <a:t>Luckyt</a:t>
            </a:r>
            <a:r>
              <a:rPr lang="hu-HU" dirty="0" smtClean="0"/>
              <a:t>” játszanak, ekkor Estragon lehordja Vladimirt, aki a </a:t>
            </a:r>
            <a:r>
              <a:rPr lang="hu-HU" dirty="0" err="1" smtClean="0"/>
              <a:t>Luckynak</a:t>
            </a:r>
            <a:r>
              <a:rPr lang="hu-HU" dirty="0" smtClean="0"/>
              <a:t> adott vezényszóra („gondolkozz, disznó”) gondolkodik, majd a „táncolj, disznó” felszólításra táncol. A játékot elunva újra hosszasan fecsegnek, míg csak meg nem jelenik </a:t>
            </a:r>
            <a:r>
              <a:rPr lang="hu-HU" dirty="0" err="1" smtClean="0"/>
              <a:t>Pozzo</a:t>
            </a:r>
            <a:r>
              <a:rPr lang="hu-HU" dirty="0" smtClean="0"/>
              <a:t> és </a:t>
            </a:r>
            <a:r>
              <a:rPr lang="hu-HU" dirty="0" err="1" smtClean="0"/>
              <a:t>Lucky</a:t>
            </a:r>
            <a:r>
              <a:rPr lang="hu-HU" dirty="0" smtClean="0"/>
              <a:t>. </a:t>
            </a:r>
            <a:r>
              <a:rPr lang="hu-HU" dirty="0" err="1" smtClean="0"/>
              <a:t>Pozzo</a:t>
            </a:r>
            <a:r>
              <a:rPr lang="hu-HU" dirty="0" smtClean="0"/>
              <a:t> megvakult, így kiszolgáltatottságában </a:t>
            </a:r>
            <a:r>
              <a:rPr lang="hu-HU" dirty="0" err="1" smtClean="0"/>
              <a:t>Lucky</a:t>
            </a:r>
            <a:r>
              <a:rPr lang="hu-HU" dirty="0" smtClean="0"/>
              <a:t> húzza maga után. Estragon azt hiszi, hogy megérkezett </a:t>
            </a:r>
            <a:r>
              <a:rPr lang="hu-HU" dirty="0" err="1" smtClean="0"/>
              <a:t>Godot</a:t>
            </a:r>
            <a:r>
              <a:rPr lang="hu-HU" dirty="0" smtClean="0"/>
              <a:t>, de Vladimir felvilágosítja, hogy ez csak </a:t>
            </a:r>
            <a:r>
              <a:rPr lang="hu-HU" dirty="0" err="1" smtClean="0"/>
              <a:t>Pozzo</a:t>
            </a:r>
            <a:r>
              <a:rPr lang="hu-HU" dirty="0" smtClean="0"/>
              <a:t> és </a:t>
            </a:r>
            <a:r>
              <a:rPr lang="hu-HU" dirty="0" err="1" smtClean="0"/>
              <a:t>Lucky</a:t>
            </a:r>
            <a:r>
              <a:rPr lang="hu-HU" dirty="0" smtClean="0"/>
              <a:t>. Beszélgetni kezdenek, eközben kiderül, hogy </a:t>
            </a:r>
            <a:r>
              <a:rPr lang="hu-HU" dirty="0" err="1" smtClean="0"/>
              <a:t>Pozzo</a:t>
            </a:r>
            <a:r>
              <a:rPr lang="hu-HU" dirty="0" smtClean="0"/>
              <a:t> nem emlékszik, hogy mikor vakult meg. Próbálják megbeszélni az előző nap eseményeit, de </a:t>
            </a:r>
            <a:r>
              <a:rPr lang="hu-HU" dirty="0" err="1" smtClean="0"/>
              <a:t>Pozzo</a:t>
            </a:r>
            <a:r>
              <a:rPr lang="hu-HU" dirty="0" smtClean="0"/>
              <a:t> semmire sem emlékszik. Vladimir megkéri </a:t>
            </a:r>
            <a:r>
              <a:rPr lang="hu-HU" dirty="0" err="1" smtClean="0"/>
              <a:t>Pozzót</a:t>
            </a:r>
            <a:r>
              <a:rPr lang="hu-HU" dirty="0" smtClean="0"/>
              <a:t>, hogy </a:t>
            </a:r>
            <a:r>
              <a:rPr lang="hu-HU" dirty="0" err="1" smtClean="0"/>
              <a:t>Lucky</a:t>
            </a:r>
            <a:r>
              <a:rPr lang="hu-HU" dirty="0" smtClean="0"/>
              <a:t> „adjon elő valamit”, például gondolkozzon. </a:t>
            </a:r>
            <a:r>
              <a:rPr lang="hu-HU" dirty="0" err="1" smtClean="0"/>
              <a:t>Pozzo</a:t>
            </a:r>
            <a:r>
              <a:rPr lang="hu-HU" dirty="0" smtClean="0"/>
              <a:t> elmondja, hogy </a:t>
            </a:r>
            <a:r>
              <a:rPr lang="hu-HU" dirty="0" err="1" smtClean="0"/>
              <a:t>Lucky</a:t>
            </a:r>
            <a:r>
              <a:rPr lang="hu-HU" dirty="0" smtClean="0"/>
              <a:t> néma, „annyira, hogy még nyögni sem tud”. Vladimir tudni szeretné, hogy </a:t>
            </a:r>
            <a:r>
              <a:rPr lang="hu-HU" dirty="0" err="1" smtClean="0"/>
              <a:t>Lucky</a:t>
            </a:r>
            <a:r>
              <a:rPr lang="hu-HU" dirty="0" smtClean="0"/>
              <a:t> mióta néma, de </a:t>
            </a:r>
            <a:r>
              <a:rPr lang="hu-HU" dirty="0" err="1" smtClean="0"/>
              <a:t>Pozzót</a:t>
            </a:r>
            <a:r>
              <a:rPr lang="hu-HU" dirty="0" smtClean="0"/>
              <a:t> kihozza a sodrából, hogy az időről faggatódzik és ezért elindul </a:t>
            </a:r>
            <a:r>
              <a:rPr lang="hu-HU" dirty="0" err="1" smtClean="0"/>
              <a:t>Luckyval</a:t>
            </a:r>
            <a:r>
              <a:rPr lang="hu-HU" dirty="0" smtClean="0"/>
              <a:t>. Vladimir és Estragon újra magára marad, és próbálja megérteni, hogy mi történt, ekkor megérkezik a fiú, aki az előző nap is. Vladimir kikérdezi a fiút, arról, hogy ő járt-e ott előző alkalommal, de a fiú kijelenti, hogy most jár ott először és nem ismeri meg Vladimirt. Vladimir tovább faggatózik a fiú testvéréről, </a:t>
            </a:r>
            <a:r>
              <a:rPr lang="hu-HU" dirty="0" err="1" smtClean="0"/>
              <a:t>Godot-ról</a:t>
            </a:r>
            <a:r>
              <a:rPr lang="hu-HU" dirty="0" smtClean="0"/>
              <a:t>, arról, hogy mivel foglalkozik, hogy van-e szakálla, és ha igen, akkor milyen színű stb. Amikor a fiú megkérdezi, hogy mint mondjon majd </a:t>
            </a:r>
            <a:r>
              <a:rPr lang="hu-HU" dirty="0" err="1" smtClean="0"/>
              <a:t>Godot</a:t>
            </a:r>
            <a:r>
              <a:rPr lang="hu-HU" dirty="0" smtClean="0"/>
              <a:t> úrnak, Vladimir azt válaszolja, „Mondd, hogy... mondd, hogy </a:t>
            </a:r>
            <a:r>
              <a:rPr lang="hu-HU" dirty="0" err="1" smtClean="0"/>
              <a:t>láttál</a:t>
            </a:r>
            <a:r>
              <a:rPr lang="hu-HU" dirty="0" smtClean="0"/>
              <a:t>, és hogy... hogy </a:t>
            </a:r>
            <a:r>
              <a:rPr lang="hu-HU" dirty="0" err="1" smtClean="0"/>
              <a:t>láttál</a:t>
            </a:r>
            <a:r>
              <a:rPr lang="hu-HU" dirty="0" smtClean="0"/>
              <a:t>”. A fiú távozik, Vladimir és Estragon pedig rádöbben, hogy késő éjszaka van. Mozdulatlanul állnak a fa tövében és azon </a:t>
            </a:r>
            <a:r>
              <a:rPr lang="hu-HU" dirty="0" err="1" smtClean="0"/>
              <a:t>töprengnek</a:t>
            </a:r>
            <a:r>
              <a:rPr lang="hu-HU" dirty="0" smtClean="0"/>
              <a:t>, hogy </a:t>
            </a:r>
            <a:r>
              <a:rPr lang="hu-HU" dirty="0" err="1" smtClean="0"/>
              <a:t>felkössék</a:t>
            </a:r>
            <a:r>
              <a:rPr lang="hu-HU" dirty="0" smtClean="0"/>
              <a:t>-e magukat kötél híján Estragon övére, ami egy kötél. Az abszurd párbeszéd végén, ahogy kipróbálják a kötél erejét, a kötél elszakad, és Vladimir megállapítja, hogy a kötél „semmit sem ér”. Megállapodnak abban, hogy másnap újra visszamennek, és visznek egy erősebb kötelet. Majd eldöntik, hogy elmennek, de végül „nem mozdulnak”. </a:t>
            </a:r>
          </a:p>
          <a:p>
            <a:endParaRPr lang="hu-HU" dirty="0" smtClean="0"/>
          </a:p>
          <a:p>
            <a:r>
              <a:rPr lang="hu-HU" dirty="0" smtClean="0"/>
              <a:t>A </a:t>
            </a:r>
            <a:r>
              <a:rPr lang="hu-HU" b="1" dirty="0" err="1" smtClean="0"/>
              <a:t>Godot-ra</a:t>
            </a:r>
            <a:r>
              <a:rPr lang="hu-HU" b="1" dirty="0" smtClean="0"/>
              <a:t> várva</a:t>
            </a:r>
            <a:r>
              <a:rPr lang="hu-HU" dirty="0" smtClean="0"/>
              <a:t> (</a:t>
            </a:r>
            <a:r>
              <a:rPr lang="hu-HU" dirty="0" smtClean="0">
                <a:hlinkClick r:id="rId4" tooltip="Francia nyelv"/>
              </a:rPr>
              <a:t>franciául</a:t>
            </a:r>
            <a:r>
              <a:rPr lang="hu-HU" dirty="0" smtClean="0"/>
              <a:t>: </a:t>
            </a:r>
            <a:r>
              <a:rPr lang="hu-HU" i="1" dirty="0" smtClean="0"/>
              <a:t>En </a:t>
            </a:r>
            <a:r>
              <a:rPr lang="hu-HU" i="1" dirty="0" err="1" smtClean="0"/>
              <a:t>attendant</a:t>
            </a:r>
            <a:r>
              <a:rPr lang="hu-HU" i="1" dirty="0" smtClean="0"/>
              <a:t> </a:t>
            </a:r>
            <a:r>
              <a:rPr lang="hu-HU" i="1" dirty="0" err="1" smtClean="0"/>
              <a:t>Godot</a:t>
            </a:r>
            <a:r>
              <a:rPr lang="hu-HU" dirty="0" smtClean="0"/>
              <a:t>, </a:t>
            </a:r>
            <a:r>
              <a:rPr lang="hu-HU" dirty="0" smtClean="0">
                <a:hlinkClick r:id="rId5" tooltip="Angol nyelv"/>
              </a:rPr>
              <a:t>angolul</a:t>
            </a:r>
            <a:r>
              <a:rPr lang="hu-HU" dirty="0" smtClean="0"/>
              <a:t>: </a:t>
            </a:r>
            <a:r>
              <a:rPr lang="hu-HU" i="1" dirty="0" err="1" smtClean="0"/>
              <a:t>Waiting</a:t>
            </a:r>
            <a:r>
              <a:rPr lang="hu-HU" i="1" dirty="0" smtClean="0"/>
              <a:t> </a:t>
            </a:r>
            <a:r>
              <a:rPr lang="hu-HU" i="1" dirty="0" err="1" smtClean="0"/>
              <a:t>for</a:t>
            </a:r>
            <a:r>
              <a:rPr lang="hu-HU" i="1" dirty="0" smtClean="0"/>
              <a:t> </a:t>
            </a:r>
            <a:r>
              <a:rPr lang="hu-HU" i="1" dirty="0" err="1" smtClean="0"/>
              <a:t>Godot</a:t>
            </a:r>
            <a:r>
              <a:rPr lang="hu-HU" dirty="0" smtClean="0"/>
              <a:t>) </a:t>
            </a:r>
            <a:r>
              <a:rPr lang="hu-HU" dirty="0" smtClean="0">
                <a:hlinkClick r:id="rId6" tooltip="Samuel Beckett"/>
              </a:rPr>
              <a:t>Samuel Beckett</a:t>
            </a:r>
            <a:r>
              <a:rPr lang="hu-HU" dirty="0" smtClean="0"/>
              <a:t> ír költő, próza- és drámaíró legismertebb és legtöbbször játszott, számos nyelvre lefordított </a:t>
            </a:r>
            <a:r>
              <a:rPr lang="hu-HU" dirty="0" err="1" smtClean="0"/>
              <a:t>színműve</a:t>
            </a:r>
            <a:r>
              <a:rPr lang="hu-HU" dirty="0" smtClean="0"/>
              <a:t>. </a:t>
            </a:r>
            <a:r>
              <a:rPr lang="hu-HU" dirty="0" smtClean="0">
                <a:hlinkClick r:id="rId7" tooltip="1948"/>
              </a:rPr>
              <a:t>1948</a:t>
            </a:r>
            <a:r>
              <a:rPr lang="hu-HU" dirty="0" smtClean="0"/>
              <a:t>. </a:t>
            </a:r>
            <a:r>
              <a:rPr lang="hu-HU" dirty="0" smtClean="0">
                <a:hlinkClick r:id="rId8" tooltip="Október 9."/>
              </a:rPr>
              <a:t>október 9.</a:t>
            </a:r>
            <a:r>
              <a:rPr lang="hu-HU" dirty="0" smtClean="0"/>
              <a:t> és </a:t>
            </a:r>
            <a:r>
              <a:rPr lang="hu-HU" dirty="0" smtClean="0">
                <a:hlinkClick r:id="rId9" tooltip="1949"/>
              </a:rPr>
              <a:t>1949</a:t>
            </a:r>
            <a:r>
              <a:rPr lang="hu-HU" dirty="0" smtClean="0"/>
              <a:t>. </a:t>
            </a:r>
            <a:r>
              <a:rPr lang="hu-HU" dirty="0" smtClean="0">
                <a:hlinkClick r:id="rId10" tooltip="Január 29."/>
              </a:rPr>
              <a:t>január 29.</a:t>
            </a:r>
            <a:r>
              <a:rPr lang="hu-HU" dirty="0" smtClean="0"/>
              <a:t> között íródott francia nyelven. 1952-ben jelent meg először a </a:t>
            </a:r>
            <a:r>
              <a:rPr lang="hu-HU" dirty="0" smtClean="0">
                <a:hlinkClick r:id="rId11" tooltip="Párizs"/>
              </a:rPr>
              <a:t>párizsi</a:t>
            </a:r>
            <a:r>
              <a:rPr lang="hu-HU" dirty="0" smtClean="0"/>
              <a:t> </a:t>
            </a:r>
            <a:r>
              <a:rPr lang="hu-HU" i="1" dirty="0" smtClean="0">
                <a:hlinkClick r:id="rId12" tooltip="Les Éditions de Minuit"/>
              </a:rPr>
              <a:t>Les </a:t>
            </a:r>
            <a:r>
              <a:rPr lang="hu-HU" i="1" dirty="0" err="1" smtClean="0">
                <a:hlinkClick r:id="rId12" tooltip="Les Éditions de Minuit"/>
              </a:rPr>
              <a:t>Éditions</a:t>
            </a:r>
            <a:r>
              <a:rPr lang="hu-HU" i="1" dirty="0" smtClean="0">
                <a:hlinkClick r:id="rId12" tooltip="Les Éditions de Minuit"/>
              </a:rPr>
              <a:t> de </a:t>
            </a:r>
            <a:r>
              <a:rPr lang="hu-HU" i="1" dirty="0" err="1" smtClean="0">
                <a:hlinkClick r:id="rId12" tooltip="Les Éditions de Minuit"/>
              </a:rPr>
              <a:t>Minuit</a:t>
            </a:r>
            <a:r>
              <a:rPr lang="hu-HU" dirty="0" err="1" smtClean="0"/>
              <a:t>-nél</a:t>
            </a:r>
            <a:r>
              <a:rPr lang="hu-HU" dirty="0" smtClean="0"/>
              <a:t>. Két évvel később a </a:t>
            </a:r>
            <a:r>
              <a:rPr lang="hu-HU" dirty="0" smtClean="0">
                <a:hlinkClick r:id="rId13" tooltip="New York"/>
              </a:rPr>
              <a:t>New York</a:t>
            </a:r>
            <a:r>
              <a:rPr lang="hu-HU" dirty="0" smtClean="0"/>
              <a:t>-i </a:t>
            </a:r>
            <a:r>
              <a:rPr lang="hu-HU" dirty="0" err="1" smtClean="0">
                <a:hlinkClick r:id="rId14" tooltip="Grove Press (a lap nem létezik)"/>
              </a:rPr>
              <a:t>Grove</a:t>
            </a:r>
            <a:r>
              <a:rPr lang="hu-HU" dirty="0" smtClean="0">
                <a:hlinkClick r:id="rId14" tooltip="Grove Press (a lap nem létezik)"/>
              </a:rPr>
              <a:t> Press</a:t>
            </a:r>
            <a:r>
              <a:rPr lang="hu-HU" dirty="0" smtClean="0"/>
              <a:t> jelentette meg angol nyelven. </a:t>
            </a:r>
          </a:p>
          <a:p>
            <a:endParaRPr lang="hu-HU" dirty="0"/>
          </a:p>
        </p:txBody>
      </p:sp>
    </p:spTree>
    <p:extLst>
      <p:ext uri="{BB962C8B-B14F-4D97-AF65-F5344CB8AC3E}">
        <p14:creationId xmlns:p14="http://schemas.microsoft.com/office/powerpoint/2010/main" xmlns="" val="397599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315497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4837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28536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xmlns="" val="148766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xmlns="" val="62368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2863" y="739775"/>
            <a:ext cx="6583362" cy="3703638"/>
          </a:xfrm>
        </p:spPr>
      </p:sp>
      <p:sp>
        <p:nvSpPr>
          <p:cNvPr id="3" name="Jegyzetek helye 2"/>
          <p:cNvSpPr>
            <a:spLocks noGrp="1"/>
          </p:cNvSpPr>
          <p:nvPr>
            <p:ph type="body" idx="1"/>
          </p:nvPr>
        </p:nvSpPr>
        <p:spPr/>
        <p:txBody>
          <a:bodyPr/>
          <a:lstStyle/>
          <a:p>
            <a:r>
              <a:rPr lang="hu-HU" dirty="0" smtClean="0"/>
              <a:t>Jó nagy gombolyagot dobott a színpadra Rusznyák Gábor – szép nagyra kerekedett, szét kell szálazni, szálanként lefejteni, karakterenként bogozgatni – szálak, jellemek, karakterek – szálnélküliség, karakternélküliség, jellemnélküliség egy megmerevedett, önismétlő, cselekvésképtelen világban, (bár lenne legalább egy pótcselekvés), lassan hömpölyög a történet, mint a Volga, lassan, komótosan, nagy fellángolásokkal, fogadkozásokkal, nagy nekibuzdulásokkal – bár lenne egy jó nagy </a:t>
            </a:r>
            <a:r>
              <a:rPr lang="hu-HU" dirty="0" err="1" smtClean="0"/>
              <a:t>pofáraesés</a:t>
            </a:r>
            <a:r>
              <a:rPr lang="hu-HU" dirty="0" smtClean="0"/>
              <a:t>, bár lenne egy jó nagy baklövés, de nem: szálak, jellemek, karakterek, 3 majd 6 majd 12, ahogyan az őrnagy is megmondja, ahogyan már anyánk is mindig mondta: te csak élj szépen, ti 3-an csak tegyétek a dolgotok, majd jönnek a sikerek, majd szépen lassan, hamu alatt parázs, lesztek később hatan, meg 12-en és az egész világ egy szép nagy összeborulás lesz a végén, de mielőtt ez még eljön, majd mihamarabb felkerekedünk, mi valamennyien, felszállunk arra a bizonyos vonatra ami Moszkvába visz, de addig, csak még egy napig, csak most és csak ma még befészkeljünk magunkat lelakott kanapéink redői közé, csak addig, csak még ma jól belehazudjuk a világba boldogságunkat, szép családjainkat, hűséges, tiszta jellemű hites feleségeinket, csak addig, csak még ma, ábrándozunk soha-sem volt szép gyerekkorokról, most még hasznavehetetlen de majd holnaptól, máshol, másvalakivel hasznosuló képességeinkről, a régi házról, az ide-oda áradó idősíkokról – addig, csak még ma, csak most gyermeteg képpel nevetünk, szinte önfeledten, dolgunk nincs, nem is volt, minden olyan könnyű, minden olyan idilli – mikor jönnek már az álarcosok, hogy előhozzák igazi jókedveinket? – majd holnap, megvalósítjuk, szeretünk, élünk, de ma, csak ma, csak még egyetlen napig visszük a </a:t>
            </a:r>
            <a:r>
              <a:rPr lang="hu-HU" dirty="0" err="1" smtClean="0"/>
              <a:t>vihetetlent</a:t>
            </a:r>
            <a:r>
              <a:rPr lang="hu-HU" dirty="0" smtClean="0"/>
              <a:t>, rakosgatjuk tehetetlenségünk tégláit, hagyjuk, hogy pávatollkirálynő uralja a teret, bokáinkat összevágva teljesítünk vezényszóra, csak ma, csak most, majd holnaptól meg más lesz minden– jó nagy gombolyagot dobott a színpadra Rusznyák Gábor, dehogy gabalyodik össze itt bárki bárkivel, bár gabalyodna, bár lenne a valódi életre szánt valódi ölelés, de nem: csak ma, csak most még </a:t>
            </a:r>
            <a:r>
              <a:rPr lang="hu-HU" dirty="0" err="1" smtClean="0"/>
              <a:t>szétszálazódunk</a:t>
            </a:r>
            <a:r>
              <a:rPr lang="hu-HU" dirty="0" smtClean="0"/>
              <a:t>, csak ma, csak most még nincsen közös életünk, csak ma, csak most még egy kicsit próbálunk magányosan bolyongva boldogulni, de majd holnap, majd akkor, felszállunk a Moszkvába tartó vonatra - vagy legalábbis, jegyet váltunk végre rá. </a:t>
            </a:r>
            <a:br>
              <a:rPr lang="hu-HU" dirty="0" smtClean="0"/>
            </a:br>
            <a:r>
              <a:rPr lang="hu-HU" dirty="0" smtClean="0"/>
              <a:t>(A 3 nővért ajánlom a Miskolci Nemzeti Színházból. Nem menj haza a szünetben. Megrendülve távozol majd Irinaként, Olgaként, vagy Másaként, Andrejként, vagy Anfiszaként, vagy </a:t>
            </a:r>
            <a:r>
              <a:rPr lang="hu-HU" dirty="0" err="1" smtClean="0"/>
              <a:t>Versinyinként</a:t>
            </a:r>
            <a:r>
              <a:rPr lang="hu-HU" dirty="0" smtClean="0"/>
              <a:t>.)</a:t>
            </a:r>
            <a:endParaRPr lang="hu-HU" dirty="0"/>
          </a:p>
        </p:txBody>
      </p:sp>
    </p:spTree>
    <p:extLst>
      <p:ext uri="{BB962C8B-B14F-4D97-AF65-F5344CB8AC3E}">
        <p14:creationId xmlns:p14="http://schemas.microsoft.com/office/powerpoint/2010/main" xmlns="" val="120999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Karácsony második ünnepén, István vértanú napján, nagy névnapra készülnek egy grófi uradalom jószágigazgatójának a házában. Ennek a névnapi ünnepnek a története, estétől reggelig, a regény. Nagy súllyal és feszültséggel indul el a dolog: a dáridóba egy családi katasztrófa fonódik bele. A cél a ház szép fiatal leányát, Annust összeboronálni dr. Pogány Imrével, a fiatal, gazdag és </a:t>
            </a:r>
            <a:r>
              <a:rPr lang="hu-HU" dirty="0" err="1" smtClean="0"/>
              <a:t>gentry</a:t>
            </a:r>
            <a:r>
              <a:rPr lang="hu-HU" dirty="0" smtClean="0"/>
              <a:t>-összeköttetéseket kereső zsidó földbirtokossal. Már minden előkészület megvan. A nagy vacsora kész, meg is terítettek, az első vendég, a jegyző, a ház másik lányának a férje, már itt is van, magával hozta a fiatal legátust s minden pillanatban várják a többi vendégeket. Jön az ispán, Budapestről, a gróftól a hírrel: a fiatal gróf, akit szintén idevártak, nem jön el, de ami még nagyobb baj: a birtokot bérbe adják, a jószágigazgató, a vendégség házigazdája, el van csapva, egy hét múlva költözhetik Szegedre, ahol valami kis állást jelöltek ki neki.</a:t>
            </a:r>
            <a:endParaRPr lang="hu-HU" dirty="0"/>
          </a:p>
        </p:txBody>
      </p:sp>
    </p:spTree>
    <p:extLst>
      <p:ext uri="{BB962C8B-B14F-4D97-AF65-F5344CB8AC3E}">
        <p14:creationId xmlns:p14="http://schemas.microsoft.com/office/powerpoint/2010/main" xmlns="" val="261809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58050" y="3685800"/>
            <a:ext cx="5860500" cy="819900"/>
          </a:xfrm>
          <a:prstGeom prst="rect">
            <a:avLst/>
          </a:prstGeom>
        </p:spPr>
        <p:txBody>
          <a:bodyPr wrap="square" lIns="91425" tIns="91425" rIns="91425" bIns="91425" anchor="b" anchorCtr="0"/>
          <a:lstStyle>
            <a:lvl1pPr lvl="0"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a:spcBef>
                <a:spcPts val="0"/>
              </a:spcBef>
              <a:buSzPct val="100000"/>
              <a:defRPr sz="3000"/>
            </a:lvl9pPr>
          </a:lstStyle>
          <a:p>
            <a:endParaRPr/>
          </a:p>
        </p:txBody>
      </p:sp>
      <p:sp>
        <p:nvSpPr>
          <p:cNvPr id="17" name="Shape 17"/>
          <p:cNvSpPr txBox="1"/>
          <p:nvPr/>
        </p:nvSpPr>
        <p:spPr>
          <a:xfrm>
            <a:off x="623812" y="44919"/>
            <a:ext cx="1957200" cy="653700"/>
          </a:xfrm>
          <a:prstGeom prst="rect">
            <a:avLst/>
          </a:prstGeom>
          <a:noFill/>
          <a:ln>
            <a:noFill/>
          </a:ln>
        </p:spPr>
        <p:txBody>
          <a:bodyPr wrap="square" lIns="91425" tIns="91425" rIns="91425" bIns="91425" anchor="t" anchorCtr="0">
            <a:noAutofit/>
          </a:bodyPr>
          <a:lstStyle/>
          <a:p>
            <a:r>
              <a:rPr lang="en" sz="9600">
                <a:solidFill>
                  <a:srgbClr val="FFFFFF"/>
                </a:solidFill>
                <a:latin typeface="Montserrat"/>
                <a:ea typeface="Montserrat"/>
                <a:cs typeface="Montserrat"/>
                <a:sym typeface="Montserrat"/>
              </a:rPr>
              <a:t>“</a:t>
            </a:r>
          </a:p>
        </p:txBody>
      </p:sp>
      <p:cxnSp>
        <p:nvCxnSpPr>
          <p:cNvPr id="18" name="Shape 18"/>
          <p:cNvCxnSpPr/>
          <p:nvPr/>
        </p:nvCxnSpPr>
        <p:spPr>
          <a:xfrm rot="10800000">
            <a:off x="759503" y="1139975"/>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851725" y="1583350"/>
            <a:ext cx="5440500" cy="1159800"/>
          </a:xfrm>
          <a:prstGeom prst="rect">
            <a:avLst/>
          </a:prstGeom>
        </p:spPr>
        <p:txBody>
          <a:bodyPr wrap="square"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3" name="Shape 13"/>
          <p:cNvSpPr txBox="1">
            <a:spLocks noGrp="1"/>
          </p:cNvSpPr>
          <p:nvPr>
            <p:ph type="subTitle" idx="1"/>
          </p:nvPr>
        </p:nvSpPr>
        <p:spPr>
          <a:xfrm>
            <a:off x="2135200" y="3812000"/>
            <a:ext cx="4873500" cy="1331400"/>
          </a:xfrm>
          <a:prstGeom prst="rect">
            <a:avLst/>
          </a:prstGeom>
        </p:spPr>
        <p:txBody>
          <a:bodyPr wrap="square" lIns="91425" tIns="91425" rIns="91425" bIns="91425" anchor="ctr"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cxnSp>
        <p:nvCxnSpPr>
          <p:cNvPr id="14" name="Shape 14"/>
          <p:cNvCxnSpPr/>
          <p:nvPr/>
        </p:nvCxnSpPr>
        <p:spPr>
          <a:xfrm rot="10800000">
            <a:off x="4169400" y="3812000"/>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58050" y="3685800"/>
            <a:ext cx="5860500" cy="819900"/>
          </a:xfrm>
          <a:prstGeom prst="rect">
            <a:avLst/>
          </a:prstGeom>
        </p:spPr>
        <p:txBody>
          <a:bodyPr wrap="square" lIns="91425" tIns="91425" rIns="91425" bIns="91425" anchor="b" anchorCtr="0"/>
          <a:lstStyle>
            <a:lvl1pPr lvl="0"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a:spcBef>
                <a:spcPts val="0"/>
              </a:spcBef>
              <a:buSzPct val="100000"/>
              <a:defRPr sz="3000"/>
            </a:lvl9pPr>
          </a:lstStyle>
          <a:p>
            <a:endParaRPr/>
          </a:p>
        </p:txBody>
      </p:sp>
      <p:sp>
        <p:nvSpPr>
          <p:cNvPr id="17" name="Shape 17"/>
          <p:cNvSpPr txBox="1"/>
          <p:nvPr/>
        </p:nvSpPr>
        <p:spPr>
          <a:xfrm>
            <a:off x="623812" y="44919"/>
            <a:ext cx="1957200" cy="653700"/>
          </a:xfrm>
          <a:prstGeom prst="rect">
            <a:avLst/>
          </a:prstGeom>
          <a:noFill/>
          <a:ln>
            <a:noFill/>
          </a:ln>
        </p:spPr>
        <p:txBody>
          <a:bodyPr wrap="square" lIns="91425" tIns="91425" rIns="91425" bIns="91425" anchor="t" anchorCtr="0">
            <a:noAutofit/>
          </a:bodyPr>
          <a:lstStyle/>
          <a:p>
            <a:r>
              <a:rPr lang="en" sz="9600">
                <a:solidFill>
                  <a:srgbClr val="FFFFFF"/>
                </a:solidFill>
                <a:latin typeface="Montserrat"/>
                <a:ea typeface="Montserrat"/>
                <a:cs typeface="Montserrat"/>
                <a:sym typeface="Montserrat"/>
              </a:rPr>
              <a:t>“</a:t>
            </a:r>
          </a:p>
        </p:txBody>
      </p:sp>
      <p:cxnSp>
        <p:nvCxnSpPr>
          <p:cNvPr id="18" name="Shape 18"/>
          <p:cNvCxnSpPr/>
          <p:nvPr/>
        </p:nvCxnSpPr>
        <p:spPr>
          <a:xfrm rot="10800000">
            <a:off x="759503" y="1139975"/>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72675" y="2143050"/>
            <a:ext cx="6598500" cy="857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252325"/>
            <a:ext cx="8229600" cy="891000"/>
          </a:xfrm>
          <a:prstGeom prst="rect">
            <a:avLst/>
          </a:prstGeom>
        </p:spPr>
        <p:txBody>
          <a:bodyPr wrap="square" lIns="91425" tIns="91425" rIns="91425" bIns="91425" anchor="ctr" anchorCtr="0"/>
          <a:lstStyle>
            <a:lvl1pPr lvl="0" algn="ctr">
              <a:spcBef>
                <a:spcPts val="360"/>
              </a:spcBef>
              <a:buSzPct val="100000"/>
              <a:buFont typeface="Montserrat"/>
              <a:buNone/>
              <a:defRPr sz="3000">
                <a:latin typeface="Montserrat"/>
                <a:ea typeface="Montserrat"/>
                <a:cs typeface="Montserrat"/>
                <a:sym typeface="Montserrat"/>
              </a:defRPr>
            </a:lvl1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533400" y="3107350"/>
            <a:ext cx="4038600" cy="11598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 name="Shape 14"/>
          <p:cNvSpPr txBox="1">
            <a:spLocks noGrp="1"/>
          </p:cNvSpPr>
          <p:nvPr>
            <p:ph type="subTitle" idx="1"/>
          </p:nvPr>
        </p:nvSpPr>
        <p:spPr>
          <a:xfrm>
            <a:off x="533400" y="4211654"/>
            <a:ext cx="40386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22" name="Shape 22"/>
          <p:cNvSpPr txBox="1">
            <a:spLocks noGrp="1"/>
          </p:cNvSpPr>
          <p:nvPr>
            <p:ph type="title"/>
          </p:nvPr>
        </p:nvSpPr>
        <p:spPr>
          <a:xfrm>
            <a:off x="457200" y="434587"/>
            <a:ext cx="4114800" cy="2137200"/>
          </a:xfrm>
          <a:prstGeom prst="rect">
            <a:avLst/>
          </a:prstGeom>
        </p:spPr>
        <p:txBody>
          <a:bodyPr spcFirstLastPara="1" wrap="square" lIns="91425" tIns="91425" rIns="91425" bIns="91425" anchor="b" anchorCtr="0"/>
          <a:lstStyle>
            <a:lvl1pPr lvl="0"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a:endParaRPr/>
          </a:p>
        </p:txBody>
      </p:sp>
      <p:sp>
        <p:nvSpPr>
          <p:cNvPr id="23" name="Shape 23"/>
          <p:cNvSpPr txBox="1">
            <a:spLocks noGrp="1"/>
          </p:cNvSpPr>
          <p:nvPr>
            <p:ph type="body" idx="1"/>
          </p:nvPr>
        </p:nvSpPr>
        <p:spPr>
          <a:xfrm>
            <a:off x="457200" y="2647975"/>
            <a:ext cx="4114800" cy="21372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marL="914400" lvl="1"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marL="1371600" lvl="2"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marL="1828800" lvl="3"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marL="2286000" lvl="4"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marL="2743200" lvl="5"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marL="3200400" lvl="6"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marL="3657600" lvl="7"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marL="4114800" lvl="8"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434587"/>
            <a:ext cx="4114800" cy="21372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Shape 26"/>
          <p:cNvSpPr txBox="1">
            <a:spLocks noGrp="1"/>
          </p:cNvSpPr>
          <p:nvPr>
            <p:ph type="body" idx="1"/>
          </p:nvPr>
        </p:nvSpPr>
        <p:spPr>
          <a:xfrm>
            <a:off x="457200" y="2571775"/>
            <a:ext cx="3121200" cy="2354100"/>
          </a:xfrm>
          <a:prstGeom prst="rect">
            <a:avLst/>
          </a:prstGeom>
        </p:spPr>
        <p:txBody>
          <a:bodyPr spcFirstLastPara="1" wrap="square" lIns="91425" tIns="91425" rIns="91425" bIns="91425" anchor="t" anchorCtr="0"/>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Shape 27"/>
          <p:cNvSpPr txBox="1">
            <a:spLocks noGrp="1"/>
          </p:cNvSpPr>
          <p:nvPr>
            <p:ph type="body" idx="2"/>
          </p:nvPr>
        </p:nvSpPr>
        <p:spPr>
          <a:xfrm>
            <a:off x="3766505" y="2571775"/>
            <a:ext cx="3121200" cy="2354100"/>
          </a:xfrm>
          <a:prstGeom prst="rect">
            <a:avLst/>
          </a:prstGeom>
        </p:spPr>
        <p:txBody>
          <a:bodyPr spcFirstLastPara="1" wrap="square" lIns="91425" tIns="91425" rIns="91425" bIns="91425" anchor="t" anchorCtr="0"/>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Shape 28"/>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434587"/>
            <a:ext cx="4114800" cy="21372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1" name="Shape 31"/>
          <p:cNvSpPr txBox="1">
            <a:spLocks noGrp="1"/>
          </p:cNvSpPr>
          <p:nvPr>
            <p:ph type="body" idx="1"/>
          </p:nvPr>
        </p:nvSpPr>
        <p:spPr>
          <a:xfrm>
            <a:off x="457200" y="2571775"/>
            <a:ext cx="2631900" cy="23541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Shape 32"/>
          <p:cNvSpPr txBox="1">
            <a:spLocks noGrp="1"/>
          </p:cNvSpPr>
          <p:nvPr>
            <p:ph type="body" idx="2"/>
          </p:nvPr>
        </p:nvSpPr>
        <p:spPr>
          <a:xfrm>
            <a:off x="3223964" y="2571775"/>
            <a:ext cx="2631900" cy="23541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Shape 33"/>
          <p:cNvSpPr txBox="1">
            <a:spLocks noGrp="1"/>
          </p:cNvSpPr>
          <p:nvPr>
            <p:ph type="body" idx="3"/>
          </p:nvPr>
        </p:nvSpPr>
        <p:spPr>
          <a:xfrm>
            <a:off x="5990727" y="2571775"/>
            <a:ext cx="2631900" cy="23541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Shape 34"/>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sp>
        <p:nvSpPr>
          <p:cNvPr id="43" name="Shape 43"/>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2675" y="2143050"/>
            <a:ext cx="6598500" cy="857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236500" y="3727575"/>
            <a:ext cx="6671100" cy="1198200"/>
          </a:xfrm>
          <a:prstGeom prst="rect">
            <a:avLst/>
          </a:prstGeom>
        </p:spPr>
        <p:txBody>
          <a:bodyPr wrap="square"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4" name="Shape 14"/>
          <p:cNvSpPr txBox="1">
            <a:spLocks noGrp="1"/>
          </p:cNvSpPr>
          <p:nvPr>
            <p:ph type="ctrTitle"/>
          </p:nvPr>
        </p:nvSpPr>
        <p:spPr>
          <a:xfrm>
            <a:off x="457200" y="2965525"/>
            <a:ext cx="3374700" cy="10071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Shape 15"/>
          <p:cNvSpPr txBox="1">
            <a:spLocks noGrp="1"/>
          </p:cNvSpPr>
          <p:nvPr>
            <p:ph type="subTitle" idx="1"/>
          </p:nvPr>
        </p:nvSpPr>
        <p:spPr>
          <a:xfrm>
            <a:off x="457200" y="4056927"/>
            <a:ext cx="3374700" cy="681600"/>
          </a:xfrm>
          <a:prstGeom prst="rect">
            <a:avLst/>
          </a:prstGeom>
        </p:spPr>
        <p:txBody>
          <a:bodyPr spcFirstLastPara="1" wrap="square" lIns="91425" tIns="91425" rIns="91425" bIns="91425" anchor="t" anchorCtr="0"/>
          <a:lstStyle>
            <a:lvl1pPr lvl="0" rtl="0">
              <a:spcBef>
                <a:spcPts val="0"/>
              </a:spcBef>
              <a:spcAft>
                <a:spcPts val="0"/>
              </a:spcAft>
              <a:buSzPts val="1100"/>
              <a:buFont typeface="Raleway"/>
              <a:buNone/>
              <a:defRPr sz="1100" b="1">
                <a:latin typeface="Raleway"/>
                <a:ea typeface="Raleway"/>
                <a:cs typeface="Raleway"/>
                <a:sym typeface="Raleway"/>
              </a:defRPr>
            </a:lvl1pPr>
            <a:lvl2pPr lvl="1" rtl="0">
              <a:spcBef>
                <a:spcPts val="1000"/>
              </a:spcBef>
              <a:spcAft>
                <a:spcPts val="0"/>
              </a:spcAft>
              <a:buSzPts val="1100"/>
              <a:buFont typeface="Raleway"/>
              <a:buNone/>
              <a:defRPr sz="1100" b="1">
                <a:latin typeface="Raleway"/>
                <a:ea typeface="Raleway"/>
                <a:cs typeface="Raleway"/>
                <a:sym typeface="Raleway"/>
              </a:defRPr>
            </a:lvl2pPr>
            <a:lvl3pPr lvl="2" rtl="0">
              <a:spcBef>
                <a:spcPts val="1000"/>
              </a:spcBef>
              <a:spcAft>
                <a:spcPts val="0"/>
              </a:spcAft>
              <a:buSzPts val="1100"/>
              <a:buFont typeface="Raleway"/>
              <a:buNone/>
              <a:defRPr sz="1100" b="1">
                <a:latin typeface="Raleway"/>
                <a:ea typeface="Raleway"/>
                <a:cs typeface="Raleway"/>
                <a:sym typeface="Raleway"/>
              </a:defRPr>
            </a:lvl3pPr>
            <a:lvl4pPr lvl="3" rtl="0">
              <a:spcBef>
                <a:spcPts val="1000"/>
              </a:spcBef>
              <a:spcAft>
                <a:spcPts val="0"/>
              </a:spcAft>
              <a:buSzPts val="1100"/>
              <a:buFont typeface="Raleway"/>
              <a:buNone/>
              <a:defRPr sz="1100" b="1">
                <a:latin typeface="Raleway"/>
                <a:ea typeface="Raleway"/>
                <a:cs typeface="Raleway"/>
                <a:sym typeface="Raleway"/>
              </a:defRPr>
            </a:lvl4pPr>
            <a:lvl5pPr lvl="4" rtl="0">
              <a:spcBef>
                <a:spcPts val="1000"/>
              </a:spcBef>
              <a:spcAft>
                <a:spcPts val="0"/>
              </a:spcAft>
              <a:buSzPts val="1100"/>
              <a:buFont typeface="Raleway"/>
              <a:buNone/>
              <a:defRPr sz="1100" b="1">
                <a:latin typeface="Raleway"/>
                <a:ea typeface="Raleway"/>
                <a:cs typeface="Raleway"/>
                <a:sym typeface="Raleway"/>
              </a:defRPr>
            </a:lvl5pPr>
            <a:lvl6pPr lvl="5" rtl="0">
              <a:spcBef>
                <a:spcPts val="1000"/>
              </a:spcBef>
              <a:spcAft>
                <a:spcPts val="0"/>
              </a:spcAft>
              <a:buSzPts val="1100"/>
              <a:buFont typeface="Raleway"/>
              <a:buNone/>
              <a:defRPr sz="1100" b="1">
                <a:latin typeface="Raleway"/>
                <a:ea typeface="Raleway"/>
                <a:cs typeface="Raleway"/>
                <a:sym typeface="Raleway"/>
              </a:defRPr>
            </a:lvl6pPr>
            <a:lvl7pPr lvl="6" rtl="0">
              <a:spcBef>
                <a:spcPts val="1000"/>
              </a:spcBef>
              <a:spcAft>
                <a:spcPts val="0"/>
              </a:spcAft>
              <a:buSzPts val="1100"/>
              <a:buFont typeface="Raleway"/>
              <a:buNone/>
              <a:defRPr sz="1100" b="1">
                <a:latin typeface="Raleway"/>
                <a:ea typeface="Raleway"/>
                <a:cs typeface="Raleway"/>
                <a:sym typeface="Raleway"/>
              </a:defRPr>
            </a:lvl7pPr>
            <a:lvl8pPr lvl="7" rtl="0">
              <a:spcBef>
                <a:spcPts val="1000"/>
              </a:spcBef>
              <a:spcAft>
                <a:spcPts val="0"/>
              </a:spcAft>
              <a:buSzPts val="1100"/>
              <a:buFont typeface="Raleway"/>
              <a:buNone/>
              <a:defRPr sz="1100" b="1">
                <a:latin typeface="Raleway"/>
                <a:ea typeface="Raleway"/>
                <a:cs typeface="Raleway"/>
                <a:sym typeface="Raleway"/>
              </a:defRPr>
            </a:lvl8pPr>
            <a:lvl9pPr lvl="8" rtl="0">
              <a:spcBef>
                <a:spcPts val="1000"/>
              </a:spcBef>
              <a:spcAft>
                <a:spcPts val="1000"/>
              </a:spcAft>
              <a:buSzPts val="1100"/>
              <a:buFont typeface="Raleway"/>
              <a:buNone/>
              <a:defRPr sz="1100" b="1">
                <a:latin typeface="Raleway"/>
                <a:ea typeface="Raleway"/>
                <a:cs typeface="Raleway"/>
                <a:sym typeface="Raleway"/>
              </a:defRPr>
            </a:lvl9pPr>
          </a:lstStyle>
          <a:p>
            <a:endParaRPr/>
          </a:p>
        </p:txBody>
      </p:sp>
      <p:sp>
        <p:nvSpPr>
          <p:cNvPr id="16" name="Shape 16"/>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163243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25" name="Shape 25"/>
          <p:cNvSpPr txBox="1">
            <a:spLocks noGrp="1"/>
          </p:cNvSpPr>
          <p:nvPr>
            <p:ph type="title"/>
          </p:nvPr>
        </p:nvSpPr>
        <p:spPr>
          <a:xfrm>
            <a:off x="457200" y="984875"/>
            <a:ext cx="2383800" cy="6297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6" name="Shape 26"/>
          <p:cNvSpPr txBox="1">
            <a:spLocks noGrp="1"/>
          </p:cNvSpPr>
          <p:nvPr>
            <p:ph type="body" idx="1"/>
          </p:nvPr>
        </p:nvSpPr>
        <p:spPr>
          <a:xfrm>
            <a:off x="457200" y="1715123"/>
            <a:ext cx="4762200" cy="2736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27" name="Shape 27"/>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425919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30" name="Shape 30"/>
          <p:cNvSpPr txBox="1">
            <a:spLocks noGrp="1"/>
          </p:cNvSpPr>
          <p:nvPr>
            <p:ph type="title"/>
          </p:nvPr>
        </p:nvSpPr>
        <p:spPr>
          <a:xfrm>
            <a:off x="457200" y="984875"/>
            <a:ext cx="2383800" cy="6297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1" name="Shape 31"/>
          <p:cNvSpPr txBox="1">
            <a:spLocks noGrp="1"/>
          </p:cNvSpPr>
          <p:nvPr>
            <p:ph type="body" idx="1"/>
          </p:nvPr>
        </p:nvSpPr>
        <p:spPr>
          <a:xfrm>
            <a:off x="457200" y="1711200"/>
            <a:ext cx="2276400" cy="27486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32" name="Shape 32"/>
          <p:cNvSpPr txBox="1">
            <a:spLocks noGrp="1"/>
          </p:cNvSpPr>
          <p:nvPr>
            <p:ph type="body" idx="2"/>
          </p:nvPr>
        </p:nvSpPr>
        <p:spPr>
          <a:xfrm>
            <a:off x="2870548" y="1711200"/>
            <a:ext cx="2276400" cy="27486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33" name="Shape 33"/>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60523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otally blank">
  <p:cSld name="Totally blank">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457200" y="4673650"/>
            <a:ext cx="548700" cy="245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58" name="Shape 58"/>
          <p:cNvSpPr/>
          <p:nvPr/>
        </p:nvSpPr>
        <p:spPr>
          <a:xfrm>
            <a:off x="75" y="75"/>
            <a:ext cx="9144000" cy="5143500"/>
          </a:xfrm>
          <a:prstGeom prst="rect">
            <a:avLst/>
          </a:prstGeom>
          <a:solidFill>
            <a:srgbClr val="212539">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xmlns="" val="4109650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09600" y="3439625"/>
            <a:ext cx="3962400" cy="11598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xmlns="" val="3907051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22" name="Shape 22"/>
          <p:cNvSpPr txBox="1">
            <a:spLocks noGrp="1"/>
          </p:cNvSpPr>
          <p:nvPr>
            <p:ph type="title"/>
          </p:nvPr>
        </p:nvSpPr>
        <p:spPr>
          <a:xfrm>
            <a:off x="457200" y="434587"/>
            <a:ext cx="4114800" cy="2137200"/>
          </a:xfrm>
          <a:prstGeom prst="rect">
            <a:avLst/>
          </a:prstGeom>
        </p:spPr>
        <p:txBody>
          <a:bodyPr spcFirstLastPara="1" wrap="square" lIns="91425" tIns="91425" rIns="91425" bIns="91425" anchor="b" anchorCtr="0"/>
          <a:lstStyle>
            <a:lvl1pPr lvl="0"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a:endParaRPr/>
          </a:p>
        </p:txBody>
      </p:sp>
      <p:sp>
        <p:nvSpPr>
          <p:cNvPr id="23" name="Shape 23"/>
          <p:cNvSpPr txBox="1">
            <a:spLocks noGrp="1"/>
          </p:cNvSpPr>
          <p:nvPr>
            <p:ph type="body" idx="1"/>
          </p:nvPr>
        </p:nvSpPr>
        <p:spPr>
          <a:xfrm>
            <a:off x="457200" y="2647975"/>
            <a:ext cx="4114800" cy="21372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marL="914400" lvl="1"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marL="1371600" lvl="2"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marL="1828800" lvl="3"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marL="2286000" lvl="4"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marL="2743200" lvl="5"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marL="3200400" lvl="6"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marL="3657600" lvl="7"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marL="4114800" lvl="8"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a:endParaRPr/>
          </a:p>
        </p:txBody>
      </p:sp>
    </p:spTree>
    <p:extLst>
      <p:ext uri="{BB962C8B-B14F-4D97-AF65-F5344CB8AC3E}">
        <p14:creationId xmlns:p14="http://schemas.microsoft.com/office/powerpoint/2010/main" xmlns="" val="101740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434587"/>
            <a:ext cx="4114800" cy="21372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7" name="Shape 37"/>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3286671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sp>
        <p:nvSpPr>
          <p:cNvPr id="43" name="Shape 43"/>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2046526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339362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252325"/>
            <a:ext cx="8229600" cy="891000"/>
          </a:xfrm>
          <a:prstGeom prst="rect">
            <a:avLst/>
          </a:prstGeom>
        </p:spPr>
        <p:txBody>
          <a:bodyPr wrap="square" lIns="91425" tIns="91425" rIns="91425" bIns="91425" anchor="ctr" anchorCtr="0"/>
          <a:lstStyle>
            <a:lvl1pPr lvl="0" algn="ctr">
              <a:spcBef>
                <a:spcPts val="360"/>
              </a:spcBef>
              <a:buSzPct val="100000"/>
              <a:buFont typeface="Montserrat"/>
              <a:buNone/>
              <a:defRPr sz="3000">
                <a:latin typeface="Montserrat"/>
                <a:ea typeface="Montserrat"/>
                <a:cs typeface="Montserrat"/>
                <a:sym typeface="Montserrat"/>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851725" y="1583350"/>
            <a:ext cx="5440500" cy="1159800"/>
          </a:xfrm>
          <a:prstGeom prst="rect">
            <a:avLst/>
          </a:prstGeom>
        </p:spPr>
        <p:txBody>
          <a:bodyPr wrap="square"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3" name="Shape 13"/>
          <p:cNvSpPr txBox="1">
            <a:spLocks noGrp="1"/>
          </p:cNvSpPr>
          <p:nvPr>
            <p:ph type="subTitle" idx="1"/>
          </p:nvPr>
        </p:nvSpPr>
        <p:spPr>
          <a:xfrm>
            <a:off x="2135200" y="3812000"/>
            <a:ext cx="4873500" cy="1331400"/>
          </a:xfrm>
          <a:prstGeom prst="rect">
            <a:avLst/>
          </a:prstGeom>
        </p:spPr>
        <p:txBody>
          <a:bodyPr wrap="square" lIns="91425" tIns="91425" rIns="91425" bIns="91425" anchor="ctr"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cxnSp>
        <p:nvCxnSpPr>
          <p:cNvPr id="14" name="Shape 14"/>
          <p:cNvCxnSpPr/>
          <p:nvPr/>
        </p:nvCxnSpPr>
        <p:spPr>
          <a:xfrm rot="10800000">
            <a:off x="4169400" y="3812000"/>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2675" y="2143050"/>
            <a:ext cx="6598500" cy="857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236500" y="3727575"/>
            <a:ext cx="6671100" cy="1198200"/>
          </a:xfrm>
          <a:prstGeom prst="rect">
            <a:avLst/>
          </a:prstGeom>
        </p:spPr>
        <p:txBody>
          <a:bodyPr wrap="square"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72675" y="2143050"/>
            <a:ext cx="6598500" cy="8574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252325"/>
            <a:ext cx="8229600" cy="891000"/>
          </a:xfrm>
          <a:prstGeom prst="rect">
            <a:avLst/>
          </a:prstGeom>
        </p:spPr>
        <p:txBody>
          <a:bodyPr wrap="square" lIns="91425" tIns="91425" rIns="91425" bIns="91425" anchor="ctr" anchorCtr="0"/>
          <a:lstStyle>
            <a:lvl1pPr lvl="0" algn="ctr">
              <a:spcBef>
                <a:spcPts val="360"/>
              </a:spcBef>
              <a:buSzPct val="100000"/>
              <a:buFont typeface="Montserrat"/>
              <a:buNone/>
              <a:defRPr sz="3000">
                <a:latin typeface="Montserrat"/>
                <a:ea typeface="Montserrat"/>
                <a:cs typeface="Montserrat"/>
                <a:sym typeface="Montserra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512700" y="1991850"/>
            <a:ext cx="8118600" cy="1159800"/>
          </a:xfrm>
          <a:prstGeom prst="rect">
            <a:avLst/>
          </a:prstGeom>
        </p:spPr>
        <p:txBody>
          <a:bodyPr wrap="square" lIns="91425" tIns="91425" rIns="91425" bIns="91425" anchor="ctr" anchorCtr="0"/>
          <a:lstStyle>
            <a:lvl1pPr lvl="0" algn="ctr">
              <a:spcBef>
                <a:spcPts val="0"/>
              </a:spcBef>
              <a:buSzPct val="100000"/>
              <a:defRPr sz="7200"/>
            </a:lvl1pPr>
            <a:lvl2pPr lvl="1" algn="ctr">
              <a:spcBef>
                <a:spcPts val="0"/>
              </a:spcBef>
              <a:buSzPct val="100000"/>
              <a:defRPr sz="7200"/>
            </a:lvl2pPr>
            <a:lvl3pPr lvl="2" algn="ctr">
              <a:spcBef>
                <a:spcPts val="0"/>
              </a:spcBef>
              <a:buSzPct val="100000"/>
              <a:defRPr sz="7200"/>
            </a:lvl3pPr>
            <a:lvl4pPr lvl="3" algn="ctr">
              <a:spcBef>
                <a:spcPts val="0"/>
              </a:spcBef>
              <a:buSzPct val="100000"/>
              <a:defRPr sz="7200"/>
            </a:lvl4pPr>
            <a:lvl5pPr lvl="4" algn="ctr">
              <a:spcBef>
                <a:spcPts val="0"/>
              </a:spcBef>
              <a:buSzPct val="100000"/>
              <a:defRPr sz="7200"/>
            </a:lvl5pPr>
            <a:lvl6pPr lvl="5" algn="ctr">
              <a:spcBef>
                <a:spcPts val="0"/>
              </a:spcBef>
              <a:buSzPct val="100000"/>
              <a:defRPr sz="7200"/>
            </a:lvl6pPr>
            <a:lvl7pPr lvl="6" algn="ctr">
              <a:spcBef>
                <a:spcPts val="0"/>
              </a:spcBef>
              <a:buSzPct val="100000"/>
              <a:defRPr sz="7200"/>
            </a:lvl7pPr>
            <a:lvl8pPr lvl="7" algn="ctr">
              <a:spcBef>
                <a:spcPts val="0"/>
              </a:spcBef>
              <a:buSzPct val="100000"/>
              <a:defRPr sz="7200"/>
            </a:lvl8pPr>
            <a:lvl9pPr lvl="8" algn="ctr">
              <a:spcBef>
                <a:spcPts val="0"/>
              </a:spcBef>
              <a:buSzPct val="100000"/>
              <a:defRPr sz="7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500"/>
          </a:xfrm>
          <a:prstGeom prst="rect">
            <a:avLst/>
          </a:prstGeom>
          <a:solidFill>
            <a:srgbClr val="161732">
              <a:alpha val="36540"/>
            </a:srgbClr>
          </a:solidFill>
          <a:ln>
            <a:noFill/>
          </a:ln>
        </p:spPr>
        <p:txBody>
          <a:bodyPr wrap="square" lIns="91425" tIns="91425" rIns="91425" bIns="91425" anchor="ctr" anchorCtr="0">
            <a:noAutofit/>
          </a:bodyPr>
          <a:lstStyle/>
          <a:p>
            <a:endParaRPr/>
          </a:p>
        </p:txBody>
      </p:sp>
      <p:sp>
        <p:nvSpPr>
          <p:cNvPr id="7" name="Shape 7"/>
          <p:cNvSpPr txBox="1">
            <a:spLocks noGrp="1"/>
          </p:cNvSpPr>
          <p:nvPr>
            <p:ph type="title"/>
          </p:nvPr>
        </p:nvSpPr>
        <p:spPr>
          <a:xfrm>
            <a:off x="1272675" y="2143050"/>
            <a:ext cx="6598500" cy="857400"/>
          </a:xfrm>
          <a:prstGeom prst="rect">
            <a:avLst/>
          </a:prstGeom>
          <a:noFill/>
          <a:ln>
            <a:noFill/>
          </a:ln>
        </p:spPr>
        <p:txBody>
          <a:bodyPr wrap="square" lIns="91425" tIns="91425" rIns="91425" bIns="91425" anchor="ctr" anchorCtr="0"/>
          <a:lstStyle>
            <a:lvl1pPr lvl="0"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1pPr>
            <a:lvl2pPr lvl="1"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200"/>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1pPr>
            <a:lvl2pPr lvl="1">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2pPr>
            <a:lvl3pPr lvl="2">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3pPr>
            <a:lvl4pPr lvl="3">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4pPr>
            <a:lvl5pPr lvl="4">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5pPr>
            <a:lvl6pPr lvl="5">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6pPr>
            <a:lvl7pPr lvl="6">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7pPr>
            <a:lvl8pPr lvl="7">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8pPr>
            <a:lvl9pPr lvl="8">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7"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500"/>
          </a:xfrm>
          <a:prstGeom prst="rect">
            <a:avLst/>
          </a:prstGeom>
          <a:solidFill>
            <a:srgbClr val="161732">
              <a:alpha val="36540"/>
            </a:srgbClr>
          </a:solidFill>
          <a:ln>
            <a:noFill/>
          </a:ln>
        </p:spPr>
        <p:txBody>
          <a:bodyPr wrap="square" lIns="91425" tIns="91425" rIns="91425" bIns="91425" anchor="ctr" anchorCtr="0">
            <a:noAutofit/>
          </a:bodyPr>
          <a:lstStyle/>
          <a:p>
            <a:endParaRPr/>
          </a:p>
        </p:txBody>
      </p:sp>
      <p:sp>
        <p:nvSpPr>
          <p:cNvPr id="7" name="Shape 7"/>
          <p:cNvSpPr txBox="1">
            <a:spLocks noGrp="1"/>
          </p:cNvSpPr>
          <p:nvPr>
            <p:ph type="title"/>
          </p:nvPr>
        </p:nvSpPr>
        <p:spPr>
          <a:xfrm>
            <a:off x="1272675" y="2143050"/>
            <a:ext cx="6598500" cy="857400"/>
          </a:xfrm>
          <a:prstGeom prst="rect">
            <a:avLst/>
          </a:prstGeom>
          <a:noFill/>
          <a:ln>
            <a:noFill/>
          </a:ln>
        </p:spPr>
        <p:txBody>
          <a:bodyPr wrap="square" lIns="91425" tIns="91425" rIns="91425" bIns="91425" anchor="ctr" anchorCtr="0"/>
          <a:lstStyle>
            <a:lvl1pPr lvl="0"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1pPr>
            <a:lvl2pPr lvl="1"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200"/>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1pPr>
            <a:lvl2pPr lvl="1">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2pPr>
            <a:lvl3pPr lvl="2">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3pPr>
            <a:lvl4pPr lvl="3">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4pPr>
            <a:lvl5pPr lvl="4">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5pPr>
            <a:lvl6pPr lvl="5">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6pPr>
            <a:lvl7pPr lvl="6">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7pPr>
            <a:lvl8pPr lvl="7">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8pPr>
            <a:lvl9pPr lvl="8">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500"/>
          </a:xfrm>
          <a:prstGeom prst="rect">
            <a:avLst/>
          </a:prstGeom>
          <a:solidFill>
            <a:srgbClr val="161732">
              <a:alpha val="36540"/>
            </a:srgbClr>
          </a:solidFill>
          <a:ln>
            <a:noFill/>
          </a:ln>
        </p:spPr>
        <p:txBody>
          <a:bodyPr wrap="square" lIns="91425" tIns="91425" rIns="91425" bIns="91425" anchor="ctr" anchorCtr="0">
            <a:noAutofit/>
          </a:bodyPr>
          <a:lstStyle/>
          <a:p>
            <a:endParaRPr/>
          </a:p>
        </p:txBody>
      </p:sp>
      <p:sp>
        <p:nvSpPr>
          <p:cNvPr id="7" name="Shape 7"/>
          <p:cNvSpPr txBox="1">
            <a:spLocks noGrp="1"/>
          </p:cNvSpPr>
          <p:nvPr>
            <p:ph type="title"/>
          </p:nvPr>
        </p:nvSpPr>
        <p:spPr>
          <a:xfrm>
            <a:off x="1272675" y="2143050"/>
            <a:ext cx="6598500" cy="857400"/>
          </a:xfrm>
          <a:prstGeom prst="rect">
            <a:avLst/>
          </a:prstGeom>
          <a:noFill/>
          <a:ln>
            <a:noFill/>
          </a:ln>
        </p:spPr>
        <p:txBody>
          <a:bodyPr wrap="square" lIns="91425" tIns="91425" rIns="91425" bIns="91425" anchor="ctr" anchorCtr="0"/>
          <a:lstStyle>
            <a:lvl1pPr lvl="0"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1pPr>
            <a:lvl2pPr lvl="1"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200"/>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1pPr>
            <a:lvl2pPr lvl="1">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2pPr>
            <a:lvl3pPr lvl="2">
              <a:spcBef>
                <a:spcPts val="48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3pPr>
            <a:lvl4pPr lvl="3">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4pPr>
            <a:lvl5pPr lvl="4">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5pPr>
            <a:lvl6pPr lvl="5">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6pPr>
            <a:lvl7pPr lvl="6">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7pPr>
            <a:lvl8pPr lvl="7">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8pPr>
            <a:lvl9pPr lvl="8">
              <a:spcBef>
                <a:spcPts val="360"/>
              </a:spcBef>
              <a:buClr>
                <a:srgbClr val="FFFFFF"/>
              </a:buClr>
              <a:buSzPct val="1000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2" r:id="rId4"/>
    <p:sldLayoutId id="2147483723" r:id="rId5"/>
    <p:sldLayoutId id="2147483724"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5"/>
        <p:cNvGrpSpPr/>
        <p:nvPr/>
      </p:nvGrpSpPr>
      <p:grpSpPr>
        <a:xfrm>
          <a:off x="0" y="0"/>
          <a:ext cx="0" cy="0"/>
          <a:chOff x="0" y="0"/>
          <a:chExt cx="0" cy="0"/>
        </a:xfrm>
      </p:grpSpPr>
      <p:sp>
        <p:nvSpPr>
          <p:cNvPr id="6" name="Shape 6"/>
          <p:cNvSpPr/>
          <p:nvPr/>
        </p:nvSpPr>
        <p:spPr>
          <a:xfrm>
            <a:off x="-4225" y="4275"/>
            <a:ext cx="6859500" cy="5143500"/>
          </a:xfrm>
          <a:prstGeom prst="rect">
            <a:avLst/>
          </a:prstGeom>
          <a:gradFill>
            <a:gsLst>
              <a:gs pos="0">
                <a:srgbClr val="000208">
                  <a:alpha val="0"/>
                </a:srgbClr>
              </a:gs>
              <a:gs pos="100000">
                <a:srgbClr val="000208">
                  <a:alpha val="59607"/>
                </a:srgbClr>
              </a:gs>
            </a:gsLst>
            <a:lin ang="10800025"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7" name="Shape 7"/>
          <p:cNvSpPr txBox="1">
            <a:spLocks noGrp="1"/>
          </p:cNvSpPr>
          <p:nvPr>
            <p:ph type="title"/>
          </p:nvPr>
        </p:nvSpPr>
        <p:spPr>
          <a:xfrm>
            <a:off x="457200" y="434587"/>
            <a:ext cx="4114800" cy="2137200"/>
          </a:xfrm>
          <a:prstGeom prst="rect">
            <a:avLst/>
          </a:prstGeom>
          <a:noFill/>
          <a:ln>
            <a:noFill/>
          </a:ln>
        </p:spPr>
        <p:txBody>
          <a:bodyPr spcFirstLastPara="1" wrap="square" lIns="91425" tIns="91425" rIns="91425" bIns="91425" anchor="b" anchorCtr="0"/>
          <a:lstStyle>
            <a:lvl1pPr lv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a:endParaRPr/>
          </a:p>
        </p:txBody>
      </p:sp>
      <p:sp>
        <p:nvSpPr>
          <p:cNvPr id="8" name="Shape 8"/>
          <p:cNvSpPr txBox="1">
            <a:spLocks noGrp="1"/>
          </p:cNvSpPr>
          <p:nvPr>
            <p:ph type="body" idx="1"/>
          </p:nvPr>
        </p:nvSpPr>
        <p:spPr>
          <a:xfrm>
            <a:off x="457200" y="2647975"/>
            <a:ext cx="4114800" cy="2137200"/>
          </a:xfrm>
          <a:prstGeom prst="rect">
            <a:avLst/>
          </a:prstGeom>
          <a:noFill/>
          <a:ln>
            <a:noFill/>
          </a:ln>
          <a:effectLst>
            <a:outerShdw blurRad="57150" dist="19050" dir="5400000" algn="bl" rotWithShape="0">
              <a:srgbClr val="000000">
                <a:alpha val="10000"/>
              </a:srgbClr>
            </a:outerShdw>
          </a:effectLst>
        </p:spPr>
        <p:txBody>
          <a:bodyPr spcFirstLastPara="1" wrap="square" lIns="91425" tIns="91425" rIns="91425" bIns="91425" anchor="t" anchorCtr="0"/>
          <a:lstStyle>
            <a:lvl1pPr marL="457200" lvl="0"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marL="914400" lvl="1"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marL="1371600" lvl="2"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marL="1828800" lvl="3"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marL="2286000" lvl="4"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marL="2743200" lvl="5"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marL="3200400" lvl="6"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marL="3657600" lvl="7"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marL="4114800" lvl="8"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a:endParaRPr/>
          </a:p>
        </p:txBody>
      </p:sp>
      <p:sp>
        <p:nvSpPr>
          <p:cNvPr id="9" name="Shape 9"/>
          <p:cNvSpPr txBox="1">
            <a:spLocks noGrp="1"/>
          </p:cNvSpPr>
          <p:nvPr>
            <p:ph type="sldNum" idx="12"/>
          </p:nvPr>
        </p:nvSpPr>
        <p:spPr>
          <a:xfrm>
            <a:off x="8579950" y="4588275"/>
            <a:ext cx="525600" cy="555300"/>
          </a:xfrm>
          <a:prstGeom prst="rect">
            <a:avLst/>
          </a:prstGeom>
          <a:noFill/>
          <a:ln>
            <a:noFill/>
          </a:ln>
        </p:spPr>
        <p:txBody>
          <a:bodyPr spcFirstLastPara="1" wrap="square" lIns="91425" tIns="91425" rIns="91425" bIns="91425" anchor="ctr" anchorCtr="0">
            <a:noAutofit/>
          </a:bodyPr>
          <a:lstStyle>
            <a:lvl1pPr lvl="0" algn="r">
              <a:spcBef>
                <a:spcPts val="0"/>
              </a:spcBef>
              <a:buNone/>
              <a:defRPr sz="1800" b="1">
                <a:solidFill>
                  <a:srgbClr val="FFFFFF"/>
                </a:solidFill>
                <a:latin typeface="Zilla Slab Highlight"/>
                <a:ea typeface="Zilla Slab Highlight"/>
                <a:cs typeface="Zilla Slab Highlight"/>
                <a:sym typeface="Zilla Slab Highlight"/>
              </a:defRPr>
            </a:lvl1pPr>
            <a:lvl2pPr lvl="1" algn="r">
              <a:spcBef>
                <a:spcPts val="0"/>
              </a:spcBef>
              <a:buNone/>
              <a:defRPr sz="1800" b="1">
                <a:solidFill>
                  <a:srgbClr val="FFFFFF"/>
                </a:solidFill>
                <a:latin typeface="Zilla Slab Highlight"/>
                <a:ea typeface="Zilla Slab Highlight"/>
                <a:cs typeface="Zilla Slab Highlight"/>
                <a:sym typeface="Zilla Slab Highlight"/>
              </a:defRPr>
            </a:lvl2pPr>
            <a:lvl3pPr lvl="2" algn="r">
              <a:spcBef>
                <a:spcPts val="0"/>
              </a:spcBef>
              <a:buNone/>
              <a:defRPr sz="1800" b="1">
                <a:solidFill>
                  <a:srgbClr val="FFFFFF"/>
                </a:solidFill>
                <a:latin typeface="Zilla Slab Highlight"/>
                <a:ea typeface="Zilla Slab Highlight"/>
                <a:cs typeface="Zilla Slab Highlight"/>
                <a:sym typeface="Zilla Slab Highlight"/>
              </a:defRPr>
            </a:lvl3pPr>
            <a:lvl4pPr lvl="3" algn="r">
              <a:spcBef>
                <a:spcPts val="0"/>
              </a:spcBef>
              <a:buNone/>
              <a:defRPr sz="1800" b="1">
                <a:solidFill>
                  <a:srgbClr val="FFFFFF"/>
                </a:solidFill>
                <a:latin typeface="Zilla Slab Highlight"/>
                <a:ea typeface="Zilla Slab Highlight"/>
                <a:cs typeface="Zilla Slab Highlight"/>
                <a:sym typeface="Zilla Slab Highlight"/>
              </a:defRPr>
            </a:lvl4pPr>
            <a:lvl5pPr lvl="4" algn="r">
              <a:spcBef>
                <a:spcPts val="0"/>
              </a:spcBef>
              <a:buNone/>
              <a:defRPr sz="1800" b="1">
                <a:solidFill>
                  <a:srgbClr val="FFFFFF"/>
                </a:solidFill>
                <a:latin typeface="Zilla Slab Highlight"/>
                <a:ea typeface="Zilla Slab Highlight"/>
                <a:cs typeface="Zilla Slab Highlight"/>
                <a:sym typeface="Zilla Slab Highlight"/>
              </a:defRPr>
            </a:lvl5pPr>
            <a:lvl6pPr lvl="5" algn="r">
              <a:spcBef>
                <a:spcPts val="0"/>
              </a:spcBef>
              <a:buNone/>
              <a:defRPr sz="1800" b="1">
                <a:solidFill>
                  <a:srgbClr val="FFFFFF"/>
                </a:solidFill>
                <a:latin typeface="Zilla Slab Highlight"/>
                <a:ea typeface="Zilla Slab Highlight"/>
                <a:cs typeface="Zilla Slab Highlight"/>
                <a:sym typeface="Zilla Slab Highlight"/>
              </a:defRPr>
            </a:lvl6pPr>
            <a:lvl7pPr lvl="6" algn="r">
              <a:spcBef>
                <a:spcPts val="0"/>
              </a:spcBef>
              <a:buNone/>
              <a:defRPr sz="1800" b="1">
                <a:solidFill>
                  <a:srgbClr val="FFFFFF"/>
                </a:solidFill>
                <a:latin typeface="Zilla Slab Highlight"/>
                <a:ea typeface="Zilla Slab Highlight"/>
                <a:cs typeface="Zilla Slab Highlight"/>
                <a:sym typeface="Zilla Slab Highlight"/>
              </a:defRPr>
            </a:lvl7pPr>
            <a:lvl8pPr lvl="7" algn="r">
              <a:spcBef>
                <a:spcPts val="0"/>
              </a:spcBef>
              <a:buNone/>
              <a:defRPr sz="1800" b="1">
                <a:solidFill>
                  <a:srgbClr val="FFFFFF"/>
                </a:solidFill>
                <a:latin typeface="Zilla Slab Highlight"/>
                <a:ea typeface="Zilla Slab Highlight"/>
                <a:cs typeface="Zilla Slab Highlight"/>
                <a:sym typeface="Zilla Slab Highlight"/>
              </a:defRPr>
            </a:lvl8pPr>
            <a:lvl9pPr lvl="8" algn="r">
              <a:spcBef>
                <a:spcPts val="0"/>
              </a:spcBef>
              <a:buNone/>
              <a:defRPr sz="1800" b="1">
                <a:solidFill>
                  <a:srgbClr val="FFFFFF"/>
                </a:solidFill>
                <a:latin typeface="Zilla Slab Highlight"/>
                <a:ea typeface="Zilla Slab Highlight"/>
                <a:cs typeface="Zilla Slab Highlight"/>
                <a:sym typeface="Zilla Slab Highligh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34" r:id="rId1"/>
    <p:sldLayoutId id="2147483736" r:id="rId2"/>
    <p:sldLayoutId id="2147483737" r:id="rId3"/>
    <p:sldLayoutId id="2147483738" r:id="rId4"/>
    <p:sldLayoutId id="2147483741"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84875"/>
            <a:ext cx="2383800" cy="629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1pPr>
            <a:lvl2pPr lvl="1">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2pPr>
            <a:lvl3pPr lvl="2">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3pPr>
            <a:lvl4pPr lvl="3">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4pPr>
            <a:lvl5pPr lvl="4">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5pPr>
            <a:lvl6pPr lvl="5">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6pPr>
            <a:lvl7pPr lvl="6">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7pPr>
            <a:lvl8pPr lvl="7">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8pPr>
            <a:lvl9pPr lvl="8">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457200" y="1715123"/>
            <a:ext cx="4762200" cy="27366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FFFFFF"/>
              </a:buClr>
              <a:buSzPts val="1400"/>
              <a:buFont typeface="Varela"/>
              <a:buChar char="╺"/>
              <a:defRPr>
                <a:solidFill>
                  <a:srgbClr val="FFFFFF"/>
                </a:solidFill>
                <a:latin typeface="Varela"/>
                <a:ea typeface="Varela"/>
                <a:cs typeface="Varela"/>
                <a:sym typeface="Varela"/>
              </a:defRPr>
            </a:lvl1pPr>
            <a:lvl2pPr marL="914400" lvl="1"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2pPr>
            <a:lvl3pPr marL="1371600" lvl="2"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3pPr>
            <a:lvl4pPr marL="1828800" lvl="3"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4pPr>
            <a:lvl5pPr marL="2286000" lvl="4"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5pPr>
            <a:lvl6pPr marL="2743200" lvl="5"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6pPr>
            <a:lvl7pPr marL="3200400" lvl="6"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7pPr>
            <a:lvl8pPr marL="3657600" lvl="7"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8pPr>
            <a:lvl9pPr marL="4114800" lvl="8" indent="-317500">
              <a:lnSpc>
                <a:spcPct val="115000"/>
              </a:lnSpc>
              <a:spcBef>
                <a:spcPts val="1000"/>
              </a:spcBef>
              <a:spcAft>
                <a:spcPts val="1000"/>
              </a:spcAft>
              <a:buClr>
                <a:srgbClr val="FFFFFF"/>
              </a:buClr>
              <a:buSzPts val="1400"/>
              <a:buFont typeface="Varela"/>
              <a:buChar char="╶"/>
              <a:defRPr>
                <a:solidFill>
                  <a:srgbClr val="FFFFFF"/>
                </a:solidFill>
                <a:latin typeface="Varela"/>
                <a:ea typeface="Varela"/>
                <a:cs typeface="Varela"/>
                <a:sym typeface="Varela"/>
              </a:defRPr>
            </a:lvl9pPr>
          </a:lstStyle>
          <a:p>
            <a:endParaRPr/>
          </a:p>
        </p:txBody>
      </p:sp>
      <p:sp>
        <p:nvSpPr>
          <p:cNvPr id="8" name="Shape 8"/>
          <p:cNvSpPr txBox="1">
            <a:spLocks noGrp="1"/>
          </p:cNvSpPr>
          <p:nvPr>
            <p:ph type="sldNum" idx="12"/>
          </p:nvPr>
        </p:nvSpPr>
        <p:spPr>
          <a:xfrm>
            <a:off x="457200" y="4673650"/>
            <a:ext cx="548700" cy="245100"/>
          </a:xfrm>
          <a:prstGeom prst="rect">
            <a:avLst/>
          </a:prstGeom>
          <a:noFill/>
          <a:ln>
            <a:noFill/>
          </a:ln>
        </p:spPr>
        <p:txBody>
          <a:bodyPr spcFirstLastPara="1" wrap="square" lIns="91425" tIns="91425" rIns="91425" bIns="91425" anchor="ctr" anchorCtr="0">
            <a:noAutofit/>
          </a:bodyPr>
          <a:lstStyle>
            <a:lvl1pPr lvl="0">
              <a:spcBef>
                <a:spcPts val="0"/>
              </a:spcBef>
              <a:buNone/>
              <a:defRPr sz="1000" b="1">
                <a:solidFill>
                  <a:srgbClr val="FFFFFF"/>
                </a:solidFill>
                <a:latin typeface="Twentieth Century"/>
                <a:ea typeface="Twentieth Century"/>
                <a:cs typeface="Twentieth Century"/>
                <a:sym typeface="Twentieth Century"/>
              </a:defRPr>
            </a:lvl1pPr>
            <a:lvl2pPr lvl="1">
              <a:spcBef>
                <a:spcPts val="0"/>
              </a:spcBef>
              <a:buNone/>
              <a:defRPr sz="1000" b="1">
                <a:solidFill>
                  <a:srgbClr val="FFFFFF"/>
                </a:solidFill>
                <a:latin typeface="Twentieth Century"/>
                <a:ea typeface="Twentieth Century"/>
                <a:cs typeface="Twentieth Century"/>
                <a:sym typeface="Twentieth Century"/>
              </a:defRPr>
            </a:lvl2pPr>
            <a:lvl3pPr lvl="2">
              <a:spcBef>
                <a:spcPts val="0"/>
              </a:spcBef>
              <a:buNone/>
              <a:defRPr sz="1000" b="1">
                <a:solidFill>
                  <a:srgbClr val="FFFFFF"/>
                </a:solidFill>
                <a:latin typeface="Twentieth Century"/>
                <a:ea typeface="Twentieth Century"/>
                <a:cs typeface="Twentieth Century"/>
                <a:sym typeface="Twentieth Century"/>
              </a:defRPr>
            </a:lvl3pPr>
            <a:lvl4pPr lvl="3">
              <a:spcBef>
                <a:spcPts val="0"/>
              </a:spcBef>
              <a:buNone/>
              <a:defRPr sz="1000" b="1">
                <a:solidFill>
                  <a:srgbClr val="FFFFFF"/>
                </a:solidFill>
                <a:latin typeface="Twentieth Century"/>
                <a:ea typeface="Twentieth Century"/>
                <a:cs typeface="Twentieth Century"/>
                <a:sym typeface="Twentieth Century"/>
              </a:defRPr>
            </a:lvl4pPr>
            <a:lvl5pPr lvl="4">
              <a:spcBef>
                <a:spcPts val="0"/>
              </a:spcBef>
              <a:buNone/>
              <a:defRPr sz="1000" b="1">
                <a:solidFill>
                  <a:srgbClr val="FFFFFF"/>
                </a:solidFill>
                <a:latin typeface="Twentieth Century"/>
                <a:ea typeface="Twentieth Century"/>
                <a:cs typeface="Twentieth Century"/>
                <a:sym typeface="Twentieth Century"/>
              </a:defRPr>
            </a:lvl5pPr>
            <a:lvl6pPr lvl="5">
              <a:spcBef>
                <a:spcPts val="0"/>
              </a:spcBef>
              <a:buNone/>
              <a:defRPr sz="1000" b="1">
                <a:solidFill>
                  <a:srgbClr val="FFFFFF"/>
                </a:solidFill>
                <a:latin typeface="Twentieth Century"/>
                <a:ea typeface="Twentieth Century"/>
                <a:cs typeface="Twentieth Century"/>
                <a:sym typeface="Twentieth Century"/>
              </a:defRPr>
            </a:lvl6pPr>
            <a:lvl7pPr lvl="6">
              <a:spcBef>
                <a:spcPts val="0"/>
              </a:spcBef>
              <a:buNone/>
              <a:defRPr sz="1000" b="1">
                <a:solidFill>
                  <a:srgbClr val="FFFFFF"/>
                </a:solidFill>
                <a:latin typeface="Twentieth Century"/>
                <a:ea typeface="Twentieth Century"/>
                <a:cs typeface="Twentieth Century"/>
                <a:sym typeface="Twentieth Century"/>
              </a:defRPr>
            </a:lvl7pPr>
            <a:lvl8pPr lvl="7">
              <a:spcBef>
                <a:spcPts val="0"/>
              </a:spcBef>
              <a:buNone/>
              <a:defRPr sz="1000" b="1">
                <a:solidFill>
                  <a:srgbClr val="FFFFFF"/>
                </a:solidFill>
                <a:latin typeface="Twentieth Century"/>
                <a:ea typeface="Twentieth Century"/>
                <a:cs typeface="Twentieth Century"/>
                <a:sym typeface="Twentieth Century"/>
              </a:defRPr>
            </a:lvl8pPr>
            <a:lvl9pPr lvl="8">
              <a:spcBef>
                <a:spcPts val="0"/>
              </a:spcBef>
              <a:buNone/>
              <a:defRPr sz="1000" b="1">
                <a:solidFill>
                  <a:srgbClr val="FFFFFF"/>
                </a:solidFill>
                <a:latin typeface="Twentieth Century"/>
                <a:ea typeface="Twentieth Century"/>
                <a:cs typeface="Twentieth Century"/>
                <a:sym typeface="Twentieth Century"/>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4063970016"/>
      </p:ext>
    </p:extLst>
  </p:cSld>
  <p:clrMap bg1="lt1" tx1="dk1" bg2="dk2" tx2="lt2" accent1="accent1" accent2="accent2" accent3="accent3" accent4="accent4" accent5="accent5" accent6="accent6" hlink="hlink" folHlink="folHlink"/>
  <p:sldLayoutIdLst>
    <p:sldLayoutId id="2147483755" r:id="rId1"/>
    <p:sldLayoutId id="2147483757" r:id="rId2"/>
    <p:sldLayoutId id="2147483758" r:id="rId3"/>
    <p:sldLayoutId id="214748376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5"/>
        <p:cNvGrpSpPr/>
        <p:nvPr/>
      </p:nvGrpSpPr>
      <p:grpSpPr>
        <a:xfrm>
          <a:off x="0" y="0"/>
          <a:ext cx="0" cy="0"/>
          <a:chOff x="0" y="0"/>
          <a:chExt cx="0" cy="0"/>
        </a:xfrm>
      </p:grpSpPr>
      <p:sp>
        <p:nvSpPr>
          <p:cNvPr id="6" name="Shape 6"/>
          <p:cNvSpPr/>
          <p:nvPr/>
        </p:nvSpPr>
        <p:spPr>
          <a:xfrm>
            <a:off x="-4225" y="4275"/>
            <a:ext cx="6859500" cy="5143500"/>
          </a:xfrm>
          <a:prstGeom prst="rect">
            <a:avLst/>
          </a:prstGeom>
          <a:gradFill>
            <a:gsLst>
              <a:gs pos="0">
                <a:srgbClr val="000208">
                  <a:alpha val="0"/>
                </a:srgbClr>
              </a:gs>
              <a:gs pos="100000">
                <a:srgbClr val="000208">
                  <a:alpha val="59607"/>
                </a:srgbClr>
              </a:gs>
            </a:gsLst>
            <a:lin ang="10800025"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7" name="Shape 7"/>
          <p:cNvSpPr txBox="1">
            <a:spLocks noGrp="1"/>
          </p:cNvSpPr>
          <p:nvPr>
            <p:ph type="title"/>
          </p:nvPr>
        </p:nvSpPr>
        <p:spPr>
          <a:xfrm>
            <a:off x="457200" y="434587"/>
            <a:ext cx="4114800" cy="2137200"/>
          </a:xfrm>
          <a:prstGeom prst="rect">
            <a:avLst/>
          </a:prstGeom>
          <a:noFill/>
          <a:ln>
            <a:noFill/>
          </a:ln>
        </p:spPr>
        <p:txBody>
          <a:bodyPr spcFirstLastPara="1" wrap="square" lIns="91425" tIns="91425" rIns="91425" bIns="91425" anchor="b" anchorCtr="0"/>
          <a:lstStyle>
            <a:lvl1pPr lv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a:endParaRPr/>
          </a:p>
        </p:txBody>
      </p:sp>
      <p:sp>
        <p:nvSpPr>
          <p:cNvPr id="8" name="Shape 8"/>
          <p:cNvSpPr txBox="1">
            <a:spLocks noGrp="1"/>
          </p:cNvSpPr>
          <p:nvPr>
            <p:ph type="body" idx="1"/>
          </p:nvPr>
        </p:nvSpPr>
        <p:spPr>
          <a:xfrm>
            <a:off x="457200" y="2647975"/>
            <a:ext cx="4114800" cy="2137200"/>
          </a:xfrm>
          <a:prstGeom prst="rect">
            <a:avLst/>
          </a:prstGeom>
          <a:noFill/>
          <a:ln>
            <a:noFill/>
          </a:ln>
          <a:effectLst>
            <a:outerShdw blurRad="57150" dist="19050" dir="5400000" algn="bl" rotWithShape="0">
              <a:srgbClr val="000000">
                <a:alpha val="10000"/>
              </a:srgbClr>
            </a:outerShdw>
          </a:effectLst>
        </p:spPr>
        <p:txBody>
          <a:bodyPr spcFirstLastPara="1" wrap="square" lIns="91425" tIns="91425" rIns="91425" bIns="91425" anchor="t" anchorCtr="0"/>
          <a:lstStyle>
            <a:lvl1pPr marL="457200" lvl="0"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marL="914400" lvl="1"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marL="1371600" lvl="2"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marL="1828800" lvl="3"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marL="2286000" lvl="4"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marL="2743200" lvl="5"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marL="3200400" lvl="6"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marL="3657600" lvl="7"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marL="4114800" lvl="8" indent="-3429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a:endParaRPr/>
          </a:p>
        </p:txBody>
      </p:sp>
      <p:sp>
        <p:nvSpPr>
          <p:cNvPr id="9" name="Shape 9"/>
          <p:cNvSpPr txBox="1">
            <a:spLocks noGrp="1"/>
          </p:cNvSpPr>
          <p:nvPr>
            <p:ph type="sldNum" idx="12"/>
          </p:nvPr>
        </p:nvSpPr>
        <p:spPr>
          <a:xfrm>
            <a:off x="8579950" y="4588275"/>
            <a:ext cx="525600" cy="555300"/>
          </a:xfrm>
          <a:prstGeom prst="rect">
            <a:avLst/>
          </a:prstGeom>
          <a:noFill/>
          <a:ln>
            <a:noFill/>
          </a:ln>
        </p:spPr>
        <p:txBody>
          <a:bodyPr spcFirstLastPara="1" wrap="square" lIns="91425" tIns="91425" rIns="91425" bIns="91425" anchor="ctr" anchorCtr="0">
            <a:noAutofit/>
          </a:bodyPr>
          <a:lstStyle>
            <a:lvl1pPr lvl="0" algn="r">
              <a:spcBef>
                <a:spcPts val="0"/>
              </a:spcBef>
              <a:buNone/>
              <a:defRPr sz="1800" b="1">
                <a:solidFill>
                  <a:srgbClr val="FFFFFF"/>
                </a:solidFill>
                <a:latin typeface="Zilla Slab Highlight"/>
                <a:ea typeface="Zilla Slab Highlight"/>
                <a:cs typeface="Zilla Slab Highlight"/>
                <a:sym typeface="Zilla Slab Highlight"/>
              </a:defRPr>
            </a:lvl1pPr>
            <a:lvl2pPr lvl="1" algn="r">
              <a:spcBef>
                <a:spcPts val="0"/>
              </a:spcBef>
              <a:buNone/>
              <a:defRPr sz="1800" b="1">
                <a:solidFill>
                  <a:srgbClr val="FFFFFF"/>
                </a:solidFill>
                <a:latin typeface="Zilla Slab Highlight"/>
                <a:ea typeface="Zilla Slab Highlight"/>
                <a:cs typeface="Zilla Slab Highlight"/>
                <a:sym typeface="Zilla Slab Highlight"/>
              </a:defRPr>
            </a:lvl2pPr>
            <a:lvl3pPr lvl="2" algn="r">
              <a:spcBef>
                <a:spcPts val="0"/>
              </a:spcBef>
              <a:buNone/>
              <a:defRPr sz="1800" b="1">
                <a:solidFill>
                  <a:srgbClr val="FFFFFF"/>
                </a:solidFill>
                <a:latin typeface="Zilla Slab Highlight"/>
                <a:ea typeface="Zilla Slab Highlight"/>
                <a:cs typeface="Zilla Slab Highlight"/>
                <a:sym typeface="Zilla Slab Highlight"/>
              </a:defRPr>
            </a:lvl3pPr>
            <a:lvl4pPr lvl="3" algn="r">
              <a:spcBef>
                <a:spcPts val="0"/>
              </a:spcBef>
              <a:buNone/>
              <a:defRPr sz="1800" b="1">
                <a:solidFill>
                  <a:srgbClr val="FFFFFF"/>
                </a:solidFill>
                <a:latin typeface="Zilla Slab Highlight"/>
                <a:ea typeface="Zilla Slab Highlight"/>
                <a:cs typeface="Zilla Slab Highlight"/>
                <a:sym typeface="Zilla Slab Highlight"/>
              </a:defRPr>
            </a:lvl4pPr>
            <a:lvl5pPr lvl="4" algn="r">
              <a:spcBef>
                <a:spcPts val="0"/>
              </a:spcBef>
              <a:buNone/>
              <a:defRPr sz="1800" b="1">
                <a:solidFill>
                  <a:srgbClr val="FFFFFF"/>
                </a:solidFill>
                <a:latin typeface="Zilla Slab Highlight"/>
                <a:ea typeface="Zilla Slab Highlight"/>
                <a:cs typeface="Zilla Slab Highlight"/>
                <a:sym typeface="Zilla Slab Highlight"/>
              </a:defRPr>
            </a:lvl5pPr>
            <a:lvl6pPr lvl="5" algn="r">
              <a:spcBef>
                <a:spcPts val="0"/>
              </a:spcBef>
              <a:buNone/>
              <a:defRPr sz="1800" b="1">
                <a:solidFill>
                  <a:srgbClr val="FFFFFF"/>
                </a:solidFill>
                <a:latin typeface="Zilla Slab Highlight"/>
                <a:ea typeface="Zilla Slab Highlight"/>
                <a:cs typeface="Zilla Slab Highlight"/>
                <a:sym typeface="Zilla Slab Highlight"/>
              </a:defRPr>
            </a:lvl6pPr>
            <a:lvl7pPr lvl="6" algn="r">
              <a:spcBef>
                <a:spcPts val="0"/>
              </a:spcBef>
              <a:buNone/>
              <a:defRPr sz="1800" b="1">
                <a:solidFill>
                  <a:srgbClr val="FFFFFF"/>
                </a:solidFill>
                <a:latin typeface="Zilla Slab Highlight"/>
                <a:ea typeface="Zilla Slab Highlight"/>
                <a:cs typeface="Zilla Slab Highlight"/>
                <a:sym typeface="Zilla Slab Highlight"/>
              </a:defRPr>
            </a:lvl7pPr>
            <a:lvl8pPr lvl="7" algn="r">
              <a:spcBef>
                <a:spcPts val="0"/>
              </a:spcBef>
              <a:buNone/>
              <a:defRPr sz="1800" b="1">
                <a:solidFill>
                  <a:srgbClr val="FFFFFF"/>
                </a:solidFill>
                <a:latin typeface="Zilla Slab Highlight"/>
                <a:ea typeface="Zilla Slab Highlight"/>
                <a:cs typeface="Zilla Slab Highlight"/>
                <a:sym typeface="Zilla Slab Highlight"/>
              </a:defRPr>
            </a:lvl8pPr>
            <a:lvl9pPr lvl="8" algn="r">
              <a:spcBef>
                <a:spcPts val="0"/>
              </a:spcBef>
              <a:buNone/>
              <a:defRPr sz="1800" b="1">
                <a:solidFill>
                  <a:srgbClr val="FFFFFF"/>
                </a:solidFill>
                <a:latin typeface="Zilla Slab Highlight"/>
                <a:ea typeface="Zilla Slab Highlight"/>
                <a:cs typeface="Zilla Slab Highlight"/>
                <a:sym typeface="Zilla Slab Highligh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3081761351"/>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9" r:id="rId4"/>
    <p:sldLayoutId id="214748377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s://www.youtube.com/watch?v=npXvZqB0zq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youtube.com/watch?v=kquiqsSGAPM&amp;t=12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www.youtube.com/watch?v=1fbdRelypiI"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5536" y="2139702"/>
            <a:ext cx="8118600" cy="1159800"/>
          </a:xfrm>
        </p:spPr>
        <p:txBody>
          <a:bodyPr/>
          <a:lstStyle/>
          <a:p>
            <a:r>
              <a:rPr lang="hu-HU" dirty="0" smtClean="0"/>
              <a:t>Lélekemelő színház</a:t>
            </a:r>
            <a:br>
              <a:rPr lang="hu-HU" dirty="0" smtClean="0"/>
            </a:br>
            <a:r>
              <a:rPr lang="hu-HU" dirty="0"/>
              <a:t/>
            </a:r>
            <a:br>
              <a:rPr lang="hu-HU" dirty="0"/>
            </a:br>
            <a:r>
              <a:rPr lang="hu-HU" sz="4800" dirty="0" smtClean="0"/>
              <a:t>Dr. Szabó-Tóth Kinga</a:t>
            </a:r>
            <a:endParaRPr lang="hu-HU" dirty="0"/>
          </a:p>
        </p:txBody>
      </p:sp>
      <p:pic>
        <p:nvPicPr>
          <p:cNvPr id="3" name="Kép 2"/>
          <p:cNvPicPr>
            <a:picLocks noChangeAspect="1"/>
          </p:cNvPicPr>
          <p:nvPr/>
        </p:nvPicPr>
        <p:blipFill>
          <a:blip r:embed="rId3"/>
          <a:stretch>
            <a:fillRect/>
          </a:stretch>
        </p:blipFill>
        <p:spPr>
          <a:xfrm>
            <a:off x="7972629" y="3867894"/>
            <a:ext cx="1083013" cy="1083013"/>
          </a:xfrm>
          <a:prstGeom prst="rect">
            <a:avLst/>
          </a:prstGeom>
        </p:spPr>
      </p:pic>
    </p:spTree>
    <p:extLst>
      <p:ext uri="{BB962C8B-B14F-4D97-AF65-F5344CB8AC3E}">
        <p14:creationId xmlns:p14="http://schemas.microsoft.com/office/powerpoint/2010/main" xmlns="" val="254134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49662" y="3075806"/>
            <a:ext cx="4114800" cy="2137200"/>
          </a:xfrm>
        </p:spPr>
        <p:txBody>
          <a:bodyPr/>
          <a:lstStyle/>
          <a:p>
            <a:r>
              <a:rPr lang="hu-HU" sz="1200" dirty="0"/>
              <a:t>Nem hosszan kell élni, hanem szélesen" - mondja </a:t>
            </a:r>
            <a:r>
              <a:rPr lang="hu-HU" sz="1200" dirty="0" err="1"/>
              <a:t>Doby</a:t>
            </a:r>
            <a:r>
              <a:rPr lang="hu-HU" sz="1200" dirty="0"/>
              <a:t> István, nagysokára. </a:t>
            </a:r>
            <a:br>
              <a:rPr lang="hu-HU" sz="1200" dirty="0"/>
            </a:br>
            <a:r>
              <a:rPr lang="hu-HU" sz="1200" dirty="0"/>
              <a:t>Ritkán beszélve talán nagyobb súlya is van. </a:t>
            </a:r>
            <a:br>
              <a:rPr lang="hu-HU" sz="1200" dirty="0"/>
            </a:br>
            <a:r>
              <a:rPr lang="hu-HU" sz="1200" dirty="0"/>
              <a:t>Éles, metsző mondatok medúzaként lebegnek. </a:t>
            </a:r>
            <a:br>
              <a:rPr lang="hu-HU" sz="1200" dirty="0"/>
            </a:br>
            <a:r>
              <a:rPr lang="hu-HU" sz="1200" dirty="0"/>
              <a:t>Párbeszédek befejezetlenül (úgyis tudod - ha meg nem: tudnod kell előbb-utóbb). </a:t>
            </a:r>
            <a:br>
              <a:rPr lang="hu-HU" sz="1200" dirty="0"/>
            </a:br>
            <a:r>
              <a:rPr lang="hu-HU" sz="1200" dirty="0"/>
              <a:t>Mondatvégek a levegőben. </a:t>
            </a:r>
            <a:br>
              <a:rPr lang="hu-HU" sz="1200" dirty="0"/>
            </a:br>
            <a:r>
              <a:rPr lang="hu-HU" sz="1200" dirty="0"/>
              <a:t>Közel harminc ember a színpadon. Közel harminc ember a kínpadon. </a:t>
            </a:r>
            <a:br>
              <a:rPr lang="hu-HU" sz="1200" dirty="0"/>
            </a:br>
            <a:r>
              <a:rPr lang="hu-HU" sz="1200" dirty="0"/>
              <a:t>Mulatságos világ. Mulatjuk és </a:t>
            </a:r>
            <a:r>
              <a:rPr lang="hu-HU" sz="1200" dirty="0" err="1"/>
              <a:t>múlatjuk</a:t>
            </a:r>
            <a:r>
              <a:rPr lang="hu-HU" sz="1200" dirty="0"/>
              <a:t> az időt, egymással-egymás nélkül. </a:t>
            </a:r>
            <a:br>
              <a:rPr lang="hu-HU" sz="1200" dirty="0"/>
            </a:br>
            <a:r>
              <a:rPr lang="hu-HU" sz="1200" dirty="0"/>
              <a:t>Telhetne is akár. </a:t>
            </a:r>
            <a:br>
              <a:rPr lang="hu-HU" sz="1200" dirty="0"/>
            </a:br>
            <a:r>
              <a:rPr lang="hu-HU" sz="1200" dirty="0"/>
              <a:t>Te is ott vagy, csak választanod kell, melyik is legyél. </a:t>
            </a:r>
            <a:br>
              <a:rPr lang="hu-HU" sz="1200" dirty="0"/>
            </a:br>
            <a:r>
              <a:rPr lang="hu-HU" sz="1200" dirty="0"/>
              <a:t>A megmondó, a kitaszított, az ártatlan, a világgal folyton perben álló, vagy a boldogtalan. </a:t>
            </a:r>
            <a:br>
              <a:rPr lang="hu-HU" sz="1200" dirty="0"/>
            </a:br>
            <a:r>
              <a:rPr lang="hu-HU" sz="1200" dirty="0"/>
              <a:t>Tizenkilencedik vagy huszonegyedik századi dzsentrik?</a:t>
            </a:r>
            <a:br>
              <a:rPr lang="hu-HU" sz="1200" dirty="0"/>
            </a:br>
            <a:r>
              <a:rPr lang="hu-HU" sz="1200" dirty="0"/>
              <a:t>Mégis: képesek vagyunk-e valamire? </a:t>
            </a:r>
            <a:br>
              <a:rPr lang="hu-HU" sz="1200" dirty="0"/>
            </a:br>
            <a:r>
              <a:rPr lang="hu-HU" sz="1200" dirty="0"/>
              <a:t>Mégis: kik mozognak, néha parányi bolhaként, máskor emberóriásként a színpadon? </a:t>
            </a:r>
            <a:br>
              <a:rPr lang="hu-HU" sz="1200" dirty="0"/>
            </a:br>
            <a:r>
              <a:rPr lang="hu-HU" sz="1200" dirty="0"/>
              <a:t>Mégis: hol ér a véged? </a:t>
            </a:r>
            <a:br>
              <a:rPr lang="hu-HU" sz="1200" dirty="0"/>
            </a:br>
            <a:r>
              <a:rPr lang="hu-HU" sz="1200" dirty="0"/>
              <a:t>Párhuzamos párbeszédek, egymásnak felelgető, más-más dimenzióban mozgó emberek. </a:t>
            </a:r>
            <a:br>
              <a:rPr lang="hu-HU" sz="1200" dirty="0"/>
            </a:br>
            <a:r>
              <a:rPr lang="hu-HU" sz="1200" dirty="0"/>
              <a:t>Folyamatos jelenléte alkotónak és nézőnek. </a:t>
            </a:r>
            <a:br>
              <a:rPr lang="hu-HU" sz="1200" dirty="0"/>
            </a:br>
            <a:r>
              <a:rPr lang="hu-HU" sz="1200" dirty="0"/>
              <a:t>Kizsigerel, lecsupaszít és megmér. </a:t>
            </a:r>
          </a:p>
        </p:txBody>
      </p:sp>
      <p:sp>
        <p:nvSpPr>
          <p:cNvPr id="3" name="Dia számának helye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10</a:t>
            </a:fld>
            <a:endParaRPr lang="en"/>
          </a:p>
        </p:txBody>
      </p:sp>
      <p:sp>
        <p:nvSpPr>
          <p:cNvPr id="4" name="Téglalap 3"/>
          <p:cNvSpPr/>
          <p:nvPr/>
        </p:nvSpPr>
        <p:spPr>
          <a:xfrm>
            <a:off x="4810543" y="1995686"/>
            <a:ext cx="4067944" cy="2677656"/>
          </a:xfrm>
          <a:prstGeom prst="rect">
            <a:avLst/>
          </a:prstGeom>
        </p:spPr>
        <p:txBody>
          <a:bodyPr wrap="square">
            <a:spAutoFit/>
          </a:bodyPr>
          <a:lstStyle/>
          <a:p>
            <a:endParaRPr lang="hu-HU" dirty="0">
              <a:solidFill>
                <a:schemeClr val="bg1"/>
              </a:solidFill>
            </a:endParaRPr>
          </a:p>
          <a:p>
            <a:r>
              <a:rPr lang="hu-HU" dirty="0" smtClean="0">
                <a:solidFill>
                  <a:schemeClr val="bg1"/>
                </a:solidFill>
              </a:rPr>
              <a:t>Egyre </a:t>
            </a:r>
            <a:r>
              <a:rPr lang="hu-HU" dirty="0">
                <a:solidFill>
                  <a:schemeClr val="bg1"/>
                </a:solidFill>
              </a:rPr>
              <a:t>egyszerűbben - ruhában és nyelvben - hogy mindenki értse végre.</a:t>
            </a:r>
            <a:br>
              <a:rPr lang="hu-HU" dirty="0">
                <a:solidFill>
                  <a:schemeClr val="bg1"/>
                </a:solidFill>
              </a:rPr>
            </a:br>
            <a:r>
              <a:rPr lang="hu-HU" dirty="0">
                <a:solidFill>
                  <a:schemeClr val="bg1"/>
                </a:solidFill>
              </a:rPr>
              <a:t>Végül darabjaira hullik. </a:t>
            </a:r>
            <a:br>
              <a:rPr lang="hu-HU" dirty="0">
                <a:solidFill>
                  <a:schemeClr val="bg1"/>
                </a:solidFill>
              </a:rPr>
            </a:br>
            <a:r>
              <a:rPr lang="hu-HU" dirty="0">
                <a:solidFill>
                  <a:schemeClr val="bg1"/>
                </a:solidFill>
              </a:rPr>
              <a:t>Széteső világok hópihekönnyedséggel, de lezuhannak.</a:t>
            </a:r>
            <a:br>
              <a:rPr lang="hu-HU" dirty="0">
                <a:solidFill>
                  <a:schemeClr val="bg1"/>
                </a:solidFill>
              </a:rPr>
            </a:br>
            <a:r>
              <a:rPr lang="hu-HU" dirty="0">
                <a:solidFill>
                  <a:schemeClr val="bg1"/>
                </a:solidFill>
              </a:rPr>
              <a:t>Móricz és Rusznyák Gábor mágikus világa a Miskolci Nemzeti Színház színpadán. </a:t>
            </a:r>
            <a:br>
              <a:rPr lang="hu-HU" dirty="0">
                <a:solidFill>
                  <a:schemeClr val="bg1"/>
                </a:solidFill>
              </a:rPr>
            </a:br>
            <a:r>
              <a:rPr lang="hu-HU" dirty="0">
                <a:solidFill>
                  <a:schemeClr val="bg1"/>
                </a:solidFill>
              </a:rPr>
              <a:t>Jó kis kettős. Bravúros egymásra találás. </a:t>
            </a:r>
            <a:br>
              <a:rPr lang="hu-HU" dirty="0">
                <a:solidFill>
                  <a:schemeClr val="bg1"/>
                </a:solidFill>
              </a:rPr>
            </a:br>
            <a:r>
              <a:rPr lang="hu-HU" dirty="0">
                <a:solidFill>
                  <a:schemeClr val="bg1"/>
                </a:solidFill>
              </a:rPr>
              <a:t>Főszereplő nincsen. </a:t>
            </a:r>
            <a:br>
              <a:rPr lang="hu-HU" dirty="0">
                <a:solidFill>
                  <a:schemeClr val="bg1"/>
                </a:solidFill>
              </a:rPr>
            </a:br>
            <a:r>
              <a:rPr lang="hu-HU" dirty="0">
                <a:solidFill>
                  <a:schemeClr val="bg1"/>
                </a:solidFill>
              </a:rPr>
              <a:t>Itt mindenki az, vagy senkisem. </a:t>
            </a:r>
            <a:br>
              <a:rPr lang="hu-HU" dirty="0">
                <a:solidFill>
                  <a:schemeClr val="bg1"/>
                </a:solidFill>
              </a:rPr>
            </a:br>
            <a:r>
              <a:rPr lang="hu-HU" dirty="0">
                <a:solidFill>
                  <a:schemeClr val="bg1"/>
                </a:solidFill>
              </a:rPr>
              <a:t>Nézd meg, ha bírod.</a:t>
            </a:r>
          </a:p>
        </p:txBody>
      </p:sp>
    </p:spTree>
    <p:extLst>
      <p:ext uri="{BB962C8B-B14F-4D97-AF65-F5344CB8AC3E}">
        <p14:creationId xmlns:p14="http://schemas.microsoft.com/office/powerpoint/2010/main" xmlns="" val="93693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3651870"/>
            <a:ext cx="3962400" cy="1159800"/>
          </a:xfrm>
        </p:spPr>
        <p:txBody>
          <a:bodyPr/>
          <a:lstStyle/>
          <a:p>
            <a:r>
              <a:rPr lang="hu-HU" sz="3600" smtClean="0"/>
              <a:t>2016 október</a:t>
            </a:r>
            <a:endParaRPr lang="hu-HU" sz="3600" dirty="0"/>
          </a:p>
        </p:txBody>
      </p:sp>
      <p:pic>
        <p:nvPicPr>
          <p:cNvPr id="3" name="Kép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580247"/>
            <a:ext cx="8172400" cy="3111438"/>
          </a:xfrm>
          <a:prstGeom prst="rect">
            <a:avLst/>
          </a:prstGeom>
        </p:spPr>
      </p:pic>
      <p:sp>
        <p:nvSpPr>
          <p:cNvPr id="4" name="Téglalap 3"/>
          <p:cNvSpPr/>
          <p:nvPr/>
        </p:nvSpPr>
        <p:spPr>
          <a:xfrm>
            <a:off x="4427984" y="4238422"/>
            <a:ext cx="4112023" cy="523220"/>
          </a:xfrm>
          <a:prstGeom prst="rect">
            <a:avLst/>
          </a:prstGeom>
        </p:spPr>
        <p:txBody>
          <a:bodyPr wrap="none">
            <a:spAutoFit/>
          </a:bodyPr>
          <a:lstStyle/>
          <a:p>
            <a:r>
              <a:rPr lang="hu-HU" dirty="0">
                <a:hlinkClick r:id="rId4"/>
              </a:rPr>
              <a:t>https://</a:t>
            </a:r>
            <a:r>
              <a:rPr lang="hu-HU" dirty="0" smtClean="0">
                <a:hlinkClick r:id="rId4"/>
              </a:rPr>
              <a:t>www.youtube.com/watch?v=npXvZqB0zqs</a:t>
            </a:r>
            <a:endParaRPr lang="hu-HU" dirty="0" smtClean="0"/>
          </a:p>
          <a:p>
            <a:endParaRPr lang="hu-HU" dirty="0"/>
          </a:p>
        </p:txBody>
      </p:sp>
    </p:spTree>
    <p:extLst>
      <p:ext uri="{BB962C8B-B14F-4D97-AF65-F5344CB8AC3E}">
        <p14:creationId xmlns:p14="http://schemas.microsoft.com/office/powerpoint/2010/main" xmlns="" val="403694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563638"/>
            <a:ext cx="6886532" cy="857400"/>
          </a:xfrm>
        </p:spPr>
        <p:txBody>
          <a:bodyPr/>
          <a:lstStyle/>
          <a:p>
            <a:pPr marL="342900" indent="-342900" algn="l">
              <a:buFont typeface="Arial" panose="020B0604020202020204" pitchFamily="34" charset="0"/>
              <a:buChar char="•"/>
            </a:pPr>
            <a:r>
              <a:rPr lang="hu-HU" sz="2400" dirty="0" smtClean="0"/>
              <a:t/>
            </a:r>
            <a:br>
              <a:rPr lang="hu-HU" sz="2400" dirty="0" smtClean="0"/>
            </a:br>
            <a:r>
              <a:rPr lang="hu-HU" sz="2400" dirty="0"/>
              <a:t/>
            </a:r>
            <a:br>
              <a:rPr lang="hu-HU" sz="2400" dirty="0"/>
            </a:br>
            <a:r>
              <a:rPr lang="hu-HU" sz="2400" dirty="0" smtClean="0"/>
              <a:t>* a vidéki dzsentri</a:t>
            </a:r>
            <a:br>
              <a:rPr lang="hu-HU" sz="2400" dirty="0" smtClean="0"/>
            </a:br>
            <a:r>
              <a:rPr lang="hu-HU" sz="2400" dirty="0" smtClean="0"/>
              <a:t>* nem egyetlen hős</a:t>
            </a:r>
            <a:r>
              <a:rPr lang="hu-HU" sz="2400" dirty="0"/>
              <a:t/>
            </a:r>
            <a:br>
              <a:rPr lang="hu-HU" sz="2400" dirty="0"/>
            </a:br>
            <a:r>
              <a:rPr lang="hu-HU" sz="2400" dirty="0"/>
              <a:t/>
            </a:r>
            <a:br>
              <a:rPr lang="hu-HU" sz="2400" dirty="0"/>
            </a:br>
            <a:r>
              <a:rPr lang="hu-HU" sz="2400" dirty="0"/>
              <a:t>Ahogy a regény cinikus alakja a grófi nevelő mondja: </a:t>
            </a:r>
            <a:r>
              <a:rPr lang="hu-HU" sz="2400" dirty="0" smtClean="0"/>
              <a:t/>
            </a:r>
            <a:br>
              <a:rPr lang="hu-HU" sz="2400" dirty="0" smtClean="0"/>
            </a:br>
            <a:r>
              <a:rPr lang="hu-HU" sz="2800" dirty="0"/>
              <a:t/>
            </a:r>
            <a:br>
              <a:rPr lang="hu-HU" sz="2800" dirty="0"/>
            </a:br>
            <a:r>
              <a:rPr lang="hu-HU" sz="2800" i="1" dirty="0" smtClean="0"/>
              <a:t>"</a:t>
            </a:r>
            <a:r>
              <a:rPr lang="hu-HU" sz="2800" i="1" dirty="0"/>
              <a:t>Itt ebben a körben éppen most bomlik fel a család. Úgy szenvednek a férjek és feleségek egymástól, mint egy betegségben</a:t>
            </a:r>
            <a:r>
              <a:rPr lang="hu-HU" sz="2800" i="1" dirty="0" smtClean="0"/>
              <a:t>.” </a:t>
            </a:r>
            <a:endParaRPr lang="hu-HU" sz="2800" i="1" dirty="0"/>
          </a:p>
        </p:txBody>
      </p:sp>
    </p:spTree>
    <p:extLst>
      <p:ext uri="{BB962C8B-B14F-4D97-AF65-F5344CB8AC3E}">
        <p14:creationId xmlns:p14="http://schemas.microsoft.com/office/powerpoint/2010/main" xmlns="" val="193586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
          </p:nvPr>
        </p:nvSpPr>
        <p:spPr>
          <a:xfrm>
            <a:off x="539552" y="4011910"/>
            <a:ext cx="5860500" cy="819900"/>
          </a:xfrm>
        </p:spPr>
        <p:txBody>
          <a:bodyPr/>
          <a:lstStyle/>
          <a:p>
            <a:pPr>
              <a:buNone/>
            </a:pPr>
            <a:r>
              <a:rPr lang="hu-HU" dirty="0" smtClean="0"/>
              <a:t>„Ha magyar urak hosszú beszélgetésre összeülnek, előbb-utóbb mégis csak kimondja valaki ezt a szót, hogy: zsidó.”</a:t>
            </a:r>
          </a:p>
          <a:p>
            <a:pPr>
              <a:buNone/>
            </a:pPr>
            <a:endParaRPr lang="hu-HU" dirty="0"/>
          </a:p>
          <a:p>
            <a:pPr>
              <a:buNone/>
            </a:pPr>
            <a:r>
              <a:rPr lang="hu-HU" sz="2400" b="1" dirty="0" smtClean="0"/>
              <a:t>		</a:t>
            </a:r>
            <a:r>
              <a:rPr lang="hu-HU" sz="2400" b="1" dirty="0" err="1" smtClean="0"/>
              <a:t>Schöpflin</a:t>
            </a:r>
            <a:r>
              <a:rPr lang="hu-HU" sz="2400" b="1" dirty="0" smtClean="0"/>
              <a:t> Aladár</a:t>
            </a:r>
            <a:endParaRPr lang="hu-HU" sz="2400" b="1" dirty="0"/>
          </a:p>
          <a:p>
            <a:pPr>
              <a:buNone/>
            </a:pPr>
            <a:r>
              <a:rPr lang="hu-HU" sz="2400" dirty="0" smtClean="0"/>
              <a:t> 		Nyugat, 1926. 4. szám</a:t>
            </a:r>
            <a:endParaRPr lang="hu-HU" sz="2400" dirty="0"/>
          </a:p>
        </p:txBody>
      </p:sp>
    </p:spTree>
    <p:extLst>
      <p:ext uri="{BB962C8B-B14F-4D97-AF65-F5344CB8AC3E}">
        <p14:creationId xmlns:p14="http://schemas.microsoft.com/office/powerpoint/2010/main" xmlns="" val="1728725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3" name="Kép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436" y="666810"/>
            <a:ext cx="8857059" cy="4021836"/>
          </a:xfrm>
          <a:prstGeom prst="rect">
            <a:avLst/>
          </a:prstGeom>
        </p:spPr>
      </p:pic>
      <p:sp>
        <p:nvSpPr>
          <p:cNvPr id="4" name="Téglalap 3"/>
          <p:cNvSpPr/>
          <p:nvPr/>
        </p:nvSpPr>
        <p:spPr>
          <a:xfrm>
            <a:off x="2915816" y="4694229"/>
            <a:ext cx="4572000" cy="677108"/>
          </a:xfrm>
          <a:prstGeom prst="rect">
            <a:avLst/>
          </a:prstGeom>
        </p:spPr>
        <p:txBody>
          <a:bodyPr>
            <a:spAutoFit/>
          </a:bodyPr>
          <a:lstStyle/>
          <a:p>
            <a:r>
              <a:rPr lang="hu-HU" dirty="0">
                <a:solidFill>
                  <a:srgbClr val="FFC000"/>
                </a:solidFill>
                <a:hlinkClick r:id="rId4"/>
              </a:rPr>
              <a:t>https://</a:t>
            </a:r>
            <a:r>
              <a:rPr lang="hu-HU" dirty="0" smtClean="0">
                <a:solidFill>
                  <a:srgbClr val="FFC000"/>
                </a:solidFill>
                <a:hlinkClick r:id="rId4"/>
              </a:rPr>
              <a:t>www.youtube.com/watch?v=kquiqsSGAPM&amp;t=12s</a:t>
            </a:r>
            <a:endParaRPr lang="hu-HU" dirty="0" smtClean="0">
              <a:solidFill>
                <a:srgbClr val="FFC000"/>
              </a:solidFill>
            </a:endParaRPr>
          </a:p>
          <a:p>
            <a:endParaRPr lang="en" sz="1000" dirty="0">
              <a:solidFill>
                <a:srgbClr val="FFC000"/>
              </a:solidFill>
            </a:endParaRPr>
          </a:p>
        </p:txBody>
      </p:sp>
    </p:spTree>
    <p:extLst>
      <p:ext uri="{BB962C8B-B14F-4D97-AF65-F5344CB8AC3E}">
        <p14:creationId xmlns:p14="http://schemas.microsoft.com/office/powerpoint/2010/main" xmlns="" val="77762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7631" y="324985"/>
            <a:ext cx="5266928" cy="576064"/>
          </a:xfrm>
        </p:spPr>
        <p:txBody>
          <a:bodyPr/>
          <a:lstStyle/>
          <a:p>
            <a:r>
              <a:rPr lang="hu-HU" sz="2800" dirty="0" smtClean="0"/>
              <a:t>A bántalmazás természetrajza</a:t>
            </a:r>
            <a:endParaRPr lang="hu-HU" sz="2800" dirty="0"/>
          </a:p>
        </p:txBody>
      </p:sp>
      <p:sp>
        <p:nvSpPr>
          <p:cNvPr id="3" name="Szöveg helye 2"/>
          <p:cNvSpPr>
            <a:spLocks noGrp="1"/>
          </p:cNvSpPr>
          <p:nvPr>
            <p:ph type="body" idx="1"/>
          </p:nvPr>
        </p:nvSpPr>
        <p:spPr>
          <a:xfrm>
            <a:off x="251520" y="1083889"/>
            <a:ext cx="5256584" cy="3427120"/>
          </a:xfrm>
        </p:spPr>
        <p:txBody>
          <a:bodyPr/>
          <a:lstStyle/>
          <a:p>
            <a:r>
              <a:rPr lang="hu-HU" sz="2000" dirty="0" smtClean="0"/>
              <a:t>A bántalmazó karaktere (lealacsonyító, bagatellizál, szeretet-megvonással büntet, tanú volt, vagy áldozat, nem hisz a következményekben, másokat okol, hibáztat, kívánságait nehezen fejezi ki, agresszív, hamar </a:t>
            </a:r>
            <a:r>
              <a:rPr lang="hu-HU" sz="2000" dirty="0" err="1" smtClean="0"/>
              <a:t>elköteleződik</a:t>
            </a:r>
            <a:r>
              <a:rPr lang="hu-HU" sz="2000" dirty="0" smtClean="0"/>
              <a:t>, túlérzékeny, irreális elvárások, kettős viselkedés)</a:t>
            </a:r>
          </a:p>
          <a:p>
            <a:pPr marL="152400" indent="0">
              <a:buNone/>
            </a:pPr>
            <a:endParaRPr lang="hu-HU" sz="2000" dirty="0" smtClean="0"/>
          </a:p>
          <a:p>
            <a:r>
              <a:rPr lang="hu-HU" sz="2800" dirty="0" smtClean="0"/>
              <a:t>Miért marad? </a:t>
            </a:r>
          </a:p>
          <a:p>
            <a:pPr marL="152400" indent="0">
              <a:buNone/>
            </a:pPr>
            <a:endParaRPr lang="hu-HU" sz="2000" dirty="0"/>
          </a:p>
        </p:txBody>
      </p:sp>
      <p:sp>
        <p:nvSpPr>
          <p:cNvPr id="5" name="Dia számának helye 4"/>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15</a:t>
            </a:fld>
            <a:endParaRPr lang="en"/>
          </a:p>
        </p:txBody>
      </p:sp>
      <p:pic>
        <p:nvPicPr>
          <p:cNvPr id="7" name="Kép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8104" y="3078393"/>
            <a:ext cx="3450868" cy="1854680"/>
          </a:xfrm>
          <a:prstGeom prst="rect">
            <a:avLst/>
          </a:prstGeom>
        </p:spPr>
      </p:pic>
    </p:spTree>
    <p:extLst>
      <p:ext uri="{BB962C8B-B14F-4D97-AF65-F5344CB8AC3E}">
        <p14:creationId xmlns:p14="http://schemas.microsoft.com/office/powerpoint/2010/main" xmlns="" val="135107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8520" y="566435"/>
            <a:ext cx="4762200" cy="3392141"/>
          </a:xfrm>
        </p:spPr>
        <p:txBody>
          <a:bodyPr/>
          <a:lstStyle/>
          <a:p>
            <a:pPr marL="139700" indent="0">
              <a:buNone/>
            </a:pPr>
            <a:r>
              <a:rPr lang="hu-HU" sz="3600" dirty="0" smtClean="0"/>
              <a:t>A darabban: </a:t>
            </a:r>
          </a:p>
          <a:p>
            <a:pPr marL="139700" indent="0">
              <a:buNone/>
            </a:pPr>
            <a:endParaRPr lang="hu-HU" sz="2000" dirty="0"/>
          </a:p>
          <a:p>
            <a:r>
              <a:rPr lang="hu-HU" sz="2000" dirty="0" smtClean="0"/>
              <a:t>Az apa (szeretik, tekintély, elnyomó, manipulátor)</a:t>
            </a:r>
          </a:p>
          <a:p>
            <a:r>
              <a:rPr lang="hu-HU" sz="2000" dirty="0" smtClean="0"/>
              <a:t>Az anya szerepe (függő, játszma-társ)</a:t>
            </a:r>
          </a:p>
          <a:p>
            <a:r>
              <a:rPr lang="hu-HU" sz="2000" dirty="0" smtClean="0"/>
              <a:t>A gyerekek (különböző karakterek)</a:t>
            </a:r>
          </a:p>
          <a:p>
            <a:endParaRPr lang="hu-HU" sz="2000" dirty="0"/>
          </a:p>
          <a:p>
            <a:r>
              <a:rPr lang="hu-HU" sz="2000" dirty="0" smtClean="0"/>
              <a:t>„Tisztaság”</a:t>
            </a:r>
          </a:p>
          <a:p>
            <a:r>
              <a:rPr lang="hu-HU" sz="2000" dirty="0" smtClean="0"/>
              <a:t>Kollektív feldolgozás? </a:t>
            </a:r>
            <a:endParaRPr lang="hu-HU" sz="2000" dirty="0"/>
          </a:p>
        </p:txBody>
      </p:sp>
      <p:sp>
        <p:nvSpPr>
          <p:cNvPr id="4" name="Dia számának helye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16</a:t>
            </a:fld>
            <a:endParaRPr lang="en"/>
          </a:p>
        </p:txBody>
      </p:sp>
      <p:pic>
        <p:nvPicPr>
          <p:cNvPr id="5" name="Kép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58023" y="-21212"/>
            <a:ext cx="3770485" cy="2283718"/>
          </a:xfrm>
          <a:prstGeom prst="rect">
            <a:avLst/>
          </a:prstGeom>
          <a:ln>
            <a:noFill/>
          </a:ln>
          <a:effectLst>
            <a:softEdge rad="112500"/>
          </a:effectLst>
        </p:spPr>
      </p:pic>
      <p:pic>
        <p:nvPicPr>
          <p:cNvPr id="6" name="Kép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57948" y="1731135"/>
            <a:ext cx="3386052" cy="2197547"/>
          </a:xfrm>
          <a:prstGeom prst="rect">
            <a:avLst/>
          </a:prstGeom>
          <a:ln>
            <a:noFill/>
          </a:ln>
          <a:effectLst>
            <a:softEdge rad="112500"/>
          </a:effectLst>
        </p:spPr>
      </p:pic>
      <p:pic>
        <p:nvPicPr>
          <p:cNvPr id="7" name="Kép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27984" y="3185337"/>
            <a:ext cx="3420372" cy="1958163"/>
          </a:xfrm>
          <a:prstGeom prst="rect">
            <a:avLst/>
          </a:prstGeom>
          <a:ln>
            <a:noFill/>
          </a:ln>
          <a:effectLst>
            <a:softEdge rad="112500"/>
          </a:effectLst>
        </p:spPr>
      </p:pic>
    </p:spTree>
    <p:extLst>
      <p:ext uri="{BB962C8B-B14F-4D97-AF65-F5344CB8AC3E}">
        <p14:creationId xmlns:p14="http://schemas.microsoft.com/office/powerpoint/2010/main" xmlns="" val="89856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9" name="Shape 269"/>
          <p:cNvSpPr txBox="1">
            <a:spLocks noGrp="1"/>
          </p:cNvSpPr>
          <p:nvPr>
            <p:ph type="sldNum" idx="12"/>
          </p:nvPr>
        </p:nvSpPr>
        <p:spPr>
          <a:xfrm>
            <a:off x="8579950" y="4588275"/>
            <a:ext cx="525600" cy="5553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1" i="0" u="none" strike="noStrike" kern="0" cap="none" spc="0" normalizeH="0" baseline="0" noProof="0">
                <a:ln>
                  <a:noFill/>
                </a:ln>
                <a:solidFill>
                  <a:srgbClr val="FFFFFF"/>
                </a:solidFill>
                <a:effectLst/>
                <a:uLnTx/>
                <a:uFillTx/>
                <a:latin typeface="Zilla Slab Highlight"/>
                <a:ea typeface="Zilla Slab Highlight"/>
                <a:sym typeface="Zilla Slab High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800" b="1" i="0" u="none" strike="noStrike" kern="0" cap="none" spc="0" normalizeH="0" baseline="0" noProof="0">
              <a:ln>
                <a:noFill/>
              </a:ln>
              <a:solidFill>
                <a:srgbClr val="FFFFFF"/>
              </a:solidFill>
              <a:effectLst/>
              <a:uLnTx/>
              <a:uFillTx/>
              <a:latin typeface="Zilla Slab Highlight"/>
              <a:ea typeface="Zilla Slab Highlight"/>
              <a:sym typeface="Zilla Slab Highlight"/>
            </a:endParaRPr>
          </a:p>
        </p:txBody>
      </p:sp>
      <p:sp>
        <p:nvSpPr>
          <p:cNvPr id="270" name="Shape 270"/>
          <p:cNvSpPr txBox="1">
            <a:spLocks noGrp="1"/>
          </p:cNvSpPr>
          <p:nvPr>
            <p:ph type="title"/>
          </p:nvPr>
        </p:nvSpPr>
        <p:spPr>
          <a:xfrm>
            <a:off x="398957" y="326155"/>
            <a:ext cx="6729869" cy="173561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hu-HU" sz="4800" dirty="0" smtClean="0"/>
              <a:t>Köszönöm a figyelmet!</a:t>
            </a:r>
            <a:endParaRPr sz="4800"/>
          </a:p>
        </p:txBody>
      </p:sp>
      <p:sp>
        <p:nvSpPr>
          <p:cNvPr id="271" name="Shape 271"/>
          <p:cNvSpPr txBox="1">
            <a:spLocks noGrp="1"/>
          </p:cNvSpPr>
          <p:nvPr>
            <p:ph type="body" idx="1"/>
          </p:nvPr>
        </p:nvSpPr>
        <p:spPr>
          <a:xfrm>
            <a:off x="486321" y="2091278"/>
            <a:ext cx="6562800" cy="21372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lang="hu-HU" dirty="0" smtClean="0"/>
          </a:p>
          <a:p>
            <a:pPr marL="0" lvl="0" indent="0">
              <a:spcBef>
                <a:spcPts val="0"/>
              </a:spcBef>
              <a:spcAft>
                <a:spcPts val="0"/>
              </a:spcAft>
              <a:buClr>
                <a:schemeClr val="dk1"/>
              </a:buClr>
              <a:buSzPts val="1100"/>
              <a:buFont typeface="Arial"/>
              <a:buNone/>
            </a:pPr>
            <a:r>
              <a:rPr lang="hu-HU" sz="2400" dirty="0" smtClean="0">
                <a:latin typeface="Zilla Slab Highlight" charset="-18"/>
                <a:ea typeface="Zilla Slab Highlight" charset="-18"/>
              </a:rPr>
              <a:t>szabo.toth.kinga@gmail.com</a:t>
            </a:r>
            <a:endParaRPr sz="2400">
              <a:solidFill>
                <a:srgbClr val="FFFFFF"/>
              </a:solidFill>
              <a:latin typeface="Zilla Slab Highlight" charset="-18"/>
              <a:ea typeface="Zilla Slab Highlight" charset="-18"/>
            </a:endParaRPr>
          </a:p>
          <a:p>
            <a:pPr marL="0" lvl="0" indent="0">
              <a:spcBef>
                <a:spcPts val="0"/>
              </a:spcBef>
              <a:spcAft>
                <a:spcPts val="0"/>
              </a:spcAft>
              <a:buNone/>
            </a:pPr>
            <a:endParaRPr>
              <a:solidFill>
                <a:srgbClr val="FFFFFF"/>
              </a:solidFill>
            </a:endParaRPr>
          </a:p>
        </p:txBody>
      </p:sp>
      <p:pic>
        <p:nvPicPr>
          <p:cNvPr id="5" name="Kép 4"/>
          <p:cNvPicPr>
            <a:picLocks noChangeAspect="1"/>
          </p:cNvPicPr>
          <p:nvPr/>
        </p:nvPicPr>
        <p:blipFill>
          <a:blip r:embed="rId4"/>
          <a:stretch>
            <a:fillRect/>
          </a:stretch>
        </p:blipFill>
        <p:spPr>
          <a:xfrm>
            <a:off x="8134066" y="4133566"/>
            <a:ext cx="1009934" cy="1009934"/>
          </a:xfrm>
          <a:prstGeom prst="rect">
            <a:avLst/>
          </a:prstGeom>
        </p:spPr>
      </p:pic>
    </p:spTree>
    <p:extLst>
      <p:ext uri="{BB962C8B-B14F-4D97-AF65-F5344CB8AC3E}">
        <p14:creationId xmlns:p14="http://schemas.microsoft.com/office/powerpoint/2010/main" xmlns="" val="94931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p:cNvPicPr>
            <a:picLocks noChangeAspect="1"/>
          </p:cNvPicPr>
          <p:nvPr/>
        </p:nvPicPr>
        <p:blipFill>
          <a:blip r:embed="rId3"/>
          <a:stretch>
            <a:fillRect/>
          </a:stretch>
        </p:blipFill>
        <p:spPr>
          <a:xfrm>
            <a:off x="3707904" y="178327"/>
            <a:ext cx="3688085" cy="2681455"/>
          </a:xfrm>
          <a:prstGeom prst="rect">
            <a:avLst/>
          </a:prstGeom>
        </p:spPr>
      </p:pic>
      <p:sp>
        <p:nvSpPr>
          <p:cNvPr id="2" name="Cím 1"/>
          <p:cNvSpPr>
            <a:spLocks noGrp="1"/>
          </p:cNvSpPr>
          <p:nvPr>
            <p:ph type="ctrTitle"/>
          </p:nvPr>
        </p:nvSpPr>
        <p:spPr>
          <a:xfrm>
            <a:off x="71500" y="2743625"/>
            <a:ext cx="3825590" cy="1159800"/>
          </a:xfrm>
        </p:spPr>
        <p:txBody>
          <a:bodyPr/>
          <a:lstStyle/>
          <a:p>
            <a:r>
              <a:rPr lang="hu-HU" sz="3200" dirty="0" smtClean="0"/>
              <a:t>„</a:t>
            </a:r>
            <a:r>
              <a:rPr lang="hu-HU" sz="2800" i="1" dirty="0" smtClean="0"/>
              <a:t>Történik máshol, máskor.”</a:t>
            </a:r>
            <a:endParaRPr lang="hu-HU" sz="2800" i="1" dirty="0"/>
          </a:p>
        </p:txBody>
      </p:sp>
      <p:sp>
        <p:nvSpPr>
          <p:cNvPr id="3" name="Alcím 2"/>
          <p:cNvSpPr>
            <a:spLocks noGrp="1"/>
          </p:cNvSpPr>
          <p:nvPr>
            <p:ph type="subTitle" idx="1"/>
          </p:nvPr>
        </p:nvSpPr>
        <p:spPr>
          <a:xfrm>
            <a:off x="-41202" y="3782709"/>
            <a:ext cx="3749106" cy="1331400"/>
          </a:xfrm>
        </p:spPr>
        <p:txBody>
          <a:bodyPr/>
          <a:lstStyle/>
          <a:p>
            <a:r>
              <a:rPr lang="hu-HU" sz="1600" b="1" dirty="0"/>
              <a:t>ESTRAGON</a:t>
            </a:r>
            <a:r>
              <a:rPr lang="hu-HU" sz="1600" dirty="0"/>
              <a:t> </a:t>
            </a:r>
            <a:endParaRPr lang="hu-HU" sz="1600" dirty="0" smtClean="0"/>
          </a:p>
          <a:p>
            <a:r>
              <a:rPr lang="hu-HU" sz="1600" dirty="0" smtClean="0"/>
              <a:t>„Semmi </a:t>
            </a:r>
            <a:r>
              <a:rPr lang="hu-HU" sz="1600" dirty="0"/>
              <a:t>sem történik, senki sem jön, senki sem megy el - borzalmas</a:t>
            </a:r>
            <a:r>
              <a:rPr lang="hu-HU" sz="1600" dirty="0" smtClean="0"/>
              <a:t>.”</a:t>
            </a:r>
          </a:p>
        </p:txBody>
      </p:sp>
      <p:pic>
        <p:nvPicPr>
          <p:cNvPr id="12" name="Kép 11"/>
          <p:cNvPicPr>
            <a:picLocks noChangeAspect="1"/>
          </p:cNvPicPr>
          <p:nvPr/>
        </p:nvPicPr>
        <p:blipFill>
          <a:blip r:embed="rId4"/>
          <a:stretch>
            <a:fillRect/>
          </a:stretch>
        </p:blipFill>
        <p:spPr>
          <a:xfrm>
            <a:off x="6588224" y="817814"/>
            <a:ext cx="2182366" cy="2197663"/>
          </a:xfrm>
          <a:prstGeom prst="rect">
            <a:avLst/>
          </a:prstGeom>
        </p:spPr>
      </p:pic>
      <p:sp>
        <p:nvSpPr>
          <p:cNvPr id="13" name="Alcím 2"/>
          <p:cNvSpPr txBox="1">
            <a:spLocks/>
          </p:cNvSpPr>
          <p:nvPr/>
        </p:nvSpPr>
        <p:spPr>
          <a:xfrm>
            <a:off x="5064387" y="3057769"/>
            <a:ext cx="4873500" cy="704024"/>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Playfair Display"/>
              <a:buNone/>
              <a:defRPr sz="1200" b="0"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9pPr>
          </a:lstStyle>
          <a:p>
            <a:r>
              <a:rPr lang="hu-HU" dirty="0" smtClean="0"/>
              <a:t>Színházi Esték, Újfolyam, 3. szám. </a:t>
            </a:r>
            <a:endParaRPr lang="hu-HU" dirty="0"/>
          </a:p>
        </p:txBody>
      </p:sp>
      <p:pic>
        <p:nvPicPr>
          <p:cNvPr id="14" name="Kép 13"/>
          <p:cNvPicPr>
            <a:picLocks noChangeAspect="1"/>
          </p:cNvPicPr>
          <p:nvPr/>
        </p:nvPicPr>
        <p:blipFill>
          <a:blip r:embed="rId5"/>
          <a:stretch>
            <a:fillRect/>
          </a:stretch>
        </p:blipFill>
        <p:spPr>
          <a:xfrm>
            <a:off x="280259" y="187439"/>
            <a:ext cx="2082078" cy="2663230"/>
          </a:xfrm>
          <a:prstGeom prst="rect">
            <a:avLst/>
          </a:prstGeom>
        </p:spPr>
      </p:pic>
      <p:sp>
        <p:nvSpPr>
          <p:cNvPr id="15" name="Alcím 2"/>
          <p:cNvSpPr txBox="1">
            <a:spLocks/>
          </p:cNvSpPr>
          <p:nvPr/>
        </p:nvSpPr>
        <p:spPr>
          <a:xfrm>
            <a:off x="4151474" y="3938530"/>
            <a:ext cx="4873500" cy="1331400"/>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Playfair Display"/>
              <a:buNone/>
              <a:defRPr sz="1200" b="0"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rgbClr val="FFFFFF"/>
              </a:buClr>
              <a:buSzPct val="100000"/>
              <a:buFont typeface="Playfair Display"/>
              <a:buNone/>
              <a:defRPr sz="3000" b="0" i="0" u="none" strike="noStrike" cap="none">
                <a:solidFill>
                  <a:srgbClr val="FFFFFF"/>
                </a:solidFill>
                <a:latin typeface="Playfair Display"/>
                <a:ea typeface="Playfair Display"/>
                <a:cs typeface="Playfair Display"/>
                <a:sym typeface="Playfair Display"/>
              </a:defRPr>
            </a:lvl9pPr>
          </a:lstStyle>
          <a:p>
            <a:r>
              <a:rPr lang="hu-HU" dirty="0"/>
              <a:t>Miskolci Nemzeti Színház felolvasószínháza – 1966</a:t>
            </a:r>
            <a:endParaRPr lang="hu-HU" dirty="0" smtClean="0"/>
          </a:p>
          <a:p>
            <a:r>
              <a:rPr lang="hu-HU" dirty="0" smtClean="0"/>
              <a:t>1993. Március 27. Bemutató. </a:t>
            </a:r>
          </a:p>
          <a:p>
            <a:r>
              <a:rPr lang="hu-HU" dirty="0" smtClean="0"/>
              <a:t>…….</a:t>
            </a:r>
          </a:p>
          <a:p>
            <a:r>
              <a:rPr lang="hu-HU" dirty="0">
                <a:hlinkClick r:id="rId6"/>
              </a:rPr>
              <a:t>https://</a:t>
            </a:r>
            <a:r>
              <a:rPr lang="hu-HU" dirty="0" smtClean="0">
                <a:hlinkClick r:id="rId6"/>
              </a:rPr>
              <a:t>www.youtube.com/watch?v=1fbdRelypiI</a:t>
            </a:r>
            <a:endParaRPr lang="hu-HU" dirty="0" smtClean="0"/>
          </a:p>
          <a:p>
            <a:endParaRPr lang="hu-HU" dirty="0" smtClean="0"/>
          </a:p>
        </p:txBody>
      </p:sp>
      <p:pic>
        <p:nvPicPr>
          <p:cNvPr id="16" name="Kép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675547" y="2916309"/>
            <a:ext cx="1703360" cy="957542"/>
          </a:xfrm>
          <a:prstGeom prst="rect">
            <a:avLst/>
          </a:prstGeom>
        </p:spPr>
      </p:pic>
      <p:pic>
        <p:nvPicPr>
          <p:cNvPr id="10" name="Kép 9"/>
          <p:cNvPicPr>
            <a:picLocks noChangeAspect="1"/>
          </p:cNvPicPr>
          <p:nvPr/>
        </p:nvPicPr>
        <p:blipFill>
          <a:blip r:embed="rId8"/>
          <a:stretch>
            <a:fillRect/>
          </a:stretch>
        </p:blipFill>
        <p:spPr>
          <a:xfrm>
            <a:off x="8368804" y="4299942"/>
            <a:ext cx="656170" cy="656170"/>
          </a:xfrm>
          <a:prstGeom prst="rect">
            <a:avLst/>
          </a:prstGeom>
        </p:spPr>
      </p:pic>
    </p:spTree>
    <p:extLst>
      <p:ext uri="{BB962C8B-B14F-4D97-AF65-F5344CB8AC3E}">
        <p14:creationId xmlns:p14="http://schemas.microsoft.com/office/powerpoint/2010/main" xmlns="" val="266418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
          </p:nvPr>
        </p:nvSpPr>
        <p:spPr>
          <a:xfrm>
            <a:off x="683568" y="2252847"/>
            <a:ext cx="5860500" cy="3230094"/>
          </a:xfrm>
        </p:spPr>
        <p:txBody>
          <a:bodyPr/>
          <a:lstStyle/>
          <a:p>
            <a:pPr>
              <a:buNone/>
            </a:pPr>
            <a:endParaRPr lang="hu-HU" sz="2000" b="1" dirty="0" smtClean="0"/>
          </a:p>
          <a:p>
            <a:pPr>
              <a:buNone/>
            </a:pPr>
            <a:endParaRPr lang="hu-HU" sz="2000" b="1" dirty="0"/>
          </a:p>
          <a:p>
            <a:pPr>
              <a:buNone/>
            </a:pPr>
            <a:r>
              <a:rPr lang="hu-HU" sz="2000" b="1" dirty="0" smtClean="0"/>
              <a:t>POZZO</a:t>
            </a:r>
            <a:r>
              <a:rPr lang="hu-HU" sz="2000" dirty="0"/>
              <a:t/>
            </a:r>
            <a:br>
              <a:rPr lang="hu-HU" sz="2000" dirty="0"/>
            </a:br>
            <a:r>
              <a:rPr lang="hu-HU" sz="2000" i="1" dirty="0"/>
              <a:t>(hirtelen elönti a düh)</a:t>
            </a:r>
            <a:r>
              <a:rPr lang="hu-HU" sz="2000" dirty="0"/>
              <a:t> Meddig akar még gyötörni az idővel, hogy ekkor így, akkor úgy! Őrület! Mikor! Mikor! Hát nem elég önnek, hogy valamelyik nap történt, olyan napon, mint a többi, egy nap megnémult, egy nap megvakultam, egy nap megsüketülünk, egy nap meg­születünk, egy nap meghalunk, ugyanazon a napon, ugyanabban a percben, ez nem elég önnek? </a:t>
            </a:r>
            <a:r>
              <a:rPr lang="hu-HU" sz="2000" i="1" dirty="0"/>
              <a:t>(Nyugodtabban)</a:t>
            </a:r>
            <a:r>
              <a:rPr lang="hu-HU" sz="2000" dirty="0"/>
              <a:t> Az asszonyok a sír fölött szülnek, lovagló ülésben, a nap egy percig csillog, aztán ismét az éjszaka következik. </a:t>
            </a:r>
            <a:r>
              <a:rPr lang="hu-HU" sz="2000" i="1" dirty="0"/>
              <a:t>(Megrántja a kötelet)</a:t>
            </a:r>
            <a:r>
              <a:rPr lang="hu-HU" sz="2000" dirty="0"/>
              <a:t> Indulj! </a:t>
            </a:r>
          </a:p>
          <a:p>
            <a:pPr>
              <a:buNone/>
            </a:pPr>
            <a:endParaRPr lang="hu-HU" dirty="0"/>
          </a:p>
        </p:txBody>
      </p:sp>
      <p:pic>
        <p:nvPicPr>
          <p:cNvPr id="3" name="Kép 2"/>
          <p:cNvPicPr>
            <a:picLocks noChangeAspect="1"/>
          </p:cNvPicPr>
          <p:nvPr/>
        </p:nvPicPr>
        <p:blipFill>
          <a:blip r:embed="rId3"/>
          <a:stretch>
            <a:fillRect/>
          </a:stretch>
        </p:blipFill>
        <p:spPr>
          <a:xfrm>
            <a:off x="7812360" y="3867894"/>
            <a:ext cx="1083013" cy="1083013"/>
          </a:xfrm>
          <a:prstGeom prst="rect">
            <a:avLst/>
          </a:prstGeom>
        </p:spPr>
      </p:pic>
    </p:spTree>
    <p:extLst>
      <p:ext uri="{BB962C8B-B14F-4D97-AF65-F5344CB8AC3E}">
        <p14:creationId xmlns:p14="http://schemas.microsoft.com/office/powerpoint/2010/main" xmlns="" val="347691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
          </p:nvPr>
        </p:nvSpPr>
        <p:spPr>
          <a:xfrm>
            <a:off x="395536" y="3147814"/>
            <a:ext cx="8229600" cy="891000"/>
          </a:xfrm>
        </p:spPr>
        <p:txBody>
          <a:bodyPr/>
          <a:lstStyle/>
          <a:p>
            <a:r>
              <a:rPr lang="hu-HU" dirty="0"/>
              <a:t>Samuel Beckett: </a:t>
            </a:r>
            <a:r>
              <a:rPr lang="hu-HU" dirty="0" err="1"/>
              <a:t>Godot-ra</a:t>
            </a:r>
            <a:r>
              <a:rPr lang="hu-HU" dirty="0"/>
              <a:t> várva (1952) </a:t>
            </a:r>
            <a:endParaRPr lang="hu-HU" dirty="0" smtClean="0"/>
          </a:p>
          <a:p>
            <a:endParaRPr lang="hu-HU" dirty="0"/>
          </a:p>
          <a:p>
            <a:pPr marL="457200" indent="-457200" algn="l">
              <a:buFont typeface="Arial" panose="020B0604020202020204" pitchFamily="34" charset="0"/>
              <a:buChar char="•"/>
            </a:pPr>
            <a:r>
              <a:rPr lang="hu-HU" dirty="0" err="1" smtClean="0"/>
              <a:t>Világkatasztófa</a:t>
            </a:r>
            <a:r>
              <a:rPr lang="hu-HU" dirty="0" smtClean="0"/>
              <a:t> utáni helyzet</a:t>
            </a:r>
          </a:p>
          <a:p>
            <a:pPr marL="457200" indent="-457200" algn="l">
              <a:buFont typeface="Arial" panose="020B0604020202020204" pitchFamily="34" charset="0"/>
              <a:buChar char="•"/>
            </a:pPr>
            <a:r>
              <a:rPr lang="hu-HU" dirty="0" smtClean="0"/>
              <a:t>Időtlenség, tér nélküliség</a:t>
            </a:r>
          </a:p>
          <a:p>
            <a:pPr marL="457200" indent="-457200" algn="l">
              <a:buFont typeface="Arial" panose="020B0604020202020204" pitchFamily="34" charset="0"/>
              <a:buChar char="•"/>
            </a:pPr>
            <a:r>
              <a:rPr lang="hu-HU" dirty="0" smtClean="0"/>
              <a:t>Groteszk, vegetáló alakok</a:t>
            </a:r>
          </a:p>
          <a:p>
            <a:pPr marL="457200" indent="-457200" algn="l">
              <a:buFont typeface="Arial" panose="020B0604020202020204" pitchFamily="34" charset="0"/>
              <a:buChar char="•"/>
            </a:pPr>
            <a:r>
              <a:rPr lang="hu-HU" dirty="0"/>
              <a:t>Vladimir és </a:t>
            </a:r>
            <a:r>
              <a:rPr lang="hu-HU" dirty="0" smtClean="0"/>
              <a:t>Estragon: barátok  -egy élhetőbb, szerethetőbb világ</a:t>
            </a:r>
          </a:p>
          <a:p>
            <a:pPr marL="457200" indent="-457200" algn="l">
              <a:buFont typeface="Arial" panose="020B0604020202020204" pitchFamily="34" charset="0"/>
              <a:buChar char="•"/>
            </a:pPr>
            <a:r>
              <a:rPr lang="hu-HU" dirty="0" err="1"/>
              <a:t>Pozzo</a:t>
            </a:r>
            <a:r>
              <a:rPr lang="hu-HU" dirty="0"/>
              <a:t> és </a:t>
            </a:r>
            <a:r>
              <a:rPr lang="hu-HU" dirty="0" err="1"/>
              <a:t>Lucky</a:t>
            </a:r>
            <a:r>
              <a:rPr lang="hu-HU" dirty="0"/>
              <a:t> az a úr és a </a:t>
            </a:r>
            <a:r>
              <a:rPr lang="hu-HU" dirty="0" smtClean="0"/>
              <a:t>szolga  -alantasabb lét</a:t>
            </a:r>
          </a:p>
          <a:p>
            <a:pPr marL="457200" indent="-457200" algn="l">
              <a:buFont typeface="Arial" panose="020B0604020202020204" pitchFamily="34" charset="0"/>
              <a:buChar char="•"/>
            </a:pPr>
            <a:r>
              <a:rPr lang="hu-HU" dirty="0" smtClean="0"/>
              <a:t>A lét értelmetlensége</a:t>
            </a:r>
          </a:p>
          <a:p>
            <a:pPr algn="just"/>
            <a:endParaRPr lang="hu-HU" dirty="0" smtClean="0"/>
          </a:p>
          <a:p>
            <a:pPr algn="just"/>
            <a:endParaRPr lang="hu-HU" dirty="0" smtClean="0"/>
          </a:p>
          <a:p>
            <a:endParaRPr lang="hu-HU" dirty="0">
              <a:solidFill>
                <a:srgbClr val="FF9900"/>
              </a:solidFill>
            </a:endParaRPr>
          </a:p>
          <a:p>
            <a:endParaRPr lang="hu-HU" dirty="0">
              <a:solidFill>
                <a:srgbClr val="FF9900"/>
              </a:solidFill>
            </a:endParaRPr>
          </a:p>
        </p:txBody>
      </p:sp>
      <p:pic>
        <p:nvPicPr>
          <p:cNvPr id="3" name="Kép 2"/>
          <p:cNvPicPr>
            <a:picLocks noChangeAspect="1"/>
          </p:cNvPicPr>
          <p:nvPr/>
        </p:nvPicPr>
        <p:blipFill>
          <a:blip r:embed="rId3"/>
          <a:stretch>
            <a:fillRect/>
          </a:stretch>
        </p:blipFill>
        <p:spPr>
          <a:xfrm>
            <a:off x="7542123" y="843558"/>
            <a:ext cx="1083013" cy="1083013"/>
          </a:xfrm>
          <a:prstGeom prst="rect">
            <a:avLst/>
          </a:prstGeom>
        </p:spPr>
      </p:pic>
    </p:spTree>
    <p:extLst>
      <p:ext uri="{BB962C8B-B14F-4D97-AF65-F5344CB8AC3E}">
        <p14:creationId xmlns:p14="http://schemas.microsoft.com/office/powerpoint/2010/main" xmlns="" val="114317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43608" y="3579862"/>
            <a:ext cx="6671100" cy="1198200"/>
          </a:xfrm>
        </p:spPr>
        <p:txBody>
          <a:bodyPr/>
          <a:lstStyle/>
          <a:p>
            <a:pPr algn="just"/>
            <a:r>
              <a:rPr lang="hu-HU" sz="2400" dirty="0" smtClean="0"/>
              <a:t> </a:t>
            </a:r>
            <a:r>
              <a:rPr lang="hu-HU" sz="2000" dirty="0" smtClean="0"/>
              <a:t>Üres fecsegés</a:t>
            </a:r>
          </a:p>
          <a:p>
            <a:pPr algn="just"/>
            <a:r>
              <a:rPr lang="hu-HU" sz="2000" dirty="0" smtClean="0"/>
              <a:t> Üres tevés-levés</a:t>
            </a:r>
          </a:p>
          <a:p>
            <a:pPr algn="just"/>
            <a:r>
              <a:rPr lang="hu-HU" sz="2000" dirty="0" smtClean="0"/>
              <a:t> Öngyilkossági kísérlet -  a kötél is elszakad</a:t>
            </a:r>
          </a:p>
          <a:p>
            <a:pPr algn="just"/>
            <a:r>
              <a:rPr lang="hu-HU" sz="2000" dirty="0" smtClean="0"/>
              <a:t> Bohócszerű tréfák – néha előre viszik a 	cselekményt</a:t>
            </a:r>
          </a:p>
          <a:p>
            <a:pPr algn="just"/>
            <a:endParaRPr lang="hu-HU" sz="2000" dirty="0" smtClean="0"/>
          </a:p>
          <a:p>
            <a:pPr algn="just"/>
            <a:r>
              <a:rPr lang="hu-HU" sz="2000" dirty="0" smtClean="0"/>
              <a:t> Zárt szerkezetű mű – változatosságot a hírhozó fiú és a másik két alak megjelenése hoz</a:t>
            </a:r>
          </a:p>
          <a:p>
            <a:pPr algn="just"/>
            <a:r>
              <a:rPr lang="hu-HU" sz="2000" dirty="0" smtClean="0"/>
              <a:t> A dolgok ismétlődnek</a:t>
            </a:r>
          </a:p>
          <a:p>
            <a:pPr algn="just"/>
            <a:r>
              <a:rPr lang="hu-HU" sz="2000" dirty="0" smtClean="0"/>
              <a:t> Az emberi lét zsákutcája</a:t>
            </a:r>
          </a:p>
          <a:p>
            <a:pPr algn="just"/>
            <a:r>
              <a:rPr lang="hu-HU" sz="2000" dirty="0" smtClean="0"/>
              <a:t> Senkinek nincsen megváltás </a:t>
            </a:r>
          </a:p>
          <a:p>
            <a:pPr algn="just"/>
            <a:r>
              <a:rPr lang="hu-HU" sz="2000" dirty="0" smtClean="0"/>
              <a:t> Mindenki fokozatosan leépül</a:t>
            </a:r>
          </a:p>
          <a:p>
            <a:pPr algn="just"/>
            <a:r>
              <a:rPr lang="hu-HU" sz="2000" dirty="0" smtClean="0"/>
              <a:t> Abszurd dráma</a:t>
            </a:r>
            <a:endParaRPr lang="hu-HU" sz="2000" dirty="0"/>
          </a:p>
        </p:txBody>
      </p:sp>
      <p:pic>
        <p:nvPicPr>
          <p:cNvPr id="4" name="Kép 3"/>
          <p:cNvPicPr>
            <a:picLocks noChangeAspect="1"/>
          </p:cNvPicPr>
          <p:nvPr/>
        </p:nvPicPr>
        <p:blipFill>
          <a:blip r:embed="rId3"/>
          <a:stretch>
            <a:fillRect/>
          </a:stretch>
        </p:blipFill>
        <p:spPr>
          <a:xfrm>
            <a:off x="7691594" y="3651870"/>
            <a:ext cx="1180665" cy="1180665"/>
          </a:xfrm>
          <a:prstGeom prst="rect">
            <a:avLst/>
          </a:prstGeom>
        </p:spPr>
      </p:pic>
    </p:spTree>
    <p:extLst>
      <p:ext uri="{BB962C8B-B14F-4D97-AF65-F5344CB8AC3E}">
        <p14:creationId xmlns:p14="http://schemas.microsoft.com/office/powerpoint/2010/main" xmlns="" val="278986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51520" y="483518"/>
            <a:ext cx="4824536" cy="1007100"/>
          </a:xfrm>
        </p:spPr>
        <p:txBody>
          <a:bodyPr/>
          <a:lstStyle/>
          <a:p>
            <a:r>
              <a:rPr lang="hu-HU" dirty="0" smtClean="0"/>
              <a:t>Milyen társadalomban élünk? </a:t>
            </a:r>
            <a:endParaRPr lang="hu-HU" dirty="0"/>
          </a:p>
        </p:txBody>
      </p:sp>
      <p:sp>
        <p:nvSpPr>
          <p:cNvPr id="3" name="Alcím 2"/>
          <p:cNvSpPr>
            <a:spLocks noGrp="1"/>
          </p:cNvSpPr>
          <p:nvPr>
            <p:ph type="subTitle" idx="1"/>
          </p:nvPr>
        </p:nvSpPr>
        <p:spPr>
          <a:xfrm>
            <a:off x="251520" y="1503097"/>
            <a:ext cx="3744416" cy="681600"/>
          </a:xfrm>
        </p:spPr>
        <p:txBody>
          <a:bodyPr/>
          <a:lstStyle/>
          <a:p>
            <a:pPr marL="285750" indent="-285750"/>
            <a:r>
              <a:rPr lang="hu-HU" sz="1600" dirty="0" smtClean="0"/>
              <a:t>*</a:t>
            </a:r>
            <a:r>
              <a:rPr lang="hu-HU" sz="1800" b="0" dirty="0" smtClean="0"/>
              <a:t>Korunk </a:t>
            </a:r>
            <a:r>
              <a:rPr lang="hu-HU" sz="1800" b="0" dirty="0"/>
              <a:t>embere: az „engedelmes </a:t>
            </a:r>
          </a:p>
          <a:p>
            <a:r>
              <a:rPr lang="hu-HU" sz="1800" b="0" dirty="0"/>
              <a:t>fogyasztóállat”- napi 24 órában fogyasztóként él</a:t>
            </a:r>
          </a:p>
          <a:p>
            <a:pPr marL="285750" indent="-285750"/>
            <a:r>
              <a:rPr lang="hu-HU" sz="1800" b="0" dirty="0" smtClean="0"/>
              <a:t>*Kifelé </a:t>
            </a:r>
            <a:r>
              <a:rPr lang="hu-HU" sz="1800" b="0" dirty="0"/>
              <a:t>élünk – a külvilágnak </a:t>
            </a:r>
          </a:p>
          <a:p>
            <a:pPr marL="285750" indent="-285750"/>
            <a:r>
              <a:rPr lang="hu-HU" sz="1800" b="0" dirty="0" smtClean="0"/>
              <a:t>*Hálózatok </a:t>
            </a:r>
            <a:r>
              <a:rPr lang="hu-HU" sz="1800" b="0" dirty="0"/>
              <a:t>– álközösségek</a:t>
            </a:r>
          </a:p>
          <a:p>
            <a:pPr marL="285750" indent="-285750"/>
            <a:r>
              <a:rPr lang="hu-HU" sz="1800" b="0" dirty="0" smtClean="0"/>
              <a:t>*Kilégzés </a:t>
            </a:r>
            <a:r>
              <a:rPr lang="hu-HU" sz="1800" b="0" dirty="0"/>
              <a:t>– belégzés helyett</a:t>
            </a:r>
          </a:p>
          <a:p>
            <a:pPr marL="285750" indent="-285750"/>
            <a:r>
              <a:rPr lang="hu-HU" sz="1800" b="0" dirty="0" smtClean="0"/>
              <a:t>*Nincs </a:t>
            </a:r>
            <a:r>
              <a:rPr lang="hu-HU" sz="1800" b="0" dirty="0"/>
              <a:t>csend</a:t>
            </a:r>
          </a:p>
          <a:p>
            <a:pPr marL="285750" indent="-285750"/>
            <a:r>
              <a:rPr lang="hu-HU" sz="1800" b="0" dirty="0" smtClean="0"/>
              <a:t>*Nem </a:t>
            </a:r>
            <a:r>
              <a:rPr lang="hu-HU" sz="1800" b="0" dirty="0"/>
              <a:t>egyedül lét van, hanem magány</a:t>
            </a:r>
          </a:p>
          <a:p>
            <a:pPr marL="285750" indent="-285750"/>
            <a:r>
              <a:rPr lang="hu-HU" sz="1800" b="0" dirty="0" smtClean="0"/>
              <a:t>*A </a:t>
            </a:r>
            <a:r>
              <a:rPr lang="hu-HU" sz="1800" b="0" dirty="0"/>
              <a:t>világ </a:t>
            </a:r>
            <a:r>
              <a:rPr lang="hu-HU" sz="1800" b="0" dirty="0" err="1"/>
              <a:t>varázstalanítása</a:t>
            </a:r>
            <a:endParaRPr lang="hu-HU" sz="1800" b="0" dirty="0"/>
          </a:p>
          <a:p>
            <a:pPr marL="285750" indent="-285750"/>
            <a:r>
              <a:rPr lang="hu-HU" sz="1800" b="0" dirty="0" smtClean="0"/>
              <a:t>*„</a:t>
            </a:r>
            <a:r>
              <a:rPr lang="hu-HU" sz="1800" b="0" dirty="0"/>
              <a:t>Valóságelhárító eszközök”</a:t>
            </a:r>
          </a:p>
          <a:p>
            <a:endParaRPr lang="hu-HU" sz="1800" b="0" dirty="0"/>
          </a:p>
        </p:txBody>
      </p:sp>
      <p:pic>
        <p:nvPicPr>
          <p:cNvPr id="4" name="Kép 3"/>
          <p:cNvPicPr>
            <a:picLocks noChangeAspect="1"/>
          </p:cNvPicPr>
          <p:nvPr/>
        </p:nvPicPr>
        <p:blipFill>
          <a:blip r:embed="rId2"/>
          <a:stretch>
            <a:fillRect/>
          </a:stretch>
        </p:blipFill>
        <p:spPr>
          <a:xfrm>
            <a:off x="7236296" y="3435846"/>
            <a:ext cx="1371045" cy="1371045"/>
          </a:xfrm>
          <a:prstGeom prst="rect">
            <a:avLst/>
          </a:prstGeom>
        </p:spPr>
      </p:pic>
    </p:spTree>
    <p:extLst>
      <p:ext uri="{BB962C8B-B14F-4D97-AF65-F5344CB8AC3E}">
        <p14:creationId xmlns:p14="http://schemas.microsoft.com/office/powerpoint/2010/main" xmlns="" val="418903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79512" y="1925050"/>
            <a:ext cx="5934907" cy="2748600"/>
          </a:xfrm>
        </p:spPr>
        <p:txBody>
          <a:bodyPr/>
          <a:lstStyle/>
          <a:p>
            <a:pPr marL="285750" indent="-285750"/>
            <a:r>
              <a:rPr lang="hu-HU" sz="2000" dirty="0" smtClean="0"/>
              <a:t>  Mentálisan </a:t>
            </a:r>
            <a:r>
              <a:rPr lang="hu-HU" sz="2000" dirty="0"/>
              <a:t>nem abban a térben lenni, ahol </a:t>
            </a:r>
            <a:r>
              <a:rPr lang="hu-HU" sz="2000" dirty="0" smtClean="0"/>
              <a:t> 	fizikailag </a:t>
            </a:r>
            <a:r>
              <a:rPr lang="hu-HU" sz="2000" dirty="0"/>
              <a:t>tartózkodunk</a:t>
            </a:r>
          </a:p>
          <a:p>
            <a:pPr marL="285750" indent="-285750"/>
            <a:r>
              <a:rPr lang="hu-HU" sz="2000" dirty="0" smtClean="0"/>
              <a:t>   Paternalizmus</a:t>
            </a:r>
          </a:p>
          <a:p>
            <a:r>
              <a:rPr lang="hu-HU" sz="2000" dirty="0">
                <a:solidFill>
                  <a:schemeClr val="bg1"/>
                </a:solidFill>
              </a:rPr>
              <a:t>Függő társadalom - öngyógyításra </a:t>
            </a:r>
            <a:r>
              <a:rPr lang="hu-HU" sz="2000" dirty="0" smtClean="0">
                <a:solidFill>
                  <a:schemeClr val="bg1"/>
                </a:solidFill>
              </a:rPr>
              <a:t>képtelen</a:t>
            </a:r>
            <a:endParaRPr lang="hu-HU" sz="2000" dirty="0">
              <a:solidFill>
                <a:schemeClr val="bg1"/>
              </a:solidFill>
            </a:endParaRPr>
          </a:p>
          <a:p>
            <a:r>
              <a:rPr lang="hu-HU" sz="2000" dirty="0">
                <a:solidFill>
                  <a:schemeClr val="bg1"/>
                </a:solidFill>
              </a:rPr>
              <a:t> A hatalom és döntéshozatal más színpadon zajlik, mint 	a </a:t>
            </a:r>
            <a:r>
              <a:rPr lang="hu-HU" sz="2000" dirty="0" smtClean="0">
                <a:solidFill>
                  <a:schemeClr val="bg1"/>
                </a:solidFill>
              </a:rPr>
              <a:t>mindennapok</a:t>
            </a:r>
          </a:p>
          <a:p>
            <a:r>
              <a:rPr lang="hu-HU" sz="2000" dirty="0" smtClean="0">
                <a:solidFill>
                  <a:schemeClr val="bg1"/>
                </a:solidFill>
              </a:rPr>
              <a:t>Az </a:t>
            </a:r>
            <a:r>
              <a:rPr lang="hu-HU" sz="2000" dirty="0">
                <a:solidFill>
                  <a:schemeClr val="bg1"/>
                </a:solidFill>
              </a:rPr>
              <a:t>érdemi diskurzus </a:t>
            </a:r>
            <a:r>
              <a:rPr lang="hu-HU" sz="2000" dirty="0" smtClean="0">
                <a:solidFill>
                  <a:schemeClr val="bg1"/>
                </a:solidFill>
              </a:rPr>
              <a:t>kiszorul</a:t>
            </a:r>
          </a:p>
          <a:p>
            <a:r>
              <a:rPr lang="hu-HU" sz="2000" dirty="0" smtClean="0">
                <a:solidFill>
                  <a:schemeClr val="bg1"/>
                </a:solidFill>
              </a:rPr>
              <a:t>Fájdalommentes </a:t>
            </a:r>
            <a:r>
              <a:rPr lang="hu-HU" sz="2000" dirty="0">
                <a:solidFill>
                  <a:schemeClr val="bg1"/>
                </a:solidFill>
              </a:rPr>
              <a:t>társadalom illúziója</a:t>
            </a:r>
          </a:p>
          <a:p>
            <a:pPr marL="285750" indent="-285750"/>
            <a:endParaRPr lang="hu-HU" sz="2000" dirty="0"/>
          </a:p>
          <a:p>
            <a:pPr marL="152400" indent="0">
              <a:buNone/>
            </a:pPr>
            <a:endParaRPr lang="hu-HU" sz="2000" dirty="0"/>
          </a:p>
        </p:txBody>
      </p:sp>
      <p:sp>
        <p:nvSpPr>
          <p:cNvPr id="5" name="Dia számának helye 4"/>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7</a:t>
            </a:fld>
            <a:endParaRPr lang="en"/>
          </a:p>
        </p:txBody>
      </p:sp>
      <p:pic>
        <p:nvPicPr>
          <p:cNvPr id="6" name="Kép 5"/>
          <p:cNvPicPr>
            <a:picLocks noChangeAspect="1"/>
          </p:cNvPicPr>
          <p:nvPr/>
        </p:nvPicPr>
        <p:blipFill>
          <a:blip r:embed="rId3"/>
          <a:stretch>
            <a:fillRect/>
          </a:stretch>
        </p:blipFill>
        <p:spPr>
          <a:xfrm>
            <a:off x="7236296" y="3507854"/>
            <a:ext cx="1299037" cy="1299037"/>
          </a:xfrm>
          <a:prstGeom prst="rect">
            <a:avLst/>
          </a:prstGeom>
        </p:spPr>
      </p:pic>
    </p:spTree>
    <p:extLst>
      <p:ext uri="{BB962C8B-B14F-4D97-AF65-F5344CB8AC3E}">
        <p14:creationId xmlns:p14="http://schemas.microsoft.com/office/powerpoint/2010/main" xmlns="" val="409484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15466" y="1923678"/>
            <a:ext cx="8712968" cy="1159800"/>
          </a:xfrm>
        </p:spPr>
        <p:txBody>
          <a:bodyPr/>
          <a:lstStyle/>
          <a:p>
            <a:r>
              <a:rPr lang="hu-HU" sz="2800" dirty="0" smtClean="0"/>
              <a:t>„Beckett </a:t>
            </a:r>
            <a:r>
              <a:rPr lang="hu-HU" sz="2800" dirty="0"/>
              <a:t>olyan tudatossággal folytatja a csehovi hagyományt, hogy a </a:t>
            </a:r>
            <a:r>
              <a:rPr lang="hu-HU" sz="2800" dirty="0" err="1"/>
              <a:t>Godot-ra</a:t>
            </a:r>
            <a:r>
              <a:rPr lang="hu-HU" sz="2800" dirty="0"/>
              <a:t> várva a Három nővér parafrázisának is </a:t>
            </a:r>
            <a:r>
              <a:rPr lang="hu-HU" sz="2800" dirty="0" smtClean="0"/>
              <a:t>tekinthető.” </a:t>
            </a:r>
            <a:br>
              <a:rPr lang="hu-HU" sz="2800" dirty="0" smtClean="0"/>
            </a:br>
            <a:r>
              <a:rPr lang="hu-HU" sz="2800" dirty="0"/>
              <a:t/>
            </a:r>
            <a:br>
              <a:rPr lang="hu-HU" sz="2800" dirty="0"/>
            </a:br>
            <a:r>
              <a:rPr lang="hu-HU" sz="1800" dirty="0" smtClean="0"/>
              <a:t>Mihályi </a:t>
            </a:r>
            <a:r>
              <a:rPr lang="hu-HU" sz="1800" dirty="0"/>
              <a:t>Gábor </a:t>
            </a:r>
            <a:br>
              <a:rPr lang="hu-HU" sz="1800" dirty="0"/>
            </a:br>
            <a:r>
              <a:rPr lang="hu-HU" sz="1800" dirty="0"/>
              <a:t>In: Száz híres színdarab Beckett : </a:t>
            </a:r>
            <a:r>
              <a:rPr lang="hu-HU" sz="1800" dirty="0" err="1"/>
              <a:t>Godot-ra</a:t>
            </a:r>
            <a:r>
              <a:rPr lang="hu-HU" sz="1800" dirty="0"/>
              <a:t> várva </a:t>
            </a:r>
            <a:br>
              <a:rPr lang="hu-HU" sz="1800" dirty="0"/>
            </a:br>
            <a:endParaRPr lang="hu-HU" sz="1800" dirty="0"/>
          </a:p>
        </p:txBody>
      </p:sp>
      <p:sp>
        <p:nvSpPr>
          <p:cNvPr id="3" name="Alcím 2"/>
          <p:cNvSpPr>
            <a:spLocks noGrp="1"/>
          </p:cNvSpPr>
          <p:nvPr>
            <p:ph type="subTitle" idx="1"/>
          </p:nvPr>
        </p:nvSpPr>
        <p:spPr/>
        <p:txBody>
          <a:bodyPr/>
          <a:lstStyle/>
          <a:p>
            <a:endParaRPr lang="hu-HU"/>
          </a:p>
        </p:txBody>
      </p:sp>
      <p:pic>
        <p:nvPicPr>
          <p:cNvPr id="4" name="Kép 3"/>
          <p:cNvPicPr>
            <a:picLocks noChangeAspect="1"/>
          </p:cNvPicPr>
          <p:nvPr/>
        </p:nvPicPr>
        <p:blipFill>
          <a:blip r:embed="rId3"/>
          <a:stretch>
            <a:fillRect/>
          </a:stretch>
        </p:blipFill>
        <p:spPr>
          <a:xfrm>
            <a:off x="7740352" y="3812000"/>
            <a:ext cx="1083013" cy="1083013"/>
          </a:xfrm>
          <a:prstGeom prst="rect">
            <a:avLst/>
          </a:prstGeom>
        </p:spPr>
      </p:pic>
    </p:spTree>
    <p:extLst>
      <p:ext uri="{BB962C8B-B14F-4D97-AF65-F5344CB8AC3E}">
        <p14:creationId xmlns:p14="http://schemas.microsoft.com/office/powerpoint/2010/main" xmlns="" val="31844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3"/>
          <a:stretch>
            <a:fillRect/>
          </a:stretch>
        </p:blipFill>
        <p:spPr>
          <a:xfrm>
            <a:off x="8060987" y="4060486"/>
            <a:ext cx="1083013" cy="1083013"/>
          </a:xfrm>
          <a:prstGeom prst="rect">
            <a:avLst/>
          </a:prstGeom>
        </p:spPr>
      </p:pic>
      <p:sp>
        <p:nvSpPr>
          <p:cNvPr id="4" name="Shape 104"/>
          <p:cNvSpPr txBox="1">
            <a:spLocks/>
          </p:cNvSpPr>
          <p:nvPr/>
        </p:nvSpPr>
        <p:spPr>
          <a:xfrm>
            <a:off x="179512" y="1203598"/>
            <a:ext cx="4536504" cy="3008249"/>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 sz="3600" dirty="0">
              <a:solidFill>
                <a:schemeClr val="bg1">
                  <a:lumMod val="95000"/>
                </a:schemeClr>
              </a:solidFill>
            </a:endParaRPr>
          </a:p>
        </p:txBody>
      </p:sp>
      <p:pic>
        <p:nvPicPr>
          <p:cNvPr id="6" name="Kép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2479" y="627534"/>
            <a:ext cx="8603341" cy="3272386"/>
          </a:xfrm>
          <a:prstGeom prst="rect">
            <a:avLst/>
          </a:prstGeom>
          <a:ln>
            <a:noFill/>
          </a:ln>
          <a:effectLst>
            <a:softEdge rad="112500"/>
          </a:effectLst>
        </p:spPr>
      </p:pic>
      <p:pic>
        <p:nvPicPr>
          <p:cNvPr id="10" name="Kép 9"/>
          <p:cNvPicPr>
            <a:picLocks noChangeAspect="1"/>
          </p:cNvPicPr>
          <p:nvPr/>
        </p:nvPicPr>
        <p:blipFill>
          <a:blip r:embed="rId5"/>
          <a:stretch>
            <a:fillRect/>
          </a:stretch>
        </p:blipFill>
        <p:spPr>
          <a:xfrm>
            <a:off x="4932040" y="3899920"/>
            <a:ext cx="4145639" cy="1292464"/>
          </a:xfrm>
          <a:prstGeom prst="rect">
            <a:avLst/>
          </a:prstGeom>
        </p:spPr>
      </p:pic>
    </p:spTree>
    <p:extLst>
      <p:ext uri="{BB962C8B-B14F-4D97-AF65-F5344CB8AC3E}">
        <p14:creationId xmlns:p14="http://schemas.microsoft.com/office/powerpoint/2010/main" xmlns="" val="2588719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la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agoz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ala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2614</Words>
  <Application>Microsoft Office PowerPoint</Application>
  <PresentationFormat>Diavetítés a képernyőre (16:9 oldalarány)</PresentationFormat>
  <Paragraphs>118</Paragraphs>
  <Slides>17</Slides>
  <Notes>16</Notes>
  <HiddenSlides>0</HiddenSlides>
  <MMClips>0</MMClips>
  <ScaleCrop>false</ScaleCrop>
  <HeadingPairs>
    <vt:vector size="4" baseType="variant">
      <vt:variant>
        <vt:lpstr>Téma</vt:lpstr>
      </vt:variant>
      <vt:variant>
        <vt:i4>6</vt:i4>
      </vt:variant>
      <vt:variant>
        <vt:lpstr>Diacímek</vt:lpstr>
      </vt:variant>
      <vt:variant>
        <vt:i4>17</vt:i4>
      </vt:variant>
    </vt:vector>
  </HeadingPairs>
  <TitlesOfParts>
    <vt:vector size="23" baseType="lpstr">
      <vt:lpstr>Katharine template</vt:lpstr>
      <vt:lpstr>1_Katharine template</vt:lpstr>
      <vt:lpstr>7_Katharine template</vt:lpstr>
      <vt:lpstr>Palamon template</vt:lpstr>
      <vt:lpstr>Ragozine template</vt:lpstr>
      <vt:lpstr>2_Palamon template</vt:lpstr>
      <vt:lpstr>Lélekemelő színház  Dr. Szabó-Tóth Kinga</vt:lpstr>
      <vt:lpstr>„Történik máshol, máskor.”</vt:lpstr>
      <vt:lpstr>3. dia</vt:lpstr>
      <vt:lpstr>4. dia</vt:lpstr>
      <vt:lpstr>5. dia</vt:lpstr>
      <vt:lpstr>Milyen társadalomban élünk? </vt:lpstr>
      <vt:lpstr>7. dia</vt:lpstr>
      <vt:lpstr>„Beckett olyan tudatossággal folytatja a csehovi hagyományt, hogy a Godot-ra várva a Három nővér parafrázisának is tekinthető.”   Mihályi Gábor  In: Száz híres színdarab Beckett : Godot-ra várva  </vt:lpstr>
      <vt:lpstr>9. dia</vt:lpstr>
      <vt:lpstr>Nem hosszan kell élni, hanem szélesen" - mondja Doby István, nagysokára.  Ritkán beszélve talán nagyobb súlya is van.  Éles, metsző mondatok medúzaként lebegnek.  Párbeszédek befejezetlenül (úgyis tudod - ha meg nem: tudnod kell előbb-utóbb).  Mondatvégek a levegőben.  Közel harminc ember a színpadon. Közel harminc ember a kínpadon.  Mulatságos világ. Mulatjuk és múlatjuk az időt, egymással-egymás nélkül.  Telhetne is akár.  Te is ott vagy, csak választanod kell, melyik is legyél.  A megmondó, a kitaszított, az ártatlan, a világgal folyton perben álló, vagy a boldogtalan.  Tizenkilencedik vagy huszonegyedik századi dzsentrik? Mégis: képesek vagyunk-e valamire?  Mégis: kik mozognak, néha parányi bolhaként, máskor emberóriásként a színpadon?  Mégis: hol ér a véged?  Párhuzamos párbeszédek, egymásnak felelgető, más-más dimenzióban mozgó emberek.  Folyamatos jelenléte alkotónak és nézőnek.  Kizsigerel, lecsupaszít és megmér. </vt:lpstr>
      <vt:lpstr>2016 október</vt:lpstr>
      <vt:lpstr>  * a vidéki dzsentri * nem egyetlen hős  Ahogy a regény cinikus alakja a grófi nevelő mondja:   "Itt ebben a körben éppen most bomlik fel a család. Úgy szenvednek a férjek és feleségek egymástól, mint egy betegségben.” </vt:lpstr>
      <vt:lpstr>13. dia</vt:lpstr>
      <vt:lpstr>14. dia</vt:lpstr>
      <vt:lpstr>A bántalmazás természetrajza</vt:lpstr>
      <vt:lpstr>16. dia</vt:lpstr>
      <vt:lpstr>Köszönöm a figyelmet!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*Családon átívelő történetek*  Dr. Szabó-Tóth Kinga</dc:title>
  <dc:creator>Oktatók</dc:creator>
  <cp:lastModifiedBy>Graholy Éva</cp:lastModifiedBy>
  <cp:revision>363</cp:revision>
  <cp:lastPrinted>2019-11-13T15:45:46Z</cp:lastPrinted>
  <dcterms:modified xsi:type="dcterms:W3CDTF">2019-11-21T12:59:05Z</dcterms:modified>
</cp:coreProperties>
</file>