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8"/>
  </p:notesMasterIdLst>
  <p:sldIdLst>
    <p:sldId id="290" r:id="rId2"/>
    <p:sldId id="292" r:id="rId3"/>
    <p:sldId id="293" r:id="rId4"/>
    <p:sldId id="294" r:id="rId5"/>
    <p:sldId id="295" r:id="rId6"/>
    <p:sldId id="296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92" autoAdjust="0"/>
    <p:restoredTop sz="86410"/>
  </p:normalViewPr>
  <p:slideViewPr>
    <p:cSldViewPr snapToGrid="0">
      <p:cViewPr varScale="1">
        <p:scale>
          <a:sx n="75" d="100"/>
          <a:sy n="75" d="100"/>
        </p:scale>
        <p:origin x="7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CCA5-F233-4F26-880C-3F41C594E52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4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CCA5-F233-4F26-880C-3F41C594E52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810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30800" y="1752283"/>
            <a:ext cx="9180000" cy="525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66800" y="198438"/>
            <a:ext cx="9144000" cy="1655762"/>
          </a:xfrm>
        </p:spPr>
        <p:txBody>
          <a:bodyPr>
            <a:noAutofit/>
          </a:bodyPr>
          <a:lstStyle/>
          <a:p>
            <a:r>
              <a:rPr lang="hu-HU" sz="5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Cigányok </a:t>
            </a:r>
            <a:r>
              <a:rPr lang="hu-HU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Magyarországon</a:t>
            </a:r>
          </a:p>
          <a:p>
            <a:r>
              <a:rPr lang="hu-HU" sz="5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történet, csoportok</a:t>
            </a:r>
            <a:endParaRPr lang="hu-HU" sz="54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680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u-HU" sz="3600" b="1" dirty="0"/>
              <a:t>A cigányok útja (</a:t>
            </a:r>
            <a:r>
              <a:rPr lang="hu-HU" sz="3600" b="1" dirty="0" err="1"/>
              <a:t>Angus</a:t>
            </a:r>
            <a:r>
              <a:rPr lang="hu-HU" sz="3600" b="1" dirty="0"/>
              <a:t> </a:t>
            </a:r>
            <a:r>
              <a:rPr lang="hu-HU" sz="3600" b="1" dirty="0" err="1"/>
              <a:t>Fraser</a:t>
            </a:r>
            <a:r>
              <a:rPr lang="hu-HU" sz="3600" b="1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5160" y="1094105"/>
            <a:ext cx="10944000" cy="5868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688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5160" y="951865"/>
            <a:ext cx="10515600" cy="4351338"/>
          </a:xfrm>
        </p:spPr>
        <p:txBody>
          <a:bodyPr>
            <a:noAutofit/>
          </a:bodyPr>
          <a:lstStyle/>
          <a:p>
            <a:r>
              <a:rPr lang="hu-HU" sz="2000" dirty="0"/>
              <a:t>11 </a:t>
            </a:r>
            <a:r>
              <a:rPr lang="hu-HU" sz="2000" dirty="0" err="1"/>
              <a:t>sz</a:t>
            </a:r>
            <a:r>
              <a:rPr lang="hu-HU" sz="2000" dirty="0"/>
              <a:t>: Bizánc</a:t>
            </a:r>
          </a:p>
          <a:p>
            <a:r>
              <a:rPr lang="hu-HU" sz="2000" dirty="0"/>
              <a:t>14 </a:t>
            </a:r>
            <a:r>
              <a:rPr lang="hu-HU" sz="2000" dirty="0" err="1"/>
              <a:t>sz</a:t>
            </a:r>
            <a:r>
              <a:rPr lang="hu-HU" sz="2000" dirty="0"/>
              <a:t>: </a:t>
            </a:r>
            <a:r>
              <a:rPr lang="hu-HU" sz="2000" dirty="0" err="1"/>
              <a:t>Görögo</a:t>
            </a:r>
            <a:r>
              <a:rPr lang="hu-HU" sz="2000" dirty="0"/>
              <a:t>, Szerbia, </a:t>
            </a:r>
            <a:r>
              <a:rPr lang="hu-HU" sz="2000" dirty="0" err="1"/>
              <a:t>Bulgaria</a:t>
            </a:r>
            <a:r>
              <a:rPr lang="hu-HU" sz="2000" dirty="0"/>
              <a:t>, </a:t>
            </a:r>
            <a:r>
              <a:rPr lang="hu-HU" sz="2000" dirty="0" err="1"/>
              <a:t>Wallachia</a:t>
            </a:r>
            <a:r>
              <a:rPr lang="hu-HU" sz="2000" dirty="0"/>
              <a:t>, </a:t>
            </a:r>
            <a:r>
              <a:rPr lang="hu-HU" sz="2000" dirty="0" err="1"/>
              <a:t>Moldavia</a:t>
            </a:r>
            <a:endParaRPr lang="hu-HU" sz="2000" dirty="0"/>
          </a:p>
          <a:p>
            <a:r>
              <a:rPr lang="hu-HU" sz="2000" dirty="0"/>
              <a:t>15. sz. eleje:  </a:t>
            </a:r>
            <a:r>
              <a:rPr lang="hu-HU" sz="2000" dirty="0" err="1"/>
              <a:t>Magyaro</a:t>
            </a:r>
            <a:r>
              <a:rPr lang="hu-HU" sz="2000" dirty="0"/>
              <a:t>, balti városok, Svájc, Hollandia, Franciaország- a nagy trükk (egyiptomi zarándokok)</a:t>
            </a:r>
          </a:p>
          <a:p>
            <a:r>
              <a:rPr lang="hu-HU" sz="2000" dirty="0"/>
              <a:t>15. sz. közepe:  megtiltották az áthaladást az országok/ Spanyol kedvező elbánás a jó lovak és szép nők miatt, de  1470-től a királyi gályákra kerülnek/ </a:t>
            </a:r>
            <a:r>
              <a:rPr lang="hu-HU" sz="2000" dirty="0" err="1"/>
              <a:t>Magyaro</a:t>
            </a:r>
            <a:r>
              <a:rPr lang="hu-HU" sz="2000" dirty="0"/>
              <a:t>. Nagyobb tolerancia)</a:t>
            </a:r>
          </a:p>
          <a:p>
            <a:r>
              <a:rPr lang="hu-HU" sz="2000" dirty="0"/>
              <a:t>16. sz. :  Cseh, Lengyel, Ukrán területekről is kitiltás, portugál cigányok az afrikai gyarmatokra/ első megjelenésük Skóciában és Angliában, </a:t>
            </a:r>
            <a:r>
              <a:rPr lang="hu-HU" sz="2000" dirty="0" err="1"/>
              <a:t>cigányellenes</a:t>
            </a:r>
            <a:r>
              <a:rPr lang="hu-HU" sz="2000" dirty="0"/>
              <a:t> törvények</a:t>
            </a:r>
          </a:p>
          <a:p>
            <a:r>
              <a:rPr lang="hu-HU" sz="2000" dirty="0"/>
              <a:t>17. </a:t>
            </a:r>
            <a:r>
              <a:rPr lang="hu-HU" sz="2000" dirty="0" err="1"/>
              <a:t>sz</a:t>
            </a:r>
            <a:r>
              <a:rPr lang="hu-HU" sz="2000" dirty="0"/>
              <a:t>: cigány „vadászatok”, erőszakos letelepítés vagy megsemmisítés </a:t>
            </a:r>
            <a:r>
              <a:rPr lang="hu-HU" sz="2000" dirty="0" err="1"/>
              <a:t>Sp.o-ban</a:t>
            </a:r>
            <a:endParaRPr lang="hu-HU" sz="2000" dirty="0"/>
          </a:p>
          <a:p>
            <a:r>
              <a:rPr lang="hu-HU" sz="2000" dirty="0"/>
              <a:t>18. sz. : első antropológiai munkák, irodalomban nemes vadember vagy veszélyes </a:t>
            </a:r>
            <a:r>
              <a:rPr lang="hu-HU" sz="2000" dirty="0" err="1"/>
              <a:t>törvényenkívüli</a:t>
            </a:r>
            <a:r>
              <a:rPr lang="hu-HU" sz="2000" dirty="0"/>
              <a:t>, vallási, filantropikus munkák (Maria Terézia, II. József: újmagyarok letelepítés, vegyes házasság, cigány gyerekek nem cigány mestereknél)</a:t>
            </a:r>
          </a:p>
          <a:p>
            <a:r>
              <a:rPr lang="hu-HU" sz="2000" dirty="0"/>
              <a:t>Iparosodás és </a:t>
            </a:r>
            <a:r>
              <a:rPr lang="hu-HU" sz="2000" dirty="0" err="1"/>
              <a:t>várasiosodás</a:t>
            </a:r>
            <a:r>
              <a:rPr lang="hu-HU" sz="2000" dirty="0"/>
              <a:t> érintetlenül hagyta, új emigráció a Balkánról (rabszolgaság eltörlése), USA-ban is megjelennek, (vend, </a:t>
            </a:r>
            <a:r>
              <a:rPr lang="hu-HU" sz="2000" dirty="0" err="1"/>
              <a:t>szintó</a:t>
            </a:r>
            <a:r>
              <a:rPr lang="hu-HU" sz="2000" dirty="0"/>
              <a:t> M.o.-</a:t>
            </a:r>
            <a:r>
              <a:rPr lang="hu-HU" sz="2000" dirty="0" err="1"/>
              <a:t>on</a:t>
            </a:r>
            <a:r>
              <a:rPr lang="hu-HU" sz="2000" dirty="0"/>
              <a:t> +oláh és beás cigányok száma 1971 –re </a:t>
            </a:r>
            <a:r>
              <a:rPr lang="hu-HU" sz="2000" dirty="0" err="1"/>
              <a:t>meghétszereződik</a:t>
            </a:r>
            <a:r>
              <a:rPr lang="hu-HU" sz="2000" dirty="0"/>
              <a:t>)</a:t>
            </a:r>
          </a:p>
          <a:p>
            <a:r>
              <a:rPr lang="hu-HU" sz="2000" dirty="0"/>
              <a:t>Holokauszt (5000  áldozat M.o.-</a:t>
            </a:r>
            <a:r>
              <a:rPr lang="hu-HU" sz="2000" dirty="0" err="1"/>
              <a:t>ról</a:t>
            </a:r>
            <a:r>
              <a:rPr lang="hu-HU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276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Tudományos csoportosítás (Erdős Kamill 1958)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arenR"/>
            </a:pPr>
            <a:r>
              <a:rPr lang="hu-HU" dirty="0"/>
              <a:t>Anyanyelve cigány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a.a</a:t>
            </a:r>
            <a:r>
              <a:rPr lang="hu-HU" dirty="0"/>
              <a:t>) kárpáti cigány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a.b</a:t>
            </a:r>
            <a:r>
              <a:rPr lang="hu-HU" dirty="0"/>
              <a:t>) Oláh cigány</a:t>
            </a:r>
          </a:p>
          <a:p>
            <a:pPr marL="0" indent="0">
              <a:buNone/>
            </a:pPr>
            <a:r>
              <a:rPr lang="hu-HU" dirty="0"/>
              <a:t>        „</a:t>
            </a:r>
            <a:r>
              <a:rPr lang="hu-HU" dirty="0" err="1"/>
              <a:t>lovari</a:t>
            </a:r>
            <a:r>
              <a:rPr lang="hu-HU" dirty="0"/>
              <a:t>, </a:t>
            </a:r>
            <a:r>
              <a:rPr lang="hu-HU" dirty="0" err="1"/>
              <a:t>posot’ari</a:t>
            </a:r>
            <a:r>
              <a:rPr lang="hu-HU" dirty="0"/>
              <a:t>, </a:t>
            </a:r>
            <a:r>
              <a:rPr lang="hu-HU" dirty="0" err="1"/>
              <a:t>kherari</a:t>
            </a:r>
            <a:r>
              <a:rPr lang="hu-HU" dirty="0"/>
              <a:t>, </a:t>
            </a:r>
            <a:r>
              <a:rPr lang="hu-HU" dirty="0" err="1"/>
              <a:t>colari</a:t>
            </a:r>
            <a:r>
              <a:rPr lang="hu-HU" dirty="0"/>
              <a:t>, </a:t>
            </a:r>
            <a:r>
              <a:rPr lang="hu-HU" dirty="0" err="1"/>
              <a:t>keldersai</a:t>
            </a:r>
            <a:r>
              <a:rPr lang="hu-HU" dirty="0"/>
              <a:t>, </a:t>
            </a:r>
            <a:r>
              <a:rPr lang="hu-HU" dirty="0" err="1"/>
              <a:t>cerhari</a:t>
            </a:r>
            <a:r>
              <a:rPr lang="hu-HU" dirty="0"/>
              <a:t>, </a:t>
            </a:r>
            <a:r>
              <a:rPr lang="hu-HU" dirty="0" err="1"/>
              <a:t>masari</a:t>
            </a:r>
            <a:r>
              <a:rPr lang="hu-HU" dirty="0"/>
              <a:t>, </a:t>
            </a:r>
            <a:r>
              <a:rPr lang="hu-HU" dirty="0" err="1"/>
              <a:t>bugari</a:t>
            </a:r>
            <a:r>
              <a:rPr lang="hu-HU" dirty="0"/>
              <a:t>, </a:t>
            </a:r>
            <a:r>
              <a:rPr lang="hu-HU" dirty="0" err="1"/>
              <a:t>curari</a:t>
            </a:r>
            <a:r>
              <a:rPr lang="hu-HU" dirty="0"/>
              <a:t>, </a:t>
            </a:r>
            <a:r>
              <a:rPr lang="hu-HU" dirty="0" err="1"/>
              <a:t>drizar</a:t>
            </a:r>
            <a:r>
              <a:rPr lang="hu-HU" dirty="0"/>
              <a:t>, </a:t>
            </a:r>
            <a:r>
              <a:rPr lang="hu-HU" dirty="0" err="1"/>
              <a:t>gurvar</a:t>
            </a:r>
            <a:r>
              <a:rPr lang="hu-HU" dirty="0"/>
              <a:t>”</a:t>
            </a:r>
          </a:p>
          <a:p>
            <a:pPr marL="0" indent="0">
              <a:buNone/>
            </a:pPr>
            <a:r>
              <a:rPr lang="hu-HU" dirty="0"/>
              <a:t>B) Anyanyelve nem cigány</a:t>
            </a:r>
          </a:p>
          <a:p>
            <a:pPr marL="0" indent="0">
              <a:buNone/>
            </a:pPr>
            <a:r>
              <a:rPr lang="hu-HU" dirty="0"/>
              <a:t>         </a:t>
            </a:r>
            <a:r>
              <a:rPr lang="hu-HU" dirty="0" err="1"/>
              <a:t>b.a</a:t>
            </a:r>
            <a:r>
              <a:rPr lang="hu-HU" dirty="0"/>
              <a:t>) magyar („</a:t>
            </a:r>
            <a:r>
              <a:rPr lang="hu-HU" dirty="0" err="1"/>
              <a:t>Romungro</a:t>
            </a:r>
            <a:r>
              <a:rPr lang="hu-HU" dirty="0"/>
              <a:t>”, „Magyar cigány”)</a:t>
            </a:r>
          </a:p>
          <a:p>
            <a:pPr marL="0" indent="0">
              <a:buNone/>
            </a:pPr>
            <a:r>
              <a:rPr lang="hu-HU" dirty="0"/>
              <a:t>                 </a:t>
            </a:r>
            <a:r>
              <a:rPr lang="hu-HU" dirty="0" err="1"/>
              <a:t>b.a.a</a:t>
            </a:r>
            <a:r>
              <a:rPr lang="hu-HU" dirty="0"/>
              <a:t>. zenész</a:t>
            </a:r>
          </a:p>
          <a:p>
            <a:pPr marL="0" indent="0">
              <a:buNone/>
            </a:pPr>
            <a:r>
              <a:rPr lang="hu-HU" dirty="0"/>
              <a:t>                 </a:t>
            </a:r>
            <a:r>
              <a:rPr lang="hu-HU" dirty="0" err="1"/>
              <a:t>b.a.b</a:t>
            </a:r>
            <a:r>
              <a:rPr lang="hu-HU" dirty="0"/>
              <a:t>. vályogvető, kosárfonó, napszámos</a:t>
            </a:r>
          </a:p>
          <a:p>
            <a:pPr marL="0" indent="0">
              <a:buNone/>
            </a:pPr>
            <a:r>
              <a:rPr lang="hu-HU" dirty="0"/>
              <a:t>          </a:t>
            </a:r>
            <a:r>
              <a:rPr lang="hu-HU" dirty="0" err="1"/>
              <a:t>b.b</a:t>
            </a:r>
            <a:r>
              <a:rPr lang="hu-HU" dirty="0"/>
              <a:t>) román</a:t>
            </a:r>
          </a:p>
          <a:p>
            <a:pPr marL="0" indent="0">
              <a:buNone/>
            </a:pPr>
            <a:r>
              <a:rPr lang="hu-HU" dirty="0"/>
              <a:t>                 </a:t>
            </a:r>
            <a:r>
              <a:rPr lang="hu-HU" dirty="0" err="1"/>
              <a:t>b.b.a</a:t>
            </a:r>
            <a:r>
              <a:rPr lang="hu-HU" dirty="0"/>
              <a:t>. román</a:t>
            </a:r>
          </a:p>
          <a:p>
            <a:pPr marL="0" indent="0">
              <a:buNone/>
            </a:pPr>
            <a:r>
              <a:rPr lang="hu-HU" dirty="0"/>
              <a:t>                 b.b.b. </a:t>
            </a:r>
            <a:r>
              <a:rPr lang="hu-HU" dirty="0" err="1"/>
              <a:t>teknővályó</a:t>
            </a:r>
            <a:r>
              <a:rPr lang="hu-HU" dirty="0"/>
              <a:t> (beás)</a:t>
            </a:r>
          </a:p>
        </p:txBody>
      </p:sp>
    </p:spTree>
    <p:extLst>
      <p:ext uri="{BB962C8B-B14F-4D97-AF65-F5344CB8AC3E}">
        <p14:creationId xmlns:p14="http://schemas.microsoft.com/office/powerpoint/2010/main" val="335811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3840" y="73571"/>
            <a:ext cx="8943953" cy="6545095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1905000">
              <a:schemeClr val="accent1">
                <a:alpha val="7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24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67112"/>
              </p:ext>
            </p:extLst>
          </p:nvPr>
        </p:nvGraphicFramePr>
        <p:xfrm>
          <a:off x="1549830" y="1140038"/>
          <a:ext cx="8574696" cy="51300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3674">
                  <a:extLst>
                    <a:ext uri="{9D8B030D-6E8A-4147-A177-3AD203B41FA5}">
                      <a16:colId xmlns:a16="http://schemas.microsoft.com/office/drawing/2014/main" val="3353930559"/>
                    </a:ext>
                  </a:extLst>
                </a:gridCol>
                <a:gridCol w="2143674">
                  <a:extLst>
                    <a:ext uri="{9D8B030D-6E8A-4147-A177-3AD203B41FA5}">
                      <a16:colId xmlns:a16="http://schemas.microsoft.com/office/drawing/2014/main" val="4207126679"/>
                    </a:ext>
                  </a:extLst>
                </a:gridCol>
                <a:gridCol w="2143674">
                  <a:extLst>
                    <a:ext uri="{9D8B030D-6E8A-4147-A177-3AD203B41FA5}">
                      <a16:colId xmlns:a16="http://schemas.microsoft.com/office/drawing/2014/main" val="944213588"/>
                    </a:ext>
                  </a:extLst>
                </a:gridCol>
                <a:gridCol w="2143674">
                  <a:extLst>
                    <a:ext uri="{9D8B030D-6E8A-4147-A177-3AD203B41FA5}">
                      <a16:colId xmlns:a16="http://schemas.microsoft.com/office/drawing/2014/main" val="1089169814"/>
                    </a:ext>
                  </a:extLst>
                </a:gridCol>
              </a:tblGrid>
              <a:tr h="476193">
                <a:tc>
                  <a:txBody>
                    <a:bodyPr/>
                    <a:lstStyle/>
                    <a:p>
                      <a:r>
                        <a:rPr lang="hu-HU" sz="1200" dirty="0"/>
                        <a:t>Mikor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Hány</a:t>
                      </a:r>
                      <a:r>
                        <a:rPr lang="hu-HU" sz="1200" baseline="0" dirty="0"/>
                        <a:t> cigány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Ki</a:t>
                      </a:r>
                      <a:r>
                        <a:rPr lang="hu-HU" sz="1200" baseline="0" dirty="0"/>
                        <a:t> a cigány?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Szervezet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987352"/>
                  </a:ext>
                </a:extLst>
              </a:tr>
              <a:tr h="971986">
                <a:tc>
                  <a:txBody>
                    <a:bodyPr/>
                    <a:lstStyle/>
                    <a:p>
                      <a:r>
                        <a:rPr lang="hu-HU" sz="1200" dirty="0"/>
                        <a:t>1893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65.000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Átfogó</a:t>
                      </a:r>
                    </a:p>
                    <a:p>
                      <a:r>
                        <a:rPr lang="hu-HU" sz="1200" dirty="0"/>
                        <a:t>Címkézés: nem-cigányok által cigánynak</a:t>
                      </a:r>
                      <a:r>
                        <a:rPr lang="hu-HU" sz="1200" baseline="0" dirty="0"/>
                        <a:t> tartott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err="1"/>
                        <a:t>Kir</a:t>
                      </a:r>
                      <a:r>
                        <a:rPr lang="hu-HU" sz="1200" baseline="0" dirty="0"/>
                        <a:t> </a:t>
                      </a:r>
                      <a:r>
                        <a:rPr lang="hu-HU" sz="1200" baseline="0" dirty="0" err="1"/>
                        <a:t>Stat</a:t>
                      </a:r>
                      <a:r>
                        <a:rPr lang="hu-HU" sz="1200" baseline="0" dirty="0"/>
                        <a:t> </a:t>
                      </a:r>
                      <a:r>
                        <a:rPr lang="hu-HU" sz="1200" baseline="0" dirty="0" err="1"/>
                        <a:t>hiv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021578"/>
                  </a:ext>
                </a:extLst>
              </a:tr>
              <a:tr h="589178">
                <a:tc>
                  <a:txBody>
                    <a:bodyPr/>
                    <a:lstStyle/>
                    <a:p>
                      <a:r>
                        <a:rPr lang="hu-HU" sz="1200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320.000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err="1"/>
                        <a:t>Reprezentativ</a:t>
                      </a:r>
                      <a:endParaRPr lang="hu-HU" sz="1200" dirty="0"/>
                    </a:p>
                    <a:p>
                      <a:r>
                        <a:rPr lang="hu-HU" sz="1200" dirty="0"/>
                        <a:t>címkézés</a:t>
                      </a:r>
                    </a:p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MTA</a:t>
                      </a:r>
                    </a:p>
                    <a:p>
                      <a:r>
                        <a:rPr lang="hu-HU" sz="1200" dirty="0"/>
                        <a:t>(Kemény István)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114439"/>
                  </a:ext>
                </a:extLst>
              </a:tr>
              <a:tr h="587087">
                <a:tc>
                  <a:txBody>
                    <a:bodyPr/>
                    <a:lstStyle/>
                    <a:p>
                      <a:r>
                        <a:rPr lang="hu-HU" sz="12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142.000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Átfogó</a:t>
                      </a:r>
                    </a:p>
                    <a:p>
                      <a:r>
                        <a:rPr lang="hu-HU" sz="1200" dirty="0"/>
                        <a:t>önbevallás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KSH népszámlálás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4823"/>
                  </a:ext>
                </a:extLst>
              </a:tr>
              <a:tr h="679366">
                <a:tc>
                  <a:txBody>
                    <a:bodyPr/>
                    <a:lstStyle/>
                    <a:p>
                      <a:r>
                        <a:rPr lang="hu-HU" sz="1200" dirty="0"/>
                        <a:t>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394.000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Reprezentatív</a:t>
                      </a:r>
                    </a:p>
                    <a:p>
                      <a:r>
                        <a:rPr lang="hu-HU" sz="1200" dirty="0"/>
                        <a:t>címkézés</a:t>
                      </a:r>
                    </a:p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KSH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52890"/>
                  </a:ext>
                </a:extLst>
              </a:tr>
              <a:tr h="557939">
                <a:tc>
                  <a:txBody>
                    <a:bodyPr/>
                    <a:lstStyle/>
                    <a:p>
                      <a:r>
                        <a:rPr lang="hu-HU" sz="1200" dirty="0"/>
                        <a:t>1993-1994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498.000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Reprezentatív</a:t>
                      </a:r>
                    </a:p>
                    <a:p>
                      <a:r>
                        <a:rPr lang="hu-HU" sz="1200" dirty="0"/>
                        <a:t>címkézés</a:t>
                      </a:r>
                    </a:p>
                    <a:p>
                      <a:endParaRPr lang="hu-HU" sz="1200" dirty="0"/>
                    </a:p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MTA</a:t>
                      </a:r>
                    </a:p>
                    <a:p>
                      <a:r>
                        <a:rPr lang="hu-HU" sz="1200" dirty="0"/>
                        <a:t>(Kemény István)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606367"/>
                  </a:ext>
                </a:extLst>
              </a:tr>
              <a:tr h="476193">
                <a:tc>
                  <a:txBody>
                    <a:bodyPr/>
                    <a:lstStyle/>
                    <a:p>
                      <a:r>
                        <a:rPr lang="hu-HU" sz="12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190.046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err="1"/>
                        <a:t>Átfogő,önértékelés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KSH népszámlálás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6158"/>
                  </a:ext>
                </a:extLst>
              </a:tr>
              <a:tr h="476193">
                <a:tc>
                  <a:txBody>
                    <a:bodyPr/>
                    <a:lstStyle/>
                    <a:p>
                      <a:r>
                        <a:rPr lang="hu-HU" sz="1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315.583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/>
                        <a:t>Átfogő,önértékelés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KSH népszámlálás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54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07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3592</TotalTime>
  <Words>358</Words>
  <Application>Microsoft Office PowerPoint</Application>
  <PresentationFormat>Szélesvásznú</PresentationFormat>
  <Paragraphs>68</Paragraphs>
  <Slides>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PowerPoint-bemutató</vt:lpstr>
      <vt:lpstr>A cigányok útja (Angus Fraser)</vt:lpstr>
      <vt:lpstr>PowerPoint-bemutató</vt:lpstr>
      <vt:lpstr>Tudományos csoportosítás (Erdős Kamill 1958) 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Windows User</cp:lastModifiedBy>
  <cp:revision>102</cp:revision>
  <dcterms:created xsi:type="dcterms:W3CDTF">2016-05-22T08:38:58Z</dcterms:created>
  <dcterms:modified xsi:type="dcterms:W3CDTF">2020-05-06T13:21:59Z</dcterms:modified>
</cp:coreProperties>
</file>