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0" r:id="rId3"/>
    <p:sldId id="259" r:id="rId4"/>
    <p:sldId id="267" r:id="rId5"/>
    <p:sldId id="268" r:id="rId6"/>
    <p:sldId id="269" r:id="rId7"/>
    <p:sldId id="270" r:id="rId8"/>
    <p:sldId id="272" r:id="rId9"/>
    <p:sldId id="278" r:id="rId10"/>
    <p:sldId id="281" r:id="rId11"/>
    <p:sldId id="274" r:id="rId12"/>
    <p:sldId id="273" r:id="rId13"/>
    <p:sldId id="275" r:id="rId14"/>
    <p:sldId id="283" r:id="rId15"/>
    <p:sldId id="277" r:id="rId16"/>
    <p:sldId id="279" r:id="rId17"/>
    <p:sldId id="282" r:id="rId18"/>
    <p:sldId id="280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3184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2400" dirty="0"/>
              <a:t>EFOP-3.4.3-16-2016-00015</a:t>
            </a:r>
            <a:r>
              <a:rPr lang="hu-HU" dirty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/>
              <a:t>Főnix – me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LÉLEKKÖZÖSSÉG – KÖZÖSSÉGI LÉLEK</a:t>
            </a:r>
          </a:p>
          <a:p>
            <a:endParaRPr lang="hu-HU" sz="2000" b="1" dirty="0">
              <a:solidFill>
                <a:schemeClr val="bg1"/>
              </a:solidFill>
            </a:endParaRPr>
          </a:p>
          <a:p>
            <a:r>
              <a:rPr lang="hu-HU" sz="2000" b="1" dirty="0">
                <a:solidFill>
                  <a:schemeClr val="bg1"/>
                </a:solidFill>
              </a:rPr>
              <a:t>A DVTK szurkolói lélekről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Dr. Fazekas Csaba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278686" y="1435100"/>
            <a:ext cx="8586628" cy="4691063"/>
          </a:xfrm>
        </p:spPr>
        <p:txBody>
          <a:bodyPr>
            <a:normAutofit/>
          </a:bodyPr>
          <a:lstStyle/>
          <a:p>
            <a:r>
              <a:rPr lang="hu-HU" sz="2200" dirty="0"/>
              <a:t>NB1-es csapatok, 2019/2020-as szezon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FEFCE23-A8B6-4F02-B805-D8D315955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42" y="2110174"/>
            <a:ext cx="7193186" cy="44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37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4229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„mi” tudat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szurkolónak a csapat: mint szülőnek a gyermeke</a:t>
            </a:r>
          </a:p>
          <a:p>
            <a:endParaRPr lang="hu-HU" sz="2200" dirty="0"/>
          </a:p>
          <a:p>
            <a:r>
              <a:rPr lang="hu-HU" sz="2200" dirty="0"/>
              <a:t>Kik vagyunk és kik nem vagyunk? „Sorsod – Borsod!” „Ez Miskolc!”</a:t>
            </a:r>
          </a:p>
          <a:p>
            <a:endParaRPr lang="hu-HU" sz="2200" dirty="0"/>
          </a:p>
          <a:p>
            <a:r>
              <a:rPr lang="hu-HU" sz="2200" dirty="0"/>
              <a:t>Szurkolói tudat összetevői:</a:t>
            </a:r>
          </a:p>
          <a:p>
            <a:endParaRPr lang="hu-HU" sz="2200" dirty="0"/>
          </a:p>
          <a:p>
            <a:r>
              <a:rPr lang="hu-HU" sz="2200" dirty="0"/>
              <a:t>A csapat nemcsak a „miénk”, a csapat „mi” vagyunk!</a:t>
            </a:r>
          </a:p>
          <a:p>
            <a:endParaRPr lang="hu-HU" sz="2200" dirty="0"/>
          </a:p>
          <a:p>
            <a:r>
              <a:rPr lang="hu-HU" sz="2200" dirty="0"/>
              <a:t>Regionalitás: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Budapest – vidék ellentét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Nyugat- és Kelet- Magyarország </a:t>
            </a:r>
            <a:r>
              <a:rPr lang="hu-HU" sz="2200" dirty="0" err="1">
                <a:sym typeface="Wingdings" panose="05000000000000000000" pitchFamily="2" charset="2"/>
              </a:rPr>
              <a:t>ellentéte</a:t>
            </a: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Regionális vezető szerep miatti ellentét (Nyíregyháza…)</a:t>
            </a:r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Mi tudat kifejezője: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a bíró hülye és mindig ellenünk fúj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/>
              <a:t>„nekünk” mindig a legnehezebb</a:t>
            </a:r>
          </a:p>
          <a:p>
            <a:r>
              <a:rPr lang="hu-HU" sz="2200" dirty="0">
                <a:sym typeface="Wingdings" panose="05000000000000000000" pitchFamily="2" charset="2"/>
              </a:rPr>
              <a:t> pedig „mi vagyunk a legnagyobbak, hej, </a:t>
            </a:r>
            <a:r>
              <a:rPr lang="hu-HU" sz="2200" dirty="0" err="1">
                <a:sym typeface="Wingdings" panose="05000000000000000000" pitchFamily="2" charset="2"/>
              </a:rPr>
              <a:t>olé</a:t>
            </a:r>
            <a:r>
              <a:rPr lang="hu-HU" sz="2200" dirty="0">
                <a:sym typeface="Wingdings" panose="05000000000000000000" pitchFamily="2" charset="2"/>
              </a:rPr>
              <a:t>”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150927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209492" y="1435100"/>
            <a:ext cx="8568952" cy="5090244"/>
          </a:xfrm>
        </p:spPr>
        <p:txBody>
          <a:bodyPr>
            <a:normAutofit/>
          </a:bodyPr>
          <a:lstStyle/>
          <a:p>
            <a:r>
              <a:rPr lang="hu-HU" sz="2200" dirty="0">
                <a:sym typeface="Wingdings" panose="05000000000000000000" pitchFamily="2" charset="2"/>
              </a:rPr>
              <a:t>A „szurkoló társadalom” összetétele:</a:t>
            </a:r>
          </a:p>
          <a:p>
            <a:r>
              <a:rPr lang="hu-HU" sz="2200" dirty="0">
                <a:sym typeface="Wingdings" panose="05000000000000000000" pitchFamily="2" charset="2"/>
              </a:rPr>
              <a:t>Ultrák + családok + baráti társaságok!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ultrák: nem azonosak a szurkolói kultúrával! Annak részét (szélsőséges – látványos és hangos – attitűdjét képviselik), de nem azonosak azzal. Sok helyen kiszorították a „csendes” szurkolókat, Diósgyőrben nem!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Szurkolói kultúrán belüli ellentét („divatszurkolók”), szélsőjobboldali attitűd (revízió és rasszizmus).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937C28C-0ADD-4432-A8BD-E77AB2960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92" y="4437112"/>
            <a:ext cx="3227851" cy="242088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F65530C-B252-477C-865B-D5553AB92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028" y="4437112"/>
            <a:ext cx="363360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66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73360B8-CCAB-479F-977F-DC456ED7D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" y="3701188"/>
            <a:ext cx="7884368" cy="31568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BB3BC29-9688-44DA-AE2B-1B494110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08" y="1052583"/>
            <a:ext cx="3779912" cy="3044930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51502" y="1457206"/>
            <a:ext cx="7427168" cy="46910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családi és közösségi program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változatos társadalmi összetétel!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386939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CC91C187-70A0-4319-BFD1-68021B3E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07" y="1232296"/>
            <a:ext cx="3347676" cy="2287578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1DE3C93-AFF3-4213-A7CD-41CA61098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7" y="2212270"/>
            <a:ext cx="4243703" cy="261520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2474F8C-07BA-48BB-B889-E26FB7110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68142"/>
            <a:ext cx="5715000" cy="28575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39327CE8-CDD3-42CE-9F6F-29E9BB7E7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336" y="3705573"/>
            <a:ext cx="4739664" cy="31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90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r>
              <a:rPr lang="hu-HU" sz="2200" dirty="0">
                <a:sym typeface="Wingdings" panose="05000000000000000000" pitchFamily="2" charset="2"/>
              </a:rPr>
              <a:t> Fontos családi események része a Diósgyőr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651B3156-CC3A-4564-A81B-DB0136167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06" y="2145725"/>
            <a:ext cx="6768752" cy="44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42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Mi kell a szurkolói kultúrához?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Csapat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hu-HU" sz="2000" dirty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Futballkultúra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hu-HU" sz="2000" dirty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Infrastruktúra (háttér)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335807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r>
              <a:rPr lang="hu-HU" sz="2200" dirty="0">
                <a:sym typeface="Wingdings" panose="05000000000000000000" pitchFamily="2" charset="2"/>
              </a:rPr>
              <a:t>Ebből mi van?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 Stadion: VAN! Egyéb infrastruktúra: VAN!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 Futballkultúra: VAN, DE… inkább felbomlóban…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 Csapat: HÁÁÁT…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4" name="Kép 3" descr="A képen épület, stadion, kültéri, zöld látható&#10;&#10;Automatikusan generált leírás">
            <a:extLst>
              <a:ext uri="{FF2B5EF4-FFF2-40B4-BE49-F238E27FC236}">
                <a16:creationId xmlns:a16="http://schemas.microsoft.com/office/drawing/2014/main" xmlns="" id="{D1DC449C-0CE8-44B0-9E50-8DA470931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972" y="3616180"/>
            <a:ext cx="4605128" cy="30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71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A szurkolói kultúra alapja mégis csak az, hogy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hu-HU" sz="2200" dirty="0">
              <a:sym typeface="Wingdings" panose="05000000000000000000" pitchFamily="2" charset="2"/>
            </a:endParaRPr>
          </a:p>
          <a:p>
            <a:pPr algn="ctr"/>
            <a:r>
              <a:rPr lang="hu-HU" sz="2200" dirty="0">
                <a:sym typeface="Wingdings" panose="05000000000000000000" pitchFamily="2" charset="2"/>
              </a:rPr>
              <a:t>„KELL EGY CSAPAT” (</a:t>
            </a:r>
            <a:r>
              <a:rPr lang="hu-HU" sz="2200" dirty="0" err="1">
                <a:sym typeface="Wingdings" panose="05000000000000000000" pitchFamily="2" charset="2"/>
              </a:rPr>
              <a:t>Minarik</a:t>
            </a:r>
            <a:r>
              <a:rPr lang="hu-HU" sz="2200" dirty="0">
                <a:sym typeface="Wingdings" panose="05000000000000000000" pitchFamily="2" charset="2"/>
              </a:rPr>
              <a:t> Ede)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/>
              <a:t>Valamennyire sikeres futball </a:t>
            </a:r>
            <a:r>
              <a:rPr lang="hu-HU" sz="2200" dirty="0">
                <a:sym typeface="Wingdings" panose="05000000000000000000" pitchFamily="2" charset="2"/>
              </a:rPr>
              <a:t> megélhető futballkultúra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Egymást erősítő folyamatok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Konklúzió: Hajrá, Diósgyőr! Hajrá, Miskolc, gyerünk!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272236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6C303A7-35F2-4A3A-A819-619CD6C4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8" y="3284984"/>
            <a:ext cx="425766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2400" dirty="0"/>
              <a:t>EFOP-3.4.3-16-2016-00015</a:t>
            </a:r>
            <a:r>
              <a:rPr lang="hu-HU" dirty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/>
              <a:t>Főnix – me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LÉLEKKÖZÖSSÉG – KÖZÖSSÉGI LÉLEK</a:t>
            </a:r>
          </a:p>
          <a:p>
            <a:endParaRPr lang="hu-HU" sz="2000" b="1" dirty="0">
              <a:solidFill>
                <a:schemeClr val="bg1"/>
              </a:solidFill>
            </a:endParaRPr>
          </a:p>
          <a:p>
            <a:r>
              <a:rPr lang="hu-HU" sz="2000" b="1" dirty="0">
                <a:solidFill>
                  <a:schemeClr val="bg1"/>
                </a:solidFill>
              </a:rPr>
              <a:t>A DVTK szurkolói lélekről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Dr. Fazekas Csaba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" y="0"/>
            <a:ext cx="9138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3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79512" y="1249401"/>
            <a:ext cx="7848872" cy="546731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„Amíg élek én, nem érdekel más</a:t>
            </a:r>
            <a:br>
              <a:rPr lang="hu-HU" sz="2400" dirty="0"/>
            </a:br>
            <a:r>
              <a:rPr lang="hu-HU" sz="2400" dirty="0"/>
              <a:t>Csak a Diósgyőr, csak a Diósgyőr, csak a Diósgyőr!</a:t>
            </a:r>
            <a:br>
              <a:rPr lang="hu-HU" sz="2400" dirty="0"/>
            </a:br>
            <a:r>
              <a:rPr lang="hu-HU" sz="2400" dirty="0"/>
              <a:t>Álé, </a:t>
            </a:r>
            <a:r>
              <a:rPr lang="hu-HU" sz="2400" dirty="0" err="1"/>
              <a:t>Álé</a:t>
            </a:r>
            <a:r>
              <a:rPr lang="hu-HU" sz="2400" dirty="0"/>
              <a:t>, nem érdekel más</a:t>
            </a:r>
            <a:br>
              <a:rPr lang="hu-HU" sz="2400" dirty="0"/>
            </a:br>
            <a:r>
              <a:rPr lang="hu-HU" sz="2400" dirty="0"/>
              <a:t>Csak a Diósgyőr, csak a Diósgyőr, csak a Diósgyőr!”</a:t>
            </a:r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Egymásra épülő identitások.</a:t>
            </a:r>
          </a:p>
          <a:p>
            <a:r>
              <a:rPr lang="hu-HU" sz="2200" dirty="0"/>
              <a:t>Lokálpatrióta lélek: „mi” tudat és tükröződései</a:t>
            </a:r>
          </a:p>
          <a:p>
            <a:r>
              <a:rPr lang="hu-HU" sz="2200" dirty="0"/>
              <a:t>Egyik kifejeződési forma: a futballszurkolói lélek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708920"/>
            <a:ext cx="3746756" cy="24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r>
              <a:rPr lang="hu-HU" sz="2200" dirty="0"/>
              <a:t>A futball, mint kultúra („Vannak, akik azt hiszik, a futball olyannyira fontos, hogy úgyszólván élet-halál kérdése. Mindig elszomorít, ha ilyen véleményt hallok. Biztosíthatok mindenkit: a futball sokkal, de sokkal fontosabb.” Bill </a:t>
            </a:r>
            <a:r>
              <a:rPr lang="hu-HU" sz="2200" dirty="0" err="1"/>
              <a:t>Shankly</a:t>
            </a:r>
            <a:r>
              <a:rPr lang="hu-HU" sz="2200" dirty="0"/>
              <a:t>)</a:t>
            </a:r>
          </a:p>
          <a:p>
            <a:r>
              <a:rPr lang="hu-HU" sz="2200" dirty="0"/>
              <a:t>Tömegsport – szórakozás </a:t>
            </a:r>
            <a:r>
              <a:rPr lang="hu-HU" sz="2200" dirty="0">
                <a:sym typeface="Wingdings" panose="05000000000000000000" pitchFamily="2" charset="2"/>
              </a:rPr>
              <a:t> futballkultúrák kialakulása</a:t>
            </a:r>
          </a:p>
          <a:p>
            <a:r>
              <a:rPr lang="hu-HU" sz="2200" dirty="0">
                <a:sym typeface="Wingdings" panose="05000000000000000000" pitchFamily="2" charset="2"/>
              </a:rPr>
              <a:t>19. század vége, 20. század eleje</a:t>
            </a:r>
          </a:p>
          <a:p>
            <a:r>
              <a:rPr lang="hu-HU" sz="2200" dirty="0"/>
              <a:t>Diósgyőr-Vasgyári Testgyakorlók Köre: 1910.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399312"/>
            <a:ext cx="5438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6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5090244"/>
          </a:xfrm>
        </p:spPr>
        <p:txBody>
          <a:bodyPr>
            <a:normAutofit lnSpcReduction="10000"/>
          </a:bodyPr>
          <a:lstStyle/>
          <a:p>
            <a:r>
              <a:rPr lang="hu-HU" sz="2200" dirty="0"/>
              <a:t>Miskolc nagyvárossá válása + tömegszórakozás világméretű struktúraváltása: párhuzamos folyamatok</a:t>
            </a:r>
          </a:p>
          <a:p>
            <a:endParaRPr lang="hu-HU" sz="2200" dirty="0"/>
          </a:p>
          <a:p>
            <a:r>
              <a:rPr lang="hu-HU" sz="2200" dirty="0"/>
              <a:t>Mindenütt a világon </a:t>
            </a:r>
            <a:r>
              <a:rPr lang="hu-HU" sz="2200" dirty="0">
                <a:sym typeface="Wingdings" panose="05000000000000000000" pitchFamily="2" charset="2"/>
              </a:rPr>
              <a:t> szurkolói kultúrák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Szurkoló ≠ futballszerető ember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Szurkolóvá válás forrásai:</a:t>
            </a:r>
          </a:p>
          <a:p>
            <a:r>
              <a:rPr lang="hu-HU" sz="2200" dirty="0">
                <a:sym typeface="Wingdings" panose="05000000000000000000" pitchFamily="2" charset="2"/>
              </a:rPr>
              <a:t>- szereti a futballt és szimpatikus neki egy csapat játéka</a:t>
            </a:r>
          </a:p>
          <a:p>
            <a:r>
              <a:rPr lang="hu-HU" sz="2200" dirty="0">
                <a:sym typeface="Wingdings" panose="05000000000000000000" pitchFamily="2" charset="2"/>
              </a:rPr>
              <a:t>- lokálpatrióta attitűd</a:t>
            </a:r>
          </a:p>
          <a:p>
            <a:r>
              <a:rPr lang="hu-HU" sz="2200" dirty="0">
                <a:sym typeface="Wingdings" panose="05000000000000000000" pitchFamily="2" charset="2"/>
              </a:rPr>
              <a:t>- társadalmi réteghez, etnikai, politikai vagy foglalkozási csoporthoz tartozás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Utóbbiak: közösségi élmény, közösséghez tartozás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endParaRPr lang="hu-HU" sz="2200" dirty="0">
              <a:sym typeface="Wingdings" panose="05000000000000000000" pitchFamily="2" charset="2"/>
            </a:endParaRPr>
          </a:p>
          <a:p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212928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15200" cy="5281613"/>
          </a:xfrm>
        </p:spPr>
        <p:txBody>
          <a:bodyPr>
            <a:normAutofit lnSpcReduction="10000"/>
          </a:bodyPr>
          <a:lstStyle/>
          <a:p>
            <a:r>
              <a:rPr lang="hu-HU" sz="2200" dirty="0"/>
              <a:t>Szurkolói kultúrák:</a:t>
            </a:r>
          </a:p>
          <a:p>
            <a:endParaRPr lang="hu-HU" sz="2200" dirty="0"/>
          </a:p>
          <a:p>
            <a:r>
              <a:rPr lang="hu-HU" sz="2200" dirty="0"/>
              <a:t>Angol futball: Liverpool, Manchester; London: </a:t>
            </a:r>
            <a:r>
              <a:rPr lang="hu-HU" sz="2200" dirty="0" err="1"/>
              <a:t>Chelsea</a:t>
            </a:r>
            <a:r>
              <a:rPr lang="hu-HU" sz="2200" dirty="0"/>
              <a:t> vs. </a:t>
            </a:r>
            <a:r>
              <a:rPr lang="hu-HU" sz="2200" dirty="0" err="1"/>
              <a:t>Tottenham</a:t>
            </a:r>
            <a:r>
              <a:rPr lang="hu-HU" sz="2200" dirty="0"/>
              <a:t> (</a:t>
            </a:r>
            <a:r>
              <a:rPr lang="hu-HU" sz="2200" dirty="0" err="1"/>
              <a:t>Arsenal</a:t>
            </a:r>
            <a:r>
              <a:rPr lang="hu-HU" sz="2200" dirty="0"/>
              <a:t>, West Ham stb.) („arisztokrata” vs. „munkás”)</a:t>
            </a:r>
          </a:p>
          <a:p>
            <a:endParaRPr lang="hu-HU" sz="2200" dirty="0"/>
          </a:p>
          <a:p>
            <a:r>
              <a:rPr lang="hu-HU" sz="2200" dirty="0"/>
              <a:t>Barcelona – Real Madrid (történelmi, regionális és etnikai szembenállás), az </a:t>
            </a:r>
            <a:r>
              <a:rPr lang="hu-HU" sz="2200" dirty="0" err="1"/>
              <a:t>Athletic</a:t>
            </a:r>
            <a:r>
              <a:rPr lang="hu-HU" sz="2200" dirty="0"/>
              <a:t> Bilbao példája</a:t>
            </a:r>
          </a:p>
          <a:p>
            <a:endParaRPr lang="hu-HU" sz="2200" dirty="0"/>
          </a:p>
          <a:p>
            <a:r>
              <a:rPr lang="hu-HU" sz="2200" dirty="0"/>
              <a:t>Roma – </a:t>
            </a:r>
            <a:r>
              <a:rPr lang="hu-HU" sz="2200" dirty="0" err="1"/>
              <a:t>Lazio</a:t>
            </a:r>
            <a:r>
              <a:rPr lang="hu-HU" sz="2200" dirty="0"/>
              <a:t> (baloldali és jobboldali attitűd) Olaszország: Észak – Dél, egy városon belül: Milan – </a:t>
            </a:r>
            <a:r>
              <a:rPr lang="hu-HU" sz="2200" dirty="0" err="1"/>
              <a:t>Inter</a:t>
            </a:r>
            <a:r>
              <a:rPr lang="hu-HU" sz="2200" dirty="0"/>
              <a:t> stb.</a:t>
            </a:r>
          </a:p>
          <a:p>
            <a:endParaRPr lang="hu-HU" sz="2200" dirty="0"/>
          </a:p>
          <a:p>
            <a:r>
              <a:rPr lang="hu-HU" sz="2200" dirty="0"/>
              <a:t>Németország: Bajorország, Ruhr-vidék stb. A Sankt Pauli példája</a:t>
            </a:r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</p:spTree>
    <p:extLst>
      <p:ext uri="{BB962C8B-B14F-4D97-AF65-F5344CB8AC3E}">
        <p14:creationId xmlns:p14="http://schemas.microsoft.com/office/powerpoint/2010/main" xmlns="" val="265027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r>
              <a:rPr lang="hu-HU" sz="2200" dirty="0"/>
              <a:t>A Diósgyőr példája:</a:t>
            </a:r>
          </a:p>
          <a:p>
            <a:endParaRPr lang="hu-HU" sz="22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sz="2200" dirty="0">
                <a:sym typeface="Wingdings" panose="05000000000000000000" pitchFamily="2" charset="2"/>
              </a:rPr>
              <a:t>egymásra rétegződő attitűdök: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erős lokalitás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hu-HU" sz="2000" dirty="0">
                <a:sym typeface="Wingdings" panose="05000000000000000000" pitchFamily="2" charset="2"/>
              </a:rPr>
              <a:t>foglalkozásbeli, életmódbeli közösség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554977"/>
            <a:ext cx="4635599" cy="3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7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>
            <a:normAutofit/>
          </a:bodyPr>
          <a:lstStyle/>
          <a:p>
            <a:r>
              <a:rPr lang="hu-HU" sz="2200" dirty="0"/>
              <a:t>Szurkolói kultúra forrásai Diósgyőrben:</a:t>
            </a:r>
          </a:p>
          <a:p>
            <a:endParaRPr lang="hu-HU" sz="2200" dirty="0">
              <a:sym typeface="Wingdings" panose="05000000000000000000" pitchFamily="2" charset="2"/>
            </a:endParaRPr>
          </a:p>
          <a:p>
            <a:r>
              <a:rPr lang="hu-HU" sz="2200" dirty="0">
                <a:sym typeface="Wingdings" panose="05000000000000000000" pitchFamily="2" charset="2"/>
              </a:rPr>
              <a:t> az államszocializmus sajátos „hagyatéka” (az „aranycsapat” emléke, egy alkalommal 3. helyezés, 2 kupasiker)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770" y="3231357"/>
            <a:ext cx="454760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4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49401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79254" y="1196752"/>
            <a:ext cx="8497201" cy="4691063"/>
          </a:xfrm>
        </p:spPr>
        <p:txBody>
          <a:bodyPr>
            <a:normAutofit/>
          </a:bodyPr>
          <a:lstStyle/>
          <a:p>
            <a:r>
              <a:rPr lang="hu-HU" sz="2200" dirty="0"/>
              <a:t>„A meccsre járni a legf</a:t>
            </a:r>
            <a:r>
              <a:rPr lang="hu-HU" sz="2200" i="1" dirty="0"/>
              <a:t>rankó</a:t>
            </a:r>
            <a:r>
              <a:rPr lang="hu-HU" sz="2200" dirty="0"/>
              <a:t>bb dolog…”</a:t>
            </a:r>
          </a:p>
          <a:p>
            <a:r>
              <a:rPr lang="hu-HU" sz="2200" dirty="0"/>
              <a:t>A nézőszám-statisztika, és ami mögötte van (2018/2019-es szezon):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DVTK szurkolói lélekről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04" y="2038556"/>
            <a:ext cx="5298592" cy="29023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98" y="5049299"/>
            <a:ext cx="2976182" cy="17349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416" y="5030220"/>
            <a:ext cx="2655192" cy="17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50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656</Words>
  <Application>Microsoft Office PowerPoint</Application>
  <PresentationFormat>Diavetítés a képernyőre (4:3 oldalarány)</PresentationFormat>
  <Paragraphs>133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Megújuló Egyetem Felsőoktatási intézményi fejlesztések a felsőfokú oktatás minőségének és hozzáférhetőségének együttes javítása érdekében   EFOP-3.4.3-16-2016-00015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83</cp:revision>
  <dcterms:created xsi:type="dcterms:W3CDTF">2014-03-03T11:13:53Z</dcterms:created>
  <dcterms:modified xsi:type="dcterms:W3CDTF">2019-10-22T07:14:29Z</dcterms:modified>
</cp:coreProperties>
</file>