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93" r:id="rId3"/>
    <p:sldId id="294" r:id="rId4"/>
    <p:sldId id="259" r:id="rId5"/>
    <p:sldId id="260" r:id="rId6"/>
    <p:sldId id="261" r:id="rId7"/>
    <p:sldId id="285" r:id="rId8"/>
    <p:sldId id="289" r:id="rId9"/>
    <p:sldId id="275" r:id="rId10"/>
    <p:sldId id="276" r:id="rId11"/>
    <p:sldId id="277" r:id="rId12"/>
    <p:sldId id="288" r:id="rId13"/>
    <p:sldId id="278" r:id="rId14"/>
    <p:sldId id="290" r:id="rId15"/>
    <p:sldId id="279" r:id="rId16"/>
    <p:sldId id="300" r:id="rId17"/>
    <p:sldId id="301" r:id="rId18"/>
    <p:sldId id="302" r:id="rId19"/>
    <p:sldId id="291" r:id="rId20"/>
    <p:sldId id="292" r:id="rId21"/>
    <p:sldId id="295" r:id="rId22"/>
    <p:sldId id="298" r:id="rId23"/>
    <p:sldId id="29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78590" autoAdjust="0"/>
  </p:normalViewPr>
  <p:slideViewPr>
    <p:cSldViewPr snapToObjects="1">
      <p:cViewPr varScale="1">
        <p:scale>
          <a:sx n="91" d="100"/>
          <a:sy n="91" d="100"/>
        </p:scale>
        <p:origin x="-22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1480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3820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2386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2897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http://blog.hvgallasborze.hu/karriertervezes/jovo-munkahelye-az-y-generacio-szemevel-nezve/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97297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 smtClean="0"/>
              <a:t>http://blog.hvgallasborze.hu/karriertervezes/jovo-munkahelye-az-y-generacio-szemevel-nezve/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097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 smtClean="0"/>
              <a:t>http://blog.hvgallasborze.hu/karriertervezes/jovo-munkahelye-az-y-generacio-szemevel-nezve/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9233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1586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1265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0028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479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1481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25763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048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8324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702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819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5936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428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545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72608" cy="792088"/>
          </a:xfrm>
        </p:spPr>
        <p:txBody>
          <a:bodyPr/>
          <a:lstStyle/>
          <a:p>
            <a:r>
              <a:rPr lang="hu-HU" dirty="0"/>
              <a:t>Főnix – </a:t>
            </a:r>
            <a:r>
              <a:rPr lang="hu-HU" dirty="0" err="1"/>
              <a:t>me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378889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MEGÚJULÓ EGYETEM – FELSŐOKTATÁSI INTÉZMÉNYI FEJLESZTÉSEK A FELSŐOKTATÁS MINŐSÉGÉNEK ÉS HOZZÁFÉRHETŐSÉGÉNEK EGYÜTTES JAVÍTÁSA ÉRDEKÉBEN</a:t>
            </a:r>
          </a:p>
          <a:p>
            <a:endParaRPr lang="hu-HU" sz="2000" b="1" dirty="0">
              <a:solidFill>
                <a:schemeClr val="bg1"/>
              </a:solidFill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EFOP-3.4.3-16-2016-00015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1560" y="4247650"/>
            <a:ext cx="5112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Álomállás, de hogyan?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 Változó generációk változó kommunikációja a </a:t>
            </a:r>
            <a:r>
              <a:rPr lang="hu-HU" sz="2400" b="1" dirty="0" smtClean="0">
                <a:solidFill>
                  <a:schemeClr val="bg1"/>
                </a:solidFill>
              </a:rPr>
              <a:t>munkahelyen</a:t>
            </a:r>
          </a:p>
          <a:p>
            <a:pPr algn="ctr"/>
            <a:endParaRPr lang="hu-HU" sz="2400" b="1" dirty="0">
              <a:solidFill>
                <a:schemeClr val="bg1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Dr. Osváth Andrea</a:t>
            </a:r>
          </a:p>
          <a:p>
            <a:pPr algn="ctr"/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50284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rgbClr val="0070C0"/>
                </a:solidFill>
                <a:latin typeface="+mn-lt"/>
              </a:rPr>
              <a:t>X-generáció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mikroellenőrzések</a:t>
            </a:r>
            <a:r>
              <a:rPr lang="hu-HU" sz="2400" dirty="0" smtClean="0">
                <a:latin typeface="+mn-lt"/>
              </a:rPr>
              <a:t> természetessége</a:t>
            </a:r>
          </a:p>
          <a:p>
            <a:endParaRPr lang="hu-HU" sz="2400" dirty="0" smtClean="0">
              <a:latin typeface="+mn-lt"/>
            </a:endParaRPr>
          </a:p>
          <a:p>
            <a:r>
              <a:rPr lang="hu-HU" sz="2400" dirty="0" err="1" smtClean="0">
                <a:solidFill>
                  <a:srgbClr val="0070C0"/>
                </a:solidFill>
                <a:latin typeface="+mn-lt"/>
              </a:rPr>
              <a:t>Y-generációí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Munka meghatározása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Önálló feladatmegoldás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Visszajelzés a végén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latin typeface="+mn-lt"/>
              </a:rPr>
              <a:t>Coach</a:t>
            </a:r>
            <a:r>
              <a:rPr lang="hu-HU" sz="2400" dirty="0" smtClean="0">
                <a:latin typeface="+mn-lt"/>
              </a:rPr>
              <a:t> vagy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-14369"/>
            <a:ext cx="4412043" cy="864096"/>
          </a:xfrm>
        </p:spPr>
        <p:txBody>
          <a:bodyPr/>
          <a:lstStyle/>
          <a:p>
            <a:r>
              <a:rPr lang="hu-HU" dirty="0" smtClean="0"/>
              <a:t>Ellenőrzések a munkában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368152"/>
            <a:ext cx="5688632" cy="5517232"/>
          </a:xfrm>
        </p:spPr>
      </p:pic>
    </p:spTree>
    <p:extLst>
      <p:ext uri="{BB962C8B-B14F-4D97-AF65-F5344CB8AC3E}">
        <p14:creationId xmlns:p14="http://schemas.microsoft.com/office/powerpoint/2010/main" xmlns="" val="29871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645840"/>
            <a:ext cx="4032447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A hagyományos 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büntető/dicsérő </a:t>
            </a:r>
            <a:r>
              <a:rPr lang="hu-HU" sz="2400" dirty="0">
                <a:latin typeface="+mn-lt"/>
              </a:rPr>
              <a:t>motivációs módszer </a:t>
            </a:r>
            <a:r>
              <a:rPr lang="hu-HU" sz="2400" dirty="0" smtClean="0">
                <a:latin typeface="+mn-lt"/>
              </a:rPr>
              <a:t>elfogadhatatlan</a:t>
            </a:r>
          </a:p>
          <a:p>
            <a:endParaRPr lang="hu-HU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A </a:t>
            </a:r>
            <a:r>
              <a:rPr lang="hu-HU" sz="2400" dirty="0">
                <a:latin typeface="+mn-lt"/>
              </a:rPr>
              <a:t>sikerélményhez és motiváltsághoz konkrét, kézzel fogható </a:t>
            </a:r>
            <a:r>
              <a:rPr lang="hu-HU" sz="2400" dirty="0">
                <a:solidFill>
                  <a:srgbClr val="0070C0"/>
                </a:solidFill>
                <a:latin typeface="+mn-lt"/>
              </a:rPr>
              <a:t>előrehaladás</a:t>
            </a:r>
            <a:r>
              <a:rPr lang="hu-HU" sz="2400" dirty="0">
                <a:latin typeface="+mn-lt"/>
              </a:rPr>
              <a:t>ra van szükségük.</a:t>
            </a:r>
            <a:endParaRPr lang="hu-HU" sz="2400" dirty="0" smtClean="0"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196752"/>
            <a:ext cx="5148064" cy="5661248"/>
          </a:xfrm>
        </p:spPr>
      </p:pic>
    </p:spTree>
    <p:extLst>
      <p:ext uri="{BB962C8B-B14F-4D97-AF65-F5344CB8AC3E}">
        <p14:creationId xmlns:p14="http://schemas.microsoft.com/office/powerpoint/2010/main" xmlns="" val="34342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645840"/>
            <a:ext cx="4032447" cy="4691063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A legképzettebb nemzedék jelenleg a munkaerőpiacon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Digitalizálás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Gépírás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Betanulási idő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268760"/>
            <a:ext cx="5724128" cy="5589240"/>
          </a:xfrm>
        </p:spPr>
      </p:pic>
    </p:spTree>
    <p:extLst>
      <p:ext uri="{BB962C8B-B14F-4D97-AF65-F5344CB8AC3E}">
        <p14:creationId xmlns:p14="http://schemas.microsoft.com/office/powerpoint/2010/main" xmlns="" val="1548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008313" cy="4691063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Munka-magánélet egyensúly</a:t>
            </a:r>
          </a:p>
          <a:p>
            <a:endParaRPr lang="hu-H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Hobbi,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Baráti és szakmai kapcsolatok ápolása,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Nagy akarat és lelkesedés a munkában, de a szabadidőben is!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hard</a:t>
            </a:r>
            <a:r>
              <a:rPr lang="hu-HU" dirty="0" smtClean="0"/>
              <a:t>, play </a:t>
            </a:r>
            <a:r>
              <a:rPr lang="hu-HU" dirty="0" err="1" smtClean="0"/>
              <a:t>hard-</a:t>
            </a:r>
            <a:r>
              <a:rPr lang="hu-HU" dirty="0" smtClean="0"/>
              <a:t> elv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144" y="2405289"/>
            <a:ext cx="3199947" cy="3124540"/>
          </a:xfr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872" y="1118760"/>
            <a:ext cx="5874128" cy="57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4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50284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rgbClr val="0070C0"/>
                </a:solidFill>
                <a:latin typeface="+mn-lt"/>
              </a:rPr>
              <a:t>X-generáció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hu-HU" sz="2400" dirty="0" smtClean="0">
                <a:latin typeface="+mn-lt"/>
              </a:rPr>
              <a:t> 2-3 munkahely</a:t>
            </a:r>
          </a:p>
          <a:p>
            <a:endParaRPr lang="hu-HU" sz="2400" dirty="0" smtClean="0">
              <a:latin typeface="+mn-lt"/>
            </a:endParaRPr>
          </a:p>
          <a:p>
            <a:r>
              <a:rPr lang="hu-HU" sz="2400" dirty="0" err="1" smtClean="0">
                <a:solidFill>
                  <a:srgbClr val="0070C0"/>
                </a:solidFill>
                <a:latin typeface="+mn-lt"/>
              </a:rPr>
              <a:t>Y-generáció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54</a:t>
            </a:r>
            <a:r>
              <a:rPr lang="hu-HU" sz="2400" dirty="0"/>
              <a:t>%-a ugyanis 2-5 munkahellyel számol,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míg </a:t>
            </a:r>
            <a:r>
              <a:rPr lang="hu-HU" sz="2400" dirty="0"/>
              <a:t>16%-uk 6-9 munkaadót </a:t>
            </a:r>
            <a:r>
              <a:rPr lang="hu-HU" sz="2400" dirty="0" smtClean="0"/>
              <a:t>gondol </a:t>
            </a:r>
            <a:r>
              <a:rPr lang="hu-HU" sz="2400" dirty="0"/>
              <a:t>a karrierje </a:t>
            </a:r>
            <a:r>
              <a:rPr lang="hu-HU" sz="2400" dirty="0" smtClean="0"/>
              <a:t>során</a:t>
            </a:r>
          </a:p>
          <a:p>
            <a:endParaRPr lang="hu-HU" sz="2400" dirty="0" smtClean="0"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-14369"/>
            <a:ext cx="4412043" cy="864096"/>
          </a:xfrm>
        </p:spPr>
        <p:txBody>
          <a:bodyPr/>
          <a:lstStyle/>
          <a:p>
            <a:r>
              <a:rPr lang="hu-HU" dirty="0" smtClean="0"/>
              <a:t>Munkaerő-megtartás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268760"/>
            <a:ext cx="5568950" cy="5589240"/>
          </a:xfrm>
        </p:spPr>
      </p:pic>
    </p:spTree>
    <p:extLst>
      <p:ext uri="{BB962C8B-B14F-4D97-AF65-F5344CB8AC3E}">
        <p14:creationId xmlns:p14="http://schemas.microsoft.com/office/powerpoint/2010/main" xmlns="" val="20041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40329" cy="5280469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sz="2600" dirty="0">
                <a:latin typeface="+mn-lt"/>
              </a:rPr>
              <a:t>M</a:t>
            </a:r>
            <a:r>
              <a:rPr lang="hu-HU" sz="2600" dirty="0" smtClean="0">
                <a:latin typeface="+mn-lt"/>
              </a:rPr>
              <a:t>ár</a:t>
            </a:r>
            <a:r>
              <a:rPr lang="hu-HU" sz="2600" dirty="0">
                <a:latin typeface="+mn-lt"/>
              </a:rPr>
              <a:t> </a:t>
            </a:r>
            <a:r>
              <a:rPr lang="hu-HU" sz="2600" b="1" dirty="0">
                <a:solidFill>
                  <a:srgbClr val="0070C0"/>
                </a:solidFill>
                <a:latin typeface="+mn-lt"/>
              </a:rPr>
              <a:t>digitalizált világ</a:t>
            </a:r>
            <a:r>
              <a:rPr lang="hu-HU" sz="2600" dirty="0">
                <a:latin typeface="+mn-lt"/>
              </a:rPr>
              <a:t>ba születtek </a:t>
            </a:r>
            <a:r>
              <a:rPr lang="hu-HU" sz="2600" dirty="0" smtClean="0">
                <a:latin typeface="+mn-lt"/>
              </a:rPr>
              <a:t> </a:t>
            </a:r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+mn-lt"/>
              </a:rPr>
              <a:t>A </a:t>
            </a:r>
            <a:r>
              <a:rPr lang="hu-HU" sz="2800" b="1" dirty="0">
                <a:solidFill>
                  <a:srgbClr val="0070C0"/>
                </a:solidFill>
                <a:latin typeface="+mn-lt"/>
              </a:rPr>
              <a:t> </a:t>
            </a:r>
            <a:r>
              <a:rPr lang="hu-HU" sz="2800" dirty="0">
                <a:solidFill>
                  <a:srgbClr val="0070C0"/>
                </a:solidFill>
                <a:latin typeface="+mn-lt"/>
              </a:rPr>
              <a:t>cégekre </a:t>
            </a:r>
            <a:r>
              <a:rPr lang="hu-HU" sz="2800" dirty="0" err="1">
                <a:solidFill>
                  <a:srgbClr val="0070C0"/>
                </a:solidFill>
                <a:latin typeface="+mn-lt"/>
              </a:rPr>
              <a:t>brand-ként</a:t>
            </a:r>
            <a:r>
              <a:rPr lang="hu-HU" sz="2800" b="1" dirty="0">
                <a:solidFill>
                  <a:srgbClr val="0070C0"/>
                </a:solidFill>
                <a:latin typeface="+mn-lt"/>
              </a:rPr>
              <a:t> </a:t>
            </a:r>
            <a:r>
              <a:rPr lang="hu-HU" sz="2800" dirty="0" smtClean="0">
                <a:latin typeface="+mn-lt"/>
              </a:rPr>
              <a:t>tekintenek,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70C0"/>
                </a:solidFill>
                <a:latin typeface="+mn-lt"/>
              </a:rPr>
              <a:t>vizualitás</a:t>
            </a:r>
            <a:r>
              <a:rPr lang="hu-HU" sz="2800" dirty="0" smtClean="0">
                <a:latin typeface="+mn-lt"/>
              </a:rPr>
              <a:t>: igényes</a:t>
            </a:r>
            <a:r>
              <a:rPr lang="hu-HU" sz="2800" dirty="0">
                <a:latin typeface="+mn-lt"/>
              </a:rPr>
              <a:t>, elegáns design </a:t>
            </a:r>
            <a:r>
              <a:rPr lang="hu-HU" sz="2800" dirty="0" smtClean="0">
                <a:latin typeface="+mn-lt"/>
              </a:rPr>
              <a:t>a cég </a:t>
            </a:r>
            <a:r>
              <a:rPr lang="hu-HU" sz="2800" dirty="0">
                <a:latin typeface="+mn-lt"/>
              </a:rPr>
              <a:t>weboldalán, </a:t>
            </a:r>
            <a:endParaRPr lang="hu-HU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+mn-lt"/>
              </a:rPr>
              <a:t>a</a:t>
            </a:r>
            <a:r>
              <a:rPr lang="hu-HU" sz="2800" dirty="0">
                <a:latin typeface="+mn-lt"/>
              </a:rPr>
              <a:t> cég logója, </a:t>
            </a:r>
            <a:endParaRPr lang="hu-HU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+mn-lt"/>
              </a:rPr>
              <a:t>a</a:t>
            </a:r>
            <a:r>
              <a:rPr lang="hu-HU" sz="2800" dirty="0">
                <a:latin typeface="+mn-lt"/>
              </a:rPr>
              <a:t> </a:t>
            </a:r>
            <a:r>
              <a:rPr lang="hu-HU" sz="2800" dirty="0">
                <a:solidFill>
                  <a:srgbClr val="0070C0"/>
                </a:solidFill>
                <a:latin typeface="+mn-lt"/>
              </a:rPr>
              <a:t>munkakörnyezet</a:t>
            </a:r>
            <a:r>
              <a:rPr lang="hu-HU" sz="2800" dirty="0">
                <a:latin typeface="+mn-lt"/>
              </a:rPr>
              <a:t>, </a:t>
            </a:r>
            <a:r>
              <a:rPr lang="hu-HU" sz="2800" dirty="0" smtClean="0">
                <a:latin typeface="+mn-lt"/>
              </a:rPr>
              <a:t>van-e </a:t>
            </a:r>
            <a:r>
              <a:rPr lang="hu-HU" sz="2800" dirty="0">
                <a:latin typeface="+mn-lt"/>
              </a:rPr>
              <a:t>az irodában elég </a:t>
            </a:r>
            <a:r>
              <a:rPr lang="hu-HU" sz="2800" dirty="0">
                <a:solidFill>
                  <a:srgbClr val="0070C0"/>
                </a:solidFill>
                <a:latin typeface="+mn-lt"/>
              </a:rPr>
              <a:t>inspiráló</a:t>
            </a:r>
            <a:r>
              <a:rPr lang="hu-HU" sz="2800" dirty="0">
                <a:latin typeface="+mn-lt"/>
              </a:rPr>
              <a:t> elem.</a:t>
            </a:r>
            <a:endParaRPr lang="hu-HU" sz="2800" dirty="0" smtClean="0"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 generáció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196752"/>
            <a:ext cx="5076056" cy="5661248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0" y="1268760"/>
            <a:ext cx="4114800" cy="4497363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628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Jövőkép </a:t>
            </a:r>
            <a:br>
              <a:rPr lang="hu-HU" dirty="0" smtClean="0"/>
            </a:br>
            <a:r>
              <a:rPr lang="hu-HU" dirty="0" smtClean="0"/>
              <a:t>Y-osok mondták…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i="1" dirty="0">
                <a:solidFill>
                  <a:srgbClr val="0070C0"/>
                </a:solidFill>
              </a:rPr>
              <a:t>Szerinted hogyan fog kinézni a jövő </a:t>
            </a:r>
            <a:r>
              <a:rPr lang="hu-HU" b="1" i="1" dirty="0" smtClean="0">
                <a:solidFill>
                  <a:srgbClr val="0070C0"/>
                </a:solidFill>
              </a:rPr>
              <a:t>munkahelye?</a:t>
            </a:r>
          </a:p>
          <a:p>
            <a:r>
              <a:rPr lang="hu-HU" dirty="0"/>
              <a:t>„Szerintem a jövőben el fognak tűnni a hagyományos munkahelyek. Manapság egyre elterjedtebb a </a:t>
            </a:r>
            <a:r>
              <a:rPr lang="hu-HU" b="1" dirty="0" err="1"/>
              <a:t>home</a:t>
            </a:r>
            <a:r>
              <a:rPr lang="hu-HU" b="1" dirty="0"/>
              <a:t> </a:t>
            </a:r>
            <a:r>
              <a:rPr lang="hu-HU" b="1" dirty="0" err="1"/>
              <a:t>office</a:t>
            </a:r>
            <a:r>
              <a:rPr lang="hu-HU" dirty="0"/>
              <a:t>, és a fejlett technológia lehetővé teszi, hogy az embereknek ne kelljen utazni, </a:t>
            </a:r>
            <a:r>
              <a:rPr lang="hu-HU" b="1" dirty="0"/>
              <a:t>telekonferenciák</a:t>
            </a:r>
            <a:r>
              <a:rPr lang="hu-HU" dirty="0"/>
              <a:t>on keresztül is lebonyolíthatók a szokásos meetingek.” (Dóri, 23)</a:t>
            </a:r>
          </a:p>
        </p:txBody>
      </p:sp>
    </p:spTree>
    <p:extLst>
      <p:ext uri="{BB962C8B-B14F-4D97-AF65-F5344CB8AC3E}">
        <p14:creationId xmlns:p14="http://schemas.microsoft.com/office/powerpoint/2010/main" xmlns="" val="280273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Jövőkép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Y-osok </a:t>
            </a:r>
            <a:r>
              <a:rPr lang="hu-HU" dirty="0"/>
              <a:t>mondták…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070C0"/>
                </a:solidFill>
              </a:rPr>
              <a:t>Mil</a:t>
            </a:r>
            <a:r>
              <a:rPr lang="hu-HU" b="1" i="1" dirty="0">
                <a:solidFill>
                  <a:srgbClr val="0070C0"/>
                </a:solidFill>
              </a:rPr>
              <a:t>yen újítások kapnak majd helyet a munkavégzésben?</a:t>
            </a:r>
            <a:endParaRPr lang="hu-HU" dirty="0">
              <a:solidFill>
                <a:srgbClr val="0070C0"/>
              </a:solidFill>
            </a:endParaRPr>
          </a:p>
          <a:p>
            <a:r>
              <a:rPr lang="hu-HU" dirty="0"/>
              <a:t>„Véleményem szerint a feladatvégzésben és a kommunikációban lesznek a legjelentősebb újítások. Egyre inkább a </a:t>
            </a:r>
            <a:r>
              <a:rPr lang="hu-HU" b="1" dirty="0"/>
              <a:t>projekt alapú munkavégzés</a:t>
            </a:r>
            <a:r>
              <a:rPr lang="hu-HU" dirty="0"/>
              <a:t> kerül előtérbe, így egy-egy kampányon több osztály munkatársai is fognak dolgozni. További újításnak gondolom </a:t>
            </a:r>
            <a:r>
              <a:rPr lang="hu-HU" b="1" dirty="0"/>
              <a:t>a szórakozás és kikapcsolódás megjelenését a munkahelyeken</a:t>
            </a:r>
            <a:r>
              <a:rPr lang="hu-HU" dirty="0"/>
              <a:t>, akár egy csocsó, akár a darts formájában.” (Andris, 21)</a:t>
            </a:r>
          </a:p>
        </p:txBody>
      </p:sp>
    </p:spTree>
    <p:extLst>
      <p:ext uri="{BB962C8B-B14F-4D97-AF65-F5344CB8AC3E}">
        <p14:creationId xmlns:p14="http://schemas.microsoft.com/office/powerpoint/2010/main" xmlns="" val="17999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Jövőkép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Y-osok </a:t>
            </a:r>
            <a:r>
              <a:rPr lang="hu-HU" dirty="0"/>
              <a:t>mondták…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i="1" dirty="0">
                <a:solidFill>
                  <a:srgbClr val="0070C0"/>
                </a:solidFill>
              </a:rPr>
              <a:t>Milyen készségeket igényelnek majd a változások </a:t>
            </a:r>
            <a:r>
              <a:rPr lang="hu-HU" b="1" i="1" dirty="0" smtClean="0">
                <a:solidFill>
                  <a:srgbClr val="0070C0"/>
                </a:solidFill>
              </a:rPr>
              <a:t>munkavállalóktól?</a:t>
            </a:r>
          </a:p>
          <a:p>
            <a:r>
              <a:rPr lang="hu-HU" dirty="0" smtClean="0"/>
              <a:t>„</a:t>
            </a:r>
            <a:r>
              <a:rPr lang="hu-HU" dirty="0"/>
              <a:t> </a:t>
            </a:r>
            <a:r>
              <a:rPr lang="hu-HU" b="1" dirty="0"/>
              <a:t>rugalmasság</a:t>
            </a:r>
            <a:r>
              <a:rPr lang="hu-HU" dirty="0"/>
              <a:t>, </a:t>
            </a:r>
            <a:r>
              <a:rPr lang="hu-HU" b="1" dirty="0"/>
              <a:t>alkalmazkodóképesség,</a:t>
            </a:r>
            <a:r>
              <a:rPr lang="hu-HU" dirty="0"/>
              <a:t> </a:t>
            </a:r>
            <a:r>
              <a:rPr lang="hu-HU" b="1" dirty="0"/>
              <a:t>jó kommunikációs, együttműködési és problémamegoldó készségek</a:t>
            </a:r>
            <a:r>
              <a:rPr lang="hu-HU" dirty="0"/>
              <a:t>, ugyanis a csapatban való munka és az egyéni teljesítmény szerepe nagyban felértékelődik.” (Laura, 22)</a:t>
            </a:r>
          </a:p>
        </p:txBody>
      </p:sp>
    </p:spTree>
    <p:extLst>
      <p:ext uri="{BB962C8B-B14F-4D97-AF65-F5344CB8AC3E}">
        <p14:creationId xmlns:p14="http://schemas.microsoft.com/office/powerpoint/2010/main" xmlns="" val="263957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3897529" cy="5589240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 smtClean="0">
                <a:solidFill>
                  <a:srgbClr val="0070C0"/>
                </a:solidFill>
                <a:latin typeface="+mn-lt"/>
              </a:rPr>
              <a:t>Cél: önmegvalósítás</a:t>
            </a:r>
          </a:p>
          <a:p>
            <a:endParaRPr lang="hu-HU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70C0"/>
                </a:solidFill>
                <a:latin typeface="+mn-lt"/>
              </a:rPr>
              <a:t>több munkahely</a:t>
            </a:r>
            <a:r>
              <a:rPr lang="hu-HU" sz="2000" dirty="0">
                <a:latin typeface="+mn-lt"/>
              </a:rPr>
              <a:t>en is dolgozhatnak osztott </a:t>
            </a:r>
            <a:r>
              <a:rPr lang="hu-HU" sz="2000" dirty="0" smtClean="0">
                <a:latin typeface="+mn-lt"/>
              </a:rPr>
              <a:t>munkaidőkben,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még </a:t>
            </a:r>
            <a:r>
              <a:rPr lang="hu-HU" sz="2000" dirty="0">
                <a:solidFill>
                  <a:srgbClr val="0070C0"/>
                </a:solidFill>
                <a:latin typeface="+mn-lt"/>
              </a:rPr>
              <a:t>sikerorientáltabb,</a:t>
            </a:r>
            <a:r>
              <a:rPr lang="hu-HU" sz="2000" dirty="0">
                <a:latin typeface="+mn-lt"/>
              </a:rPr>
              <a:t> mint az </a:t>
            </a:r>
            <a:r>
              <a:rPr lang="hu-HU" sz="2000" dirty="0" smtClean="0">
                <a:latin typeface="+mn-lt"/>
              </a:rPr>
              <a:t>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70C0"/>
                </a:solidFill>
                <a:latin typeface="+mn-lt"/>
              </a:rPr>
              <a:t>Próba</a:t>
            </a:r>
            <a:r>
              <a:rPr lang="hu-HU" sz="2000" dirty="0" smtClean="0">
                <a:latin typeface="+mn-lt"/>
              </a:rPr>
              <a:t>: önkéntes, diákmunka, gyakornoki állás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Szenvedélyesen tud dolgozni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70C0"/>
                </a:solidFill>
                <a:latin typeface="+mn-lt"/>
              </a:rPr>
              <a:t>Tévhit</a:t>
            </a:r>
            <a:r>
              <a:rPr lang="hu-HU" sz="2000" dirty="0" smtClean="0">
                <a:latin typeface="+mn-lt"/>
              </a:rPr>
              <a:t>: </a:t>
            </a:r>
            <a:r>
              <a:rPr lang="hu-HU" sz="2000" i="1" dirty="0" smtClean="0">
                <a:latin typeface="+mn-lt"/>
              </a:rPr>
              <a:t>Dolgozz, hogy élj! </a:t>
            </a:r>
            <a:r>
              <a:rPr lang="hu-HU" sz="2000" dirty="0" smtClean="0">
                <a:latin typeface="+mn-lt"/>
              </a:rPr>
              <a:t>helyett </a:t>
            </a:r>
            <a:r>
              <a:rPr lang="hu-HU" sz="2000" i="1" dirty="0" smtClean="0">
                <a:latin typeface="+mn-lt"/>
              </a:rPr>
              <a:t>Élj, hogy dolgozz!</a:t>
            </a:r>
            <a:r>
              <a:rPr lang="hu-HU" sz="2000" dirty="0" smtClean="0">
                <a:latin typeface="+mn-lt"/>
              </a:rPr>
              <a:t> elv követése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70C0"/>
                </a:solidFill>
                <a:latin typeface="+mn-lt"/>
              </a:rPr>
              <a:t>Aggodalom</a:t>
            </a:r>
            <a:r>
              <a:rPr lang="hu-HU" sz="2000" dirty="0" smtClean="0">
                <a:latin typeface="+mn-lt"/>
              </a:rPr>
              <a:t> a munkanélküliség miatt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 generáció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529" y="1196752"/>
            <a:ext cx="5354991" cy="5661247"/>
          </a:xfrm>
        </p:spPr>
      </p:pic>
    </p:spTree>
    <p:extLst>
      <p:ext uri="{BB962C8B-B14F-4D97-AF65-F5344CB8AC3E}">
        <p14:creationId xmlns:p14="http://schemas.microsoft.com/office/powerpoint/2010/main" xmlns="" val="12499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 munkahelyi szocializáció függ </a:t>
            </a:r>
            <a:r>
              <a:rPr lang="hu-HU" sz="1900" dirty="0" smtClean="0">
                <a:solidFill>
                  <a:schemeClr val="accent1">
                    <a:lumMod val="75000"/>
                  </a:schemeClr>
                </a:solidFill>
              </a:rPr>
              <a:t>(Anderson, Cooper):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A munka mennyire illeszkedik a személyiséghez?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Képes-e a munkavállaló megfelelni a munkakör elvárásainak?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Kielégíti-e a munka az elvárásait? </a:t>
            </a:r>
          </a:p>
          <a:p>
            <a:r>
              <a:rPr lang="hu-HU" sz="2000" dirty="0" smtClean="0"/>
              <a:t>2</a:t>
            </a:r>
            <a:r>
              <a:rPr lang="hu-HU" sz="2000" dirty="0" smtClean="0">
                <a:solidFill>
                  <a:schemeClr val="tx2"/>
                </a:solidFill>
              </a:rPr>
              <a:t>. Személy és szervezet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állásinterjú után…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513" y="1196752"/>
            <a:ext cx="5678487" cy="5661247"/>
          </a:xfrm>
        </p:spPr>
      </p:pic>
    </p:spTree>
    <p:extLst>
      <p:ext uri="{BB962C8B-B14F-4D97-AF65-F5344CB8AC3E}">
        <p14:creationId xmlns:p14="http://schemas.microsoft.com/office/powerpoint/2010/main" xmlns="" val="38062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40329" cy="5280469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z="2800" dirty="0" smtClean="0"/>
              <a:t>A</a:t>
            </a:r>
            <a:r>
              <a:rPr lang="hu-HU" sz="2800" dirty="0"/>
              <a:t> </a:t>
            </a:r>
            <a:r>
              <a:rPr lang="hu-HU" sz="2800" b="1" dirty="0" smtClean="0">
                <a:solidFill>
                  <a:srgbClr val="0070C0"/>
                </a:solidFill>
              </a:rPr>
              <a:t>munkaerőpiac</a:t>
            </a:r>
          </a:p>
          <a:p>
            <a:r>
              <a:rPr lang="hu-HU" sz="2800" dirty="0" smtClean="0"/>
              <a:t>megfordul</a:t>
            </a:r>
            <a:r>
              <a:rPr lang="hu-HU" sz="2800" dirty="0"/>
              <a:t>: </a:t>
            </a: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kereslet </a:t>
            </a:r>
            <a:r>
              <a:rPr lang="hu-HU" sz="2400" dirty="0">
                <a:latin typeface="+mn-lt"/>
              </a:rPr>
              <a:t>nagyobb lesz, mint a </a:t>
            </a:r>
            <a:r>
              <a:rPr lang="hu-HU" sz="2400" dirty="0">
                <a:solidFill>
                  <a:srgbClr val="0070C0"/>
                </a:solidFill>
                <a:latin typeface="+mn-lt"/>
              </a:rPr>
              <a:t>kínálat</a:t>
            </a:r>
            <a:r>
              <a:rPr lang="hu-HU" sz="2400" dirty="0" smtClean="0">
                <a:latin typeface="+mn-lt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 </a:t>
            </a:r>
            <a:r>
              <a:rPr lang="hu-HU" sz="2400" dirty="0">
                <a:latin typeface="+mn-lt"/>
              </a:rPr>
              <a:t>tovább </a:t>
            </a:r>
            <a:r>
              <a:rPr lang="hu-HU" sz="2400" dirty="0">
                <a:solidFill>
                  <a:srgbClr val="0070C0"/>
                </a:solidFill>
                <a:latin typeface="+mn-lt"/>
              </a:rPr>
              <a:t>éleződik a verseny </a:t>
            </a:r>
            <a:r>
              <a:rPr lang="hu-HU" sz="2400" dirty="0">
                <a:latin typeface="+mn-lt"/>
              </a:rPr>
              <a:t>a munkáltatók </a:t>
            </a:r>
            <a:r>
              <a:rPr lang="hu-HU" sz="2400" dirty="0" smtClean="0">
                <a:latin typeface="+mn-lt"/>
              </a:rPr>
              <a:t>között</a:t>
            </a:r>
            <a:r>
              <a:rPr lang="hu-HU" sz="2400" dirty="0">
                <a:latin typeface="+mn-lt"/>
              </a:rPr>
              <a:t>. </a:t>
            </a:r>
            <a:endParaRPr lang="hu-HU" sz="2400" dirty="0" smtClean="0"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 generáció kilátások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248" y="1224136"/>
            <a:ext cx="5364088" cy="5661248"/>
          </a:xfrm>
        </p:spPr>
      </p:pic>
    </p:spTree>
    <p:extLst>
      <p:ext uri="{BB962C8B-B14F-4D97-AF65-F5344CB8AC3E}">
        <p14:creationId xmlns:p14="http://schemas.microsoft.com/office/powerpoint/2010/main" xmlns="" val="5471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40329" cy="5280469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z="2400" dirty="0" smtClean="0">
                <a:latin typeface="+mn-lt"/>
              </a:rPr>
              <a:t>Munkaerő megtartás </a:t>
            </a:r>
          </a:p>
          <a:p>
            <a:r>
              <a:rPr lang="hu-HU" sz="2400" dirty="0" smtClean="0">
                <a:latin typeface="+mn-lt"/>
              </a:rPr>
              <a:t>Vezetők: tekintély pozíció</a:t>
            </a:r>
          </a:p>
          <a:p>
            <a:endParaRPr lang="hu-HU" sz="2400" dirty="0">
              <a:latin typeface="+mn-lt"/>
            </a:endParaRPr>
          </a:p>
          <a:p>
            <a:endParaRPr lang="hu-HU" sz="2400" dirty="0" smtClean="0">
              <a:latin typeface="+mn-lt"/>
            </a:endParaRPr>
          </a:p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Otthonos környezet</a:t>
            </a:r>
          </a:p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Motiváló erő: Kommunikáció,  dicséret</a:t>
            </a:r>
          </a:p>
          <a:p>
            <a:endParaRPr lang="hu-HU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260648"/>
            <a:ext cx="5924211" cy="4448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Problémák és Megoldások a generációk között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268760"/>
            <a:ext cx="5568950" cy="5589240"/>
          </a:xfrm>
        </p:spPr>
      </p:pic>
    </p:spTree>
    <p:extLst>
      <p:ext uri="{BB962C8B-B14F-4D97-AF65-F5344CB8AC3E}">
        <p14:creationId xmlns:p14="http://schemas.microsoft.com/office/powerpoint/2010/main" xmlns="" val="5564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40329" cy="5280469"/>
          </a:xfrm>
        </p:spPr>
        <p:txBody>
          <a:bodyPr>
            <a:normAutofit fontScale="92500"/>
          </a:bodyPr>
          <a:lstStyle/>
          <a:p>
            <a:endParaRPr lang="hu-HU" dirty="0" smtClean="0"/>
          </a:p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A </a:t>
            </a:r>
            <a:r>
              <a:rPr lang="hu-HU" sz="2400" dirty="0">
                <a:solidFill>
                  <a:srgbClr val="0070C0"/>
                </a:solidFill>
                <a:latin typeface="+mn-lt"/>
              </a:rPr>
              <a:t>kölcsönös tiszteletadás, az egymástól való 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tanulás</a:t>
            </a:r>
            <a:endParaRPr lang="hu-HU" sz="2400" dirty="0">
              <a:solidFill>
                <a:srgbClr val="0070C0"/>
              </a:solidFill>
              <a:latin typeface="+mn-lt"/>
            </a:endParaRPr>
          </a:p>
          <a:p>
            <a:endParaRPr lang="hu-HU" sz="2400" b="1" dirty="0" smtClean="0"/>
          </a:p>
          <a:p>
            <a:r>
              <a:rPr lang="hu-HU" sz="2400" dirty="0" smtClean="0"/>
              <a:t>Y, Z felé az elvárásaink megfogalmazása</a:t>
            </a:r>
          </a:p>
          <a:p>
            <a:endParaRPr lang="hu-HU" sz="2400" dirty="0">
              <a:latin typeface="+mn-lt"/>
            </a:endParaRPr>
          </a:p>
          <a:p>
            <a:r>
              <a:rPr lang="hu-HU" sz="2400" dirty="0">
                <a:solidFill>
                  <a:srgbClr val="0070C0"/>
                </a:solidFill>
              </a:rPr>
              <a:t>A</a:t>
            </a:r>
            <a:r>
              <a:rPr lang="hu-HU" sz="2400" dirty="0" smtClean="0">
                <a:solidFill>
                  <a:srgbClr val="0070C0"/>
                </a:solidFill>
              </a:rPr>
              <a:t> cégkultúra  átalakítása</a:t>
            </a:r>
            <a:r>
              <a:rPr lang="hu-HU" sz="2400" dirty="0" smtClean="0"/>
              <a:t>: az </a:t>
            </a:r>
            <a:r>
              <a:rPr lang="hu-HU" sz="2400" dirty="0"/>
              <a:t>X, Y és Z generáció megtanuljon együtt kommunikálni, együtt dolgozni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A siker közös cél!!!!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29632"/>
            <a:ext cx="6140235" cy="636848"/>
          </a:xfrm>
        </p:spPr>
        <p:txBody>
          <a:bodyPr>
            <a:normAutofit fontScale="90000"/>
          </a:bodyPr>
          <a:lstStyle/>
          <a:p>
            <a:r>
              <a:rPr lang="hu-HU" dirty="0"/>
              <a:t>Problémák és Megoldások a generációk között</a:t>
            </a:r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393" y="1080120"/>
            <a:ext cx="5358607" cy="5661248"/>
          </a:xfrm>
        </p:spPr>
      </p:pic>
    </p:spTree>
    <p:extLst>
      <p:ext uri="{BB962C8B-B14F-4D97-AF65-F5344CB8AC3E}">
        <p14:creationId xmlns:p14="http://schemas.microsoft.com/office/powerpoint/2010/main" xmlns="" val="9783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40329" cy="5280469"/>
          </a:xfrm>
        </p:spPr>
        <p:txBody>
          <a:bodyPr>
            <a:normAutofit fontScale="92500"/>
          </a:bodyPr>
          <a:lstStyle/>
          <a:p>
            <a:endParaRPr lang="hu-HU" dirty="0" smtClean="0"/>
          </a:p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A </a:t>
            </a:r>
            <a:r>
              <a:rPr lang="hu-HU" sz="2400" dirty="0">
                <a:solidFill>
                  <a:srgbClr val="0070C0"/>
                </a:solidFill>
                <a:latin typeface="+mn-lt"/>
              </a:rPr>
              <a:t>kölcsönös tiszteletadás, az egymástól való 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tanulás</a:t>
            </a:r>
            <a:endParaRPr lang="hu-HU" sz="2400" dirty="0">
              <a:solidFill>
                <a:srgbClr val="0070C0"/>
              </a:solidFill>
              <a:latin typeface="+mn-lt"/>
            </a:endParaRPr>
          </a:p>
          <a:p>
            <a:endParaRPr lang="hu-HU" sz="2400" b="1" dirty="0" smtClean="0"/>
          </a:p>
          <a:p>
            <a:r>
              <a:rPr lang="hu-HU" sz="2400" dirty="0" smtClean="0"/>
              <a:t>Y, Z felé az elvárásaink megfogalmazása</a:t>
            </a:r>
          </a:p>
          <a:p>
            <a:endParaRPr lang="hu-HU" sz="2400" dirty="0">
              <a:latin typeface="+mn-lt"/>
            </a:endParaRPr>
          </a:p>
          <a:p>
            <a:r>
              <a:rPr lang="hu-HU" sz="2400" dirty="0">
                <a:solidFill>
                  <a:srgbClr val="0070C0"/>
                </a:solidFill>
              </a:rPr>
              <a:t>A</a:t>
            </a:r>
            <a:r>
              <a:rPr lang="hu-HU" sz="2400" dirty="0" smtClean="0">
                <a:solidFill>
                  <a:srgbClr val="0070C0"/>
                </a:solidFill>
              </a:rPr>
              <a:t> cégkultúra  átalakítása</a:t>
            </a:r>
            <a:r>
              <a:rPr lang="hu-HU" sz="2400" dirty="0" smtClean="0"/>
              <a:t>: az </a:t>
            </a:r>
            <a:r>
              <a:rPr lang="hu-HU" sz="2400" dirty="0"/>
              <a:t>X, Y és Z generáció megtanuljon együtt kommunikálni, együtt dolgozni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A siker közös cél!!!!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29632"/>
            <a:ext cx="6140235" cy="636848"/>
          </a:xfrm>
        </p:spPr>
        <p:txBody>
          <a:bodyPr>
            <a:normAutofit fontScale="90000"/>
          </a:bodyPr>
          <a:lstStyle/>
          <a:p>
            <a:r>
              <a:rPr lang="hu-HU" dirty="0"/>
              <a:t>Problémák és Megoldások a generációk között</a:t>
            </a:r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393" y="1052736"/>
            <a:ext cx="5358607" cy="5661248"/>
          </a:xfrm>
        </p:spPr>
      </p:pic>
    </p:spTree>
    <p:extLst>
      <p:ext uri="{BB962C8B-B14F-4D97-AF65-F5344CB8AC3E}">
        <p14:creationId xmlns:p14="http://schemas.microsoft.com/office/powerpoint/2010/main" xmlns="" val="744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sz="5400" dirty="0" smtClean="0"/>
              <a:t>Csak sikert kívánok!</a:t>
            </a:r>
            <a:br>
              <a:rPr lang="hu-HU" sz="5400" dirty="0" smtClean="0"/>
            </a:br>
            <a:r>
              <a:rPr lang="hu-HU" sz="5400" dirty="0"/>
              <a:t/>
            </a:r>
            <a:br>
              <a:rPr lang="hu-HU" sz="5400" dirty="0"/>
            </a:br>
            <a:endParaRPr lang="hu-HU" sz="5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196752"/>
            <a:ext cx="5568950" cy="5544616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600400" cy="46910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Önértékelés és munka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Generációk közötti kommunikációs különbségek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 smtClean="0"/>
              <a:t>Mentorálás</a:t>
            </a: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Kilépés, váltás</a:t>
            </a:r>
            <a:endParaRPr lang="hu-HU" sz="28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Megoldási lehetőségek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66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X  (1965-81)</a:t>
            </a:r>
          </a:p>
          <a:p>
            <a:pPr marL="342900" indent="-342900">
              <a:buAutoNum type="arabicPeriod"/>
            </a:pP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Y (1982-1995)</a:t>
            </a:r>
          </a:p>
          <a:p>
            <a:pPr marL="342900" indent="-342900">
              <a:buAutoNum type="arabicPeriod"/>
            </a:pP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Z (1996-2007)</a:t>
            </a:r>
          </a:p>
          <a:p>
            <a:pPr marL="342900" indent="-342900">
              <a:buAutoNum type="arabicPeriod"/>
            </a:pP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hu-HU" sz="2400" i="1" dirty="0" smtClean="0">
                <a:solidFill>
                  <a:schemeClr val="accent1">
                    <a:lumMod val="75000"/>
                  </a:schemeClr>
                </a:solidFill>
              </a:rPr>
              <a:t>Alfa (2008-)</a:t>
            </a:r>
            <a:endParaRPr lang="hu-HU" sz="2400" i="1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Generációk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cvonline.hu/blog/wp-content/uploads/2018/01/Munkahelyen.az_.XYZ_.generacio.2_600x314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344" y="1188342"/>
            <a:ext cx="6048671" cy="56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3465513" cy="55892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latin typeface="+mn-lt"/>
            </a:endParaRPr>
          </a:p>
          <a:p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Fő</a:t>
            </a:r>
            <a:r>
              <a:rPr lang="hu-HU" sz="2400" dirty="0">
                <a:solidFill>
                  <a:srgbClr val="0070C0"/>
                </a:solidFill>
                <a:latin typeface="+mn-lt"/>
              </a:rPr>
              <a:t> </a:t>
            </a:r>
            <a:r>
              <a:rPr lang="hu-HU" sz="2400" dirty="0" smtClean="0">
                <a:solidFill>
                  <a:srgbClr val="0070C0"/>
                </a:solidFill>
                <a:latin typeface="+mn-lt"/>
              </a:rPr>
              <a:t>motivációik: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A </a:t>
            </a:r>
            <a:r>
              <a:rPr lang="hu-HU" sz="2400" dirty="0">
                <a:latin typeface="+mn-lt"/>
              </a:rPr>
              <a:t>pénz, a </a:t>
            </a:r>
            <a:r>
              <a:rPr lang="hu-HU" sz="2400" dirty="0" smtClean="0">
                <a:latin typeface="+mn-lt"/>
              </a:rPr>
              <a:t>fizetés</a:t>
            </a:r>
          </a:p>
          <a:p>
            <a:endParaRPr lang="hu-HU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Stabil egzisztencia</a:t>
            </a:r>
          </a:p>
          <a:p>
            <a:endParaRPr lang="hu-HU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</a:rPr>
              <a:t>Szakmai fejlődés</a:t>
            </a:r>
          </a:p>
          <a:p>
            <a:r>
              <a:rPr lang="hu-HU" sz="2400" dirty="0" smtClean="0">
                <a:latin typeface="+mn-lt"/>
              </a:rPr>
              <a:t>Túlóra, plusz munka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X generáció a munkahelyen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628800"/>
            <a:ext cx="5544615" cy="4968552"/>
          </a:xfrm>
        </p:spPr>
      </p:pic>
    </p:spTree>
    <p:extLst>
      <p:ext uri="{BB962C8B-B14F-4D97-AF65-F5344CB8AC3E}">
        <p14:creationId xmlns:p14="http://schemas.microsoft.com/office/powerpoint/2010/main" xmlns="" val="42250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4392488" cy="54229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+mn-lt"/>
              </a:rPr>
              <a:t> </a:t>
            </a:r>
            <a:r>
              <a:rPr lang="hu-HU" sz="2000" b="1" dirty="0">
                <a:solidFill>
                  <a:srgbClr val="0070C0"/>
                </a:solidFill>
                <a:latin typeface="+mn-lt"/>
              </a:rPr>
              <a:t>pályakezdési </a:t>
            </a:r>
            <a:r>
              <a:rPr lang="hu-HU" sz="2000" b="1" dirty="0" smtClean="0">
                <a:solidFill>
                  <a:srgbClr val="0070C0"/>
                </a:solidFill>
                <a:latin typeface="+mn-lt"/>
              </a:rPr>
              <a:t>lehetőségek</a:t>
            </a:r>
          </a:p>
          <a:p>
            <a:endParaRPr lang="hu-HU" sz="2000" b="1" dirty="0" smtClean="0">
              <a:solidFill>
                <a:srgbClr val="0070C0"/>
              </a:solidFill>
              <a:latin typeface="+mn-lt"/>
            </a:endParaRPr>
          </a:p>
          <a:p>
            <a:r>
              <a:rPr lang="hu-HU" sz="2000" b="1" dirty="0" smtClean="0">
                <a:latin typeface="+mn-lt"/>
              </a:rPr>
              <a:t>Jellemzők:</a:t>
            </a:r>
            <a:endParaRPr lang="hu-HU" sz="2000" b="1" dirty="0">
              <a:latin typeface="+mn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Nagyobb </a:t>
            </a:r>
            <a:r>
              <a:rPr lang="hu-HU" sz="2000" dirty="0">
                <a:latin typeface="+mn-lt"/>
              </a:rPr>
              <a:t>türelem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Nagyobb munkafegyelem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Külső tényezők kizárása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n-lt"/>
              </a:rPr>
              <a:t>Multitasking</a:t>
            </a:r>
            <a:r>
              <a:rPr lang="hu-HU" sz="2000" dirty="0">
                <a:latin typeface="+mn-lt"/>
              </a:rPr>
              <a:t>: szeretnek, és jól is tudnak egyszerre több dologgal foglalkozni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Munkájuk során a berögzült, “jól megtanult” szokások és információk játszanak </a:t>
            </a:r>
            <a:r>
              <a:rPr lang="hu-HU" sz="2000" dirty="0" smtClean="0">
                <a:latin typeface="+mn-lt"/>
              </a:rPr>
              <a:t>nagy szerepet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3253931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előnyök a munkaerőpiacon </a:t>
            </a:r>
            <a:r>
              <a:rPr lang="hu-HU" dirty="0" err="1" smtClean="0"/>
              <a:t>X-sek</a:t>
            </a:r>
            <a:endParaRPr lang="hu-HU" dirty="0"/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964" y="1340769"/>
            <a:ext cx="3293836" cy="4127206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268760"/>
            <a:ext cx="5076056" cy="55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2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4624"/>
            <a:ext cx="4700075" cy="936104"/>
          </a:xfrm>
        </p:spPr>
        <p:txBody>
          <a:bodyPr/>
          <a:lstStyle/>
          <a:p>
            <a:pPr fontAlgn="base"/>
            <a:r>
              <a:rPr lang="hu-HU" dirty="0" smtClean="0"/>
              <a:t>Álláskeresés </a:t>
            </a:r>
            <a:br>
              <a:rPr lang="hu-HU" dirty="0" smtClean="0"/>
            </a:br>
            <a:r>
              <a:rPr lang="hu-HU" dirty="0" smtClean="0"/>
              <a:t>Y generáció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078" y="1628800"/>
            <a:ext cx="3851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Álláskeresés: </a:t>
            </a:r>
          </a:p>
          <a:p>
            <a:r>
              <a:rPr lang="hu-HU" sz="2400" dirty="0" smtClean="0">
                <a:solidFill>
                  <a:srgbClr val="0070C0"/>
                </a:solidFill>
              </a:rPr>
              <a:t>Tud-e azonosulni </a:t>
            </a:r>
            <a:r>
              <a:rPr lang="hu-HU" sz="2400" dirty="0">
                <a:solidFill>
                  <a:srgbClr val="0070C0"/>
                </a:solidFill>
              </a:rPr>
              <a:t>a cég </a:t>
            </a:r>
            <a:r>
              <a:rPr lang="hu-HU" sz="2400" dirty="0" smtClean="0">
                <a:solidFill>
                  <a:srgbClr val="0070C0"/>
                </a:solidFill>
              </a:rPr>
              <a:t>profiljával?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mivel foglalkozik </a:t>
            </a:r>
            <a:r>
              <a:rPr lang="hu-HU" sz="2400" dirty="0"/>
              <a:t>cég</a:t>
            </a:r>
            <a:r>
              <a:rPr lang="hu-HU" sz="2400" dirty="0" smtClean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mennyire </a:t>
            </a:r>
            <a:r>
              <a:rPr lang="hu-HU" sz="2400" dirty="0"/>
              <a:t>érzi magáénak ezt a </a:t>
            </a:r>
            <a:r>
              <a:rPr lang="hu-HU" sz="2400" dirty="0" smtClean="0"/>
              <a:t>szakterületet,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mennyire </a:t>
            </a:r>
            <a:r>
              <a:rPr lang="hu-HU" sz="2400" dirty="0"/>
              <a:t>érzi át a cég és a csapat </a:t>
            </a:r>
            <a:r>
              <a:rPr lang="hu-HU" sz="2400" dirty="0" smtClean="0"/>
              <a:t>mentalitását</a:t>
            </a:r>
            <a:r>
              <a:rPr lang="hu-HU" sz="2400" dirty="0"/>
              <a:t>?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268760"/>
            <a:ext cx="5436096" cy="5589240"/>
          </a:xfrm>
        </p:spPr>
      </p:pic>
    </p:spTree>
    <p:extLst>
      <p:ext uri="{BB962C8B-B14F-4D97-AF65-F5344CB8AC3E}">
        <p14:creationId xmlns:p14="http://schemas.microsoft.com/office/powerpoint/2010/main" xmlns="" val="28516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4624"/>
            <a:ext cx="6192688" cy="936104"/>
          </a:xfrm>
        </p:spPr>
        <p:txBody>
          <a:bodyPr>
            <a:normAutofit/>
          </a:bodyPr>
          <a:lstStyle/>
          <a:p>
            <a:pPr fontAlgn="base"/>
            <a:r>
              <a:rPr lang="hu-HU" dirty="0" smtClean="0"/>
              <a:t>Álláskeresés</a:t>
            </a:r>
            <a:br>
              <a:rPr lang="hu-HU" dirty="0" smtClean="0"/>
            </a:br>
            <a:r>
              <a:rPr lang="hu-HU" dirty="0" smtClean="0"/>
              <a:t>Y generáció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078" y="1628800"/>
            <a:ext cx="3193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 smtClean="0">
                <a:solidFill>
                  <a:srgbClr val="0070C0"/>
                </a:solidFill>
              </a:rPr>
              <a:t>Brand</a:t>
            </a:r>
            <a:r>
              <a:rPr lang="hu-HU" sz="2400" dirty="0" smtClean="0"/>
              <a:t>: tud-e azonosulni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vállalat értékrendjével és vállalati </a:t>
            </a:r>
            <a:r>
              <a:rPr lang="hu-HU" sz="2400" dirty="0" smtClean="0"/>
              <a:t>kultúrájával?</a:t>
            </a:r>
          </a:p>
          <a:p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>
                <a:solidFill>
                  <a:srgbClr val="0070C0"/>
                </a:solidFill>
              </a:rPr>
              <a:t>állásinterjú</a:t>
            </a:r>
            <a:r>
              <a:rPr lang="hu-HU" sz="2400" dirty="0"/>
              <a:t>kon így egyfajta </a:t>
            </a:r>
            <a:r>
              <a:rPr lang="hu-HU" sz="2400" dirty="0">
                <a:solidFill>
                  <a:srgbClr val="0070C0"/>
                </a:solidFill>
              </a:rPr>
              <a:t>párbeszéd </a:t>
            </a:r>
            <a:r>
              <a:rPr lang="hu-HU" sz="2400" dirty="0"/>
              <a:t>kezd </a:t>
            </a:r>
            <a:r>
              <a:rPr lang="hu-HU" sz="2400" dirty="0" smtClean="0"/>
              <a:t>kibontakozni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1" y="1268760"/>
            <a:ext cx="6084169" cy="5589240"/>
          </a:xfrm>
        </p:spPr>
      </p:pic>
    </p:spTree>
    <p:extLst>
      <p:ext uri="{BB962C8B-B14F-4D97-AF65-F5344CB8AC3E}">
        <p14:creationId xmlns:p14="http://schemas.microsoft.com/office/powerpoint/2010/main" xmlns="" val="6849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8846" y="1124744"/>
            <a:ext cx="3575050" cy="5733256"/>
          </a:xfrm>
        </p:spPr>
        <p:txBody>
          <a:bodyPr>
            <a:noAutofit/>
          </a:bodyPr>
          <a:lstStyle/>
          <a:p>
            <a:pPr defTabSz="457200"/>
            <a:r>
              <a:rPr lang="hu-HU" sz="2400" dirty="0">
                <a:solidFill>
                  <a:srgbClr val="0070C0"/>
                </a:solidFill>
                <a:latin typeface="+mn-lt"/>
                <a:cs typeface="+mn-cs"/>
              </a:rPr>
              <a:t>„A munka fogyasztói”</a:t>
            </a:r>
          </a:p>
          <a:p>
            <a:pPr defTabSz="457200"/>
            <a:endParaRPr lang="hu-HU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defTabSz="457200"/>
            <a:r>
              <a:rPr lang="hu-HU" sz="2400" dirty="0">
                <a:solidFill>
                  <a:srgbClr val="0070C0"/>
                </a:solidFill>
                <a:latin typeface="+mn-lt"/>
                <a:cs typeface="+mn-cs"/>
              </a:rPr>
              <a:t>Munkavégzésének </a:t>
            </a:r>
            <a:r>
              <a:rPr lang="hu-HU" sz="2400" dirty="0" smtClean="0">
                <a:solidFill>
                  <a:srgbClr val="0070C0"/>
                </a:solidFill>
                <a:latin typeface="+mn-lt"/>
                <a:cs typeface="+mn-cs"/>
              </a:rPr>
              <a:t>küldetése</a:t>
            </a:r>
            <a:r>
              <a:rPr lang="hu-HU" sz="2400" dirty="0">
                <a:solidFill>
                  <a:srgbClr val="0070C0"/>
                </a:solidFill>
                <a:latin typeface="+mn-lt"/>
                <a:cs typeface="+mn-cs"/>
              </a:rPr>
              <a:t>: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70C0"/>
                </a:solidFill>
                <a:latin typeface="+mn-lt"/>
                <a:cs typeface="+mn-cs"/>
              </a:rPr>
              <a:t>nem</a:t>
            </a:r>
            <a:r>
              <a:rPr lang="hu-HU" sz="2400" dirty="0">
                <a:latin typeface="+mn-lt"/>
                <a:cs typeface="+mn-cs"/>
              </a:rPr>
              <a:t> a fizetés megszerzése,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+mn-cs"/>
              </a:rPr>
              <a:t>hanem a folyamatos személyi és szakmai fejlődés, </a:t>
            </a:r>
            <a:r>
              <a:rPr lang="hu-HU" sz="2400" dirty="0" smtClean="0">
                <a:latin typeface="+mn-lt"/>
                <a:cs typeface="+mn-cs"/>
              </a:rPr>
              <a:t>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n-lt"/>
                <a:cs typeface="+mn-cs"/>
              </a:rPr>
              <a:t>karriervágy,</a:t>
            </a:r>
            <a:endParaRPr lang="hu-HU" sz="2400" dirty="0">
              <a:latin typeface="+mn-lt"/>
              <a:cs typeface="+mn-cs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  <a:cs typeface="+mn-cs"/>
              </a:rPr>
              <a:t>folyamatos </a:t>
            </a:r>
            <a:r>
              <a:rPr lang="hu-HU" sz="2400" dirty="0" smtClean="0">
                <a:latin typeface="+mn-lt"/>
                <a:cs typeface="+mn-cs"/>
              </a:rPr>
              <a:t>visszajelzések</a:t>
            </a:r>
            <a:endParaRPr lang="hu-HU" sz="2400" dirty="0">
              <a:latin typeface="+mn-lt"/>
              <a:cs typeface="+mn-cs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Y generáció jellemzői a munkaerőpiacon</a:t>
            </a:r>
          </a:p>
        </p:txBody>
      </p:sp>
      <p:pic>
        <p:nvPicPr>
          <p:cNvPr id="5" name="Tartalom hely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284" y="5534469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196752"/>
            <a:ext cx="5568950" cy="5589240"/>
          </a:xfrm>
        </p:spPr>
      </p:pic>
    </p:spTree>
    <p:extLst>
      <p:ext uri="{BB962C8B-B14F-4D97-AF65-F5344CB8AC3E}">
        <p14:creationId xmlns:p14="http://schemas.microsoft.com/office/powerpoint/2010/main" xmlns="" val="41308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499</Words>
  <Application>Microsoft Office PowerPoint</Application>
  <PresentationFormat>Diavetítés a képernyőre (4:3 oldalarány)</PresentationFormat>
  <Paragraphs>193</Paragraphs>
  <Slides>24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Főnix – me</vt:lpstr>
      <vt:lpstr>Az állásinterjú után…</vt:lpstr>
      <vt:lpstr>Megoldási lehetőségek</vt:lpstr>
      <vt:lpstr>Generációk</vt:lpstr>
      <vt:lpstr>X generáció a munkahelyen</vt:lpstr>
      <vt:lpstr>előnyök a munkaerőpiacon X-sek</vt:lpstr>
      <vt:lpstr>Álláskeresés  Y generáció</vt:lpstr>
      <vt:lpstr>Álláskeresés Y generáció</vt:lpstr>
      <vt:lpstr>Az Y generáció jellemzői a munkaerőpiacon</vt:lpstr>
      <vt:lpstr>Ellenőrzések a munkában</vt:lpstr>
      <vt:lpstr>Motiváció</vt:lpstr>
      <vt:lpstr>Betanulási idő</vt:lpstr>
      <vt:lpstr>Work hard, play hard- elv</vt:lpstr>
      <vt:lpstr>Munkaerő-megtartás</vt:lpstr>
      <vt:lpstr>Z generáció</vt:lpstr>
      <vt:lpstr>Jövőkép  Y-osok mondták…</vt:lpstr>
      <vt:lpstr>Jövőkép  Y-osok mondták…</vt:lpstr>
      <vt:lpstr>Jövőkép  Y-osok mondták…</vt:lpstr>
      <vt:lpstr>Z generáció</vt:lpstr>
      <vt:lpstr>Z generáció kilátások</vt:lpstr>
      <vt:lpstr>Problémák és Megoldások a generációk között</vt:lpstr>
      <vt:lpstr>Problémák és Megoldások a generációk között</vt:lpstr>
      <vt:lpstr>Problémák és Megoldások a generációk között</vt:lpstr>
      <vt:lpstr>Csak sikert kívánok!  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151</cp:revision>
  <dcterms:created xsi:type="dcterms:W3CDTF">2014-03-03T11:13:53Z</dcterms:created>
  <dcterms:modified xsi:type="dcterms:W3CDTF">2018-04-24T07:39:53Z</dcterms:modified>
</cp:coreProperties>
</file>