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9"/>
  </p:notesMasterIdLst>
  <p:sldIdLst>
    <p:sldId id="256" r:id="rId2"/>
    <p:sldId id="275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>
        <p:scale>
          <a:sx n="77" d="100"/>
          <a:sy n="77" d="100"/>
        </p:scale>
        <p:origin x="-2604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2019.09.19.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2019.09.19.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2019.09.19.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2019.09.19.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2019.09.19.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2019.09.19.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2019.09.19.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2019.09.19.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2019.09.19.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493155"/>
            <a:ext cx="7684268" cy="2304256"/>
          </a:xfrm>
        </p:spPr>
        <p:txBody>
          <a:bodyPr>
            <a:normAutofit/>
          </a:bodyPr>
          <a:lstStyle/>
          <a:p>
            <a:r>
              <a:rPr lang="hu-HU" sz="2000" dirty="0"/>
              <a:t>Megújuló Egyetem Felsőoktatási intézményi fejlesztések a felsőfokú oktatás minőségének és hozzáférhetőségének együttes javítása érdekében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2400" dirty="0" smtClean="0"/>
              <a:t>EFOP-3.4.3-16-2016-00015</a:t>
            </a:r>
            <a:r>
              <a:rPr lang="hu-HU" dirty="0" smtClean="0"/>
              <a:t> </a:t>
            </a:r>
            <a:endParaRPr lang="hu-HU" sz="2800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323528" y="302585"/>
            <a:ext cx="7776864" cy="7837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dirty="0" smtClean="0"/>
              <a:t>Főnix – me 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76672"/>
            <a:ext cx="1222851" cy="1219235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97948" y="4077072"/>
            <a:ext cx="54726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</a:rPr>
              <a:t>4. RÉSZPROJEKT - FŐNIX CSOPORT</a:t>
            </a:r>
          </a:p>
          <a:p>
            <a:endParaRPr lang="hu-HU" sz="2000" b="1" dirty="0" smtClean="0">
              <a:solidFill>
                <a:schemeClr val="bg1"/>
              </a:solidFill>
            </a:endParaRPr>
          </a:p>
          <a:p>
            <a:r>
              <a:rPr lang="hu-HU" sz="2000" b="1" dirty="0" smtClean="0">
                <a:solidFill>
                  <a:schemeClr val="bg1"/>
                </a:solidFill>
              </a:rPr>
              <a:t>„Szerelmes földrajz” </a:t>
            </a:r>
            <a:br>
              <a:rPr lang="hu-HU" sz="2000" b="1" dirty="0" smtClean="0">
                <a:solidFill>
                  <a:schemeClr val="bg1"/>
                </a:solidFill>
              </a:rPr>
            </a:br>
            <a:r>
              <a:rPr lang="hu-HU" sz="2000" b="1" dirty="0" smtClean="0">
                <a:solidFill>
                  <a:schemeClr val="bg1"/>
                </a:solidFill>
              </a:rPr>
              <a:t>A lokálpatriotizmus szociálpszichológiája</a:t>
            </a:r>
          </a:p>
          <a:p>
            <a:endParaRPr lang="hu-HU" sz="2000" b="1" dirty="0" smtClean="0">
              <a:solidFill>
                <a:schemeClr val="bg1"/>
              </a:solidFill>
            </a:endParaRPr>
          </a:p>
          <a:p>
            <a:r>
              <a:rPr lang="hu-HU" sz="2000" b="1" dirty="0" smtClean="0">
                <a:solidFill>
                  <a:schemeClr val="bg1"/>
                </a:solidFill>
              </a:rPr>
              <a:t>Prof. Dr. Csepeli György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város lakói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halottak</a:t>
            </a:r>
          </a:p>
          <a:p>
            <a:r>
              <a:rPr lang="hu-HU" dirty="0" smtClean="0"/>
              <a:t>A honosak</a:t>
            </a:r>
          </a:p>
          <a:p>
            <a:r>
              <a:rPr lang="hu-HU" dirty="0" smtClean="0"/>
              <a:t>A befogadottak</a:t>
            </a:r>
          </a:p>
          <a:p>
            <a:r>
              <a:rPr lang="hu-HU" dirty="0" smtClean="0"/>
              <a:t>Az elvándoroltak</a:t>
            </a:r>
          </a:p>
          <a:p>
            <a:r>
              <a:rPr lang="hu-HU" dirty="0" smtClean="0"/>
              <a:t>Az elüldözöttek</a:t>
            </a:r>
          </a:p>
          <a:p>
            <a:r>
              <a:rPr lang="hu-HU" dirty="0" smtClean="0"/>
              <a:t>A látogatók (turisták, vendégek, üzletemberek, politikusok, hírességek)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FA6412B7-2DD1-4F8A-BAD8-B4670164BB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0284" y="5563749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Erőforrások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Történelmi események</a:t>
            </a:r>
          </a:p>
          <a:p>
            <a:r>
              <a:rPr lang="hu-HU" dirty="0" smtClean="0"/>
              <a:t>Vallási-spirituális erőközpontok </a:t>
            </a:r>
          </a:p>
          <a:p>
            <a:r>
              <a:rPr lang="hu-HU" dirty="0" smtClean="0"/>
              <a:t>Kulturális intézmények (színházak, múzeumok, gyűjtemények, ritkaságok)</a:t>
            </a:r>
          </a:p>
          <a:p>
            <a:r>
              <a:rPr lang="hu-HU" dirty="0" smtClean="0"/>
              <a:t>Iskolák, egyetemek, könyvtárak</a:t>
            </a:r>
          </a:p>
          <a:p>
            <a:r>
              <a:rPr lang="hu-HU" dirty="0" smtClean="0"/>
              <a:t>Természeti kincsek</a:t>
            </a:r>
          </a:p>
          <a:p>
            <a:r>
              <a:rPr lang="hu-HU" dirty="0" smtClean="0"/>
              <a:t>Hírességek (Déryné, Ferenczi S)</a:t>
            </a:r>
          </a:p>
          <a:p>
            <a:r>
              <a:rPr lang="hu-HU" dirty="0" smtClean="0"/>
              <a:t>Gazdaság</a:t>
            </a:r>
          </a:p>
          <a:p>
            <a:r>
              <a:rPr lang="hu-HU" dirty="0" smtClean="0"/>
              <a:t>Logisztika</a:t>
            </a:r>
          </a:p>
          <a:p>
            <a:r>
              <a:rPr lang="hu-HU" dirty="0" smtClean="0"/>
              <a:t>Reputáció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FA6412B7-2DD1-4F8A-BAD8-B4670164BB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0284" y="5563749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Kreatív város (Richard Florida)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Diverzitás</a:t>
            </a:r>
          </a:p>
          <a:p>
            <a:r>
              <a:rPr lang="hu-HU" dirty="0" smtClean="0"/>
              <a:t>Tehetségek</a:t>
            </a:r>
          </a:p>
          <a:p>
            <a:r>
              <a:rPr lang="hu-HU" dirty="0" smtClean="0"/>
              <a:t>Technológia</a:t>
            </a:r>
          </a:p>
          <a:p>
            <a:r>
              <a:rPr lang="hu-HU" dirty="0" smtClean="0"/>
              <a:t>Hálózatosodás</a:t>
            </a:r>
          </a:p>
          <a:p>
            <a:r>
              <a:rPr lang="hu-HU" dirty="0" smtClean="0"/>
              <a:t>Verseny</a:t>
            </a:r>
          </a:p>
          <a:p>
            <a:r>
              <a:rPr lang="hu-HU" dirty="0" smtClean="0"/>
              <a:t>Önbizalom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FA6412B7-2DD1-4F8A-BAD8-B4670164BB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0284" y="5563749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hely romantikája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Szokások, hagyományok, hiedelmek, ételek, kézműves termékek, irodalmi referenciák, természeti értékek</a:t>
            </a:r>
          </a:p>
          <a:p>
            <a:r>
              <a:rPr lang="hu-HU" dirty="0" smtClean="0"/>
              <a:t>Kulturális markerek (különlegesség)</a:t>
            </a:r>
          </a:p>
          <a:p>
            <a:r>
              <a:rPr lang="hu-HU" dirty="0" smtClean="0"/>
              <a:t>Közvetlen kapcsolat a termelő és a fogyasztó között</a:t>
            </a:r>
          </a:p>
          <a:p>
            <a:r>
              <a:rPr lang="hu-HU" dirty="0" smtClean="0"/>
              <a:t>Hitelesség, megbízhatóság, eredetiség, rontatlanság</a:t>
            </a:r>
          </a:p>
          <a:p>
            <a:r>
              <a:rPr lang="hu-HU" dirty="0" smtClean="0"/>
              <a:t>Védjegy 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Invention</a:t>
            </a:r>
            <a:r>
              <a:rPr lang="hu-HU" dirty="0" smtClean="0"/>
              <a:t> of </a:t>
            </a:r>
            <a:r>
              <a:rPr lang="hu-HU" dirty="0" err="1" smtClean="0"/>
              <a:t>tradition</a:t>
            </a:r>
            <a:r>
              <a:rPr lang="hu-HU" dirty="0" smtClean="0"/>
              <a:t>” (pl. Igazi Csiki Sör) 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FA6412B7-2DD1-4F8A-BAD8-B4670164BB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0284" y="5563749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Városmarketing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Erőforrás felmérés</a:t>
            </a:r>
          </a:p>
          <a:p>
            <a:r>
              <a:rPr lang="hu-HU" dirty="0" smtClean="0"/>
              <a:t>Piaci pozicionálás</a:t>
            </a:r>
          </a:p>
          <a:p>
            <a:r>
              <a:rPr lang="hu-HU" dirty="0" smtClean="0"/>
              <a:t>Reputáció építés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Branding</a:t>
            </a:r>
            <a:r>
              <a:rPr lang="hu-HU" dirty="0" smtClean="0"/>
              <a:t>” </a:t>
            </a:r>
          </a:p>
          <a:p>
            <a:r>
              <a:rPr lang="hu-HU" dirty="0" smtClean="0"/>
              <a:t>Folyamatos, sokcsatornás kommunikáció</a:t>
            </a:r>
          </a:p>
          <a:p>
            <a:r>
              <a:rPr lang="hu-HU" dirty="0" smtClean="0"/>
              <a:t>Egységes arculat</a:t>
            </a:r>
          </a:p>
          <a:p>
            <a:r>
              <a:rPr lang="hu-HU" dirty="0" smtClean="0"/>
              <a:t>Megszemélyesítés</a:t>
            </a:r>
          </a:p>
          <a:p>
            <a:r>
              <a:rPr lang="hu-HU" dirty="0" smtClean="0"/>
              <a:t>Online és offline eszközök</a:t>
            </a:r>
          </a:p>
          <a:p>
            <a:r>
              <a:rPr lang="hu-HU" dirty="0" smtClean="0"/>
              <a:t>Jelenlét, visszatérő rendezvények,  </a:t>
            </a:r>
          </a:p>
          <a:p>
            <a:r>
              <a:rPr lang="hu-HU" dirty="0" smtClean="0"/>
              <a:t>Válságra való felkészülés</a:t>
            </a:r>
          </a:p>
          <a:p>
            <a:r>
              <a:rPr lang="hu-HU" dirty="0" smtClean="0"/>
              <a:t>Monitoring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FA6412B7-2DD1-4F8A-BAD8-B4670164BB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0284" y="5563749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Kriziskommunikáció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Traumatizáló</a:t>
            </a:r>
            <a:r>
              <a:rPr lang="hu-HU" dirty="0" smtClean="0"/>
              <a:t> események (váratlanság, elháríthatatlanság, identitás-sérelem)</a:t>
            </a:r>
          </a:p>
          <a:p>
            <a:r>
              <a:rPr lang="hu-HU" dirty="0" smtClean="0"/>
              <a:t>Igazság, gyorsaság, határozottság, szervezettség, vezetés</a:t>
            </a:r>
          </a:p>
          <a:p>
            <a:r>
              <a:rPr lang="hu-HU" dirty="0" smtClean="0"/>
              <a:t>Utókövetés-helyreállítás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FA6412B7-2DD1-4F8A-BAD8-B4670164BB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0284" y="5563749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Városok Európája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„A városi levegő szabaddá tesz”</a:t>
            </a:r>
          </a:p>
          <a:p>
            <a:r>
              <a:rPr lang="hu-HU" dirty="0" smtClean="0"/>
              <a:t>Szubszidiaritás</a:t>
            </a:r>
          </a:p>
          <a:p>
            <a:r>
              <a:rPr lang="hu-HU" dirty="0" smtClean="0"/>
              <a:t>Városok hálózata (testvérvárosok, város szövetségek)</a:t>
            </a:r>
          </a:p>
          <a:p>
            <a:r>
              <a:rPr lang="hu-HU" dirty="0" err="1" smtClean="0"/>
              <a:t>KRAFT-Kőszeg</a:t>
            </a:r>
            <a:r>
              <a:rPr lang="hu-HU" dirty="0" smtClean="0"/>
              <a:t> (kreatív város- fenntartható fejlődés)</a:t>
            </a:r>
          </a:p>
          <a:p>
            <a:pPr marL="0" indent="0">
              <a:buNone/>
            </a:pPr>
            <a:r>
              <a:rPr lang="hu-HU" dirty="0" smtClean="0"/>
              <a:t>    kultúra, gazdaság, közösség, identitás 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FA6412B7-2DD1-4F8A-BAD8-B4670164BB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0284" y="5563749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76672"/>
            <a:ext cx="1222851" cy="12192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b="1" cap="all" dirty="0" smtClean="0"/>
              <a:t>„Szerelmes földrajz”</a:t>
            </a:r>
            <a:br>
              <a:rPr lang="hu-HU" b="1" cap="all" dirty="0" smtClean="0"/>
            </a:br>
            <a:r>
              <a:rPr lang="hu-HU" b="1" cap="all" dirty="0" smtClean="0"/>
              <a:t>A lokálpatriotizmus szociálpszichológiája</a:t>
            </a:r>
          </a:p>
          <a:p>
            <a:pPr algn="ctr"/>
            <a:endParaRPr lang="hu-HU" dirty="0" smtClean="0"/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Miskolc, 2019. 09.19.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060115" cy="936104"/>
          </a:xfrm>
        </p:spPr>
        <p:txBody>
          <a:bodyPr/>
          <a:lstStyle/>
          <a:p>
            <a:r>
              <a:rPr lang="hu-HU" dirty="0" smtClean="0"/>
              <a:t>Két világ (</a:t>
            </a:r>
            <a:r>
              <a:rPr lang="hu-HU" dirty="0" err="1" smtClean="0"/>
              <a:t>Wildried</a:t>
            </a:r>
            <a:r>
              <a:rPr lang="hu-HU" dirty="0" smtClean="0"/>
              <a:t> </a:t>
            </a:r>
            <a:r>
              <a:rPr lang="hu-HU" dirty="0" err="1" smtClean="0"/>
              <a:t>Sellars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b="1" dirty="0" smtClean="0"/>
              <a:t>Világ 1.0</a:t>
            </a:r>
            <a:r>
              <a:rPr lang="hu-HU" dirty="0" smtClean="0"/>
              <a:t> („hátborzongató idegenség”)</a:t>
            </a:r>
          </a:p>
          <a:p>
            <a:pPr marL="0" indent="0">
              <a:buNone/>
            </a:pPr>
            <a:r>
              <a:rPr lang="hu-HU" dirty="0" smtClean="0"/>
              <a:t>    molekulák, atomok, elektronok, protonok, </a:t>
            </a:r>
          </a:p>
          <a:p>
            <a:pPr marL="0" indent="0">
              <a:buNone/>
            </a:pPr>
            <a:r>
              <a:rPr lang="hu-HU" dirty="0" smtClean="0"/>
              <a:t>    kvarkok, energia, gravitáció</a:t>
            </a:r>
          </a:p>
          <a:p>
            <a:pPr marL="0" indent="0">
              <a:buNone/>
            </a:pPr>
            <a:r>
              <a:rPr lang="hu-HU" dirty="0" smtClean="0"/>
              <a:t>   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 </a:t>
            </a:r>
            <a:r>
              <a:rPr lang="hu-HU" b="1" dirty="0" smtClean="0"/>
              <a:t>Világ 2.0 </a:t>
            </a:r>
            <a:r>
              <a:rPr lang="hu-HU" dirty="0" smtClean="0"/>
              <a:t>(„ jelentések erdeje”)</a:t>
            </a:r>
          </a:p>
          <a:p>
            <a:pPr marL="0" indent="0">
              <a:buNone/>
            </a:pPr>
            <a:r>
              <a:rPr lang="hu-HU" dirty="0" smtClean="0"/>
              <a:t>    formák, színek, növények, állatok, csillagok,</a:t>
            </a:r>
          </a:p>
          <a:p>
            <a:pPr marL="0" indent="0">
              <a:buNone/>
            </a:pPr>
            <a:r>
              <a:rPr lang="hu-HU" dirty="0" smtClean="0"/>
              <a:t>    felhők, emberek, örömök, félelmek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FA6412B7-2DD1-4F8A-BAD8-B4670164BB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0284" y="5563749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haza (Szabó Zoltán)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térkép és a táj</a:t>
            </a:r>
          </a:p>
          <a:p>
            <a:r>
              <a:rPr lang="hu-HU" dirty="0" smtClean="0"/>
              <a:t>Átlelkesített környezet</a:t>
            </a:r>
          </a:p>
          <a:p>
            <a:r>
              <a:rPr lang="hu-HU" dirty="0" smtClean="0"/>
              <a:t>Ismerősség</a:t>
            </a:r>
          </a:p>
          <a:p>
            <a:r>
              <a:rPr lang="hu-HU" dirty="0" smtClean="0"/>
              <a:t>Megszokottság</a:t>
            </a:r>
          </a:p>
          <a:p>
            <a:r>
              <a:rPr lang="hu-HU" dirty="0" smtClean="0"/>
              <a:t>Otthonosság</a:t>
            </a:r>
          </a:p>
          <a:p>
            <a:r>
              <a:rPr lang="hu-HU" dirty="0" smtClean="0"/>
              <a:t>Odatartozás</a:t>
            </a:r>
          </a:p>
          <a:p>
            <a:r>
              <a:rPr lang="hu-HU" dirty="0" smtClean="0"/>
              <a:t>Biztonság</a:t>
            </a:r>
          </a:p>
          <a:p>
            <a:r>
              <a:rPr lang="hu-HU" dirty="0" smtClean="0"/>
              <a:t>Közösség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FA6412B7-2DD1-4F8A-BAD8-B4670164BB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0284" y="5563749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Ábel Amerikában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„S amint közelről néztem a kínban fetrengő négert és az ő rettenetes arcát, amelyről csorgott a veríték,hirtelen az a másik gondolatom támadt, hogy maga az Isten vezetett ehhez az emberhez. Tehát tőle fogom megkérdezni, hogy mi célra vagyunk a világon?</a:t>
            </a:r>
          </a:p>
          <a:p>
            <a:pPr marL="0" indent="0">
              <a:buNone/>
            </a:pPr>
            <a:r>
              <a:rPr lang="hu-HU" dirty="0" smtClean="0"/>
              <a:t>    Megmerevedett az arca, mélyen a szemembe</a:t>
            </a:r>
          </a:p>
          <a:p>
            <a:pPr marL="0" indent="0">
              <a:buNone/>
            </a:pPr>
            <a:r>
              <a:rPr lang="hu-HU" dirty="0" smtClean="0"/>
              <a:t>    nézett, s így szólt: azért vagyunk a világon, </a:t>
            </a:r>
          </a:p>
          <a:p>
            <a:pPr marL="0" indent="0">
              <a:buNone/>
            </a:pPr>
            <a:r>
              <a:rPr lang="hu-HU" dirty="0" smtClean="0"/>
              <a:t>    hogy valahol otthon legyünk benne.” (Tamási Á.)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FA6412B7-2DD1-4F8A-BAD8-B4670164BB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0284" y="5563749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Lokálpatriotizmus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hely, ahol születtünk fontossága,közelsége</a:t>
            </a:r>
          </a:p>
          <a:p>
            <a:r>
              <a:rPr lang="hu-HU" dirty="0" smtClean="0"/>
              <a:t>Ragaszkodás, kötődés, büszkeség</a:t>
            </a:r>
          </a:p>
          <a:p>
            <a:r>
              <a:rPr lang="hu-HU" dirty="0" smtClean="0"/>
              <a:t>Szellemi, kulturális környezet</a:t>
            </a:r>
          </a:p>
          <a:p>
            <a:r>
              <a:rPr lang="hu-HU" dirty="0" err="1" smtClean="0"/>
              <a:t>Múlt-jelen-jövő</a:t>
            </a:r>
            <a:r>
              <a:rPr lang="hu-HU" dirty="0" smtClean="0"/>
              <a:t> kontinuitás</a:t>
            </a:r>
          </a:p>
          <a:p>
            <a:r>
              <a:rPr lang="hu-HU" dirty="0" smtClean="0"/>
              <a:t>Mémek </a:t>
            </a:r>
            <a:r>
              <a:rPr lang="hu-HU" dirty="0" err="1" smtClean="0"/>
              <a:t>utján</a:t>
            </a:r>
            <a:r>
              <a:rPr lang="hu-HU" dirty="0" smtClean="0"/>
              <a:t> történő </a:t>
            </a:r>
            <a:r>
              <a:rPr lang="hu-HU" dirty="0" err="1" smtClean="0"/>
              <a:t>átörökités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FA6412B7-2DD1-4F8A-BAD8-B4670164BB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0284" y="5563749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idegen (</a:t>
            </a:r>
            <a:r>
              <a:rPr lang="hu-HU" dirty="0" err="1" smtClean="0"/>
              <a:t>A.Schütz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Múltnélküliség (temetők semmit sem jelentenek számára)</a:t>
            </a:r>
          </a:p>
          <a:p>
            <a:r>
              <a:rPr lang="hu-HU" dirty="0" smtClean="0"/>
              <a:t>Kint és bent egyszerre-köztes helyzet</a:t>
            </a:r>
          </a:p>
          <a:p>
            <a:r>
              <a:rPr lang="hu-HU" dirty="0" smtClean="0"/>
              <a:t>A magától értetődőségek nem magától értetődése</a:t>
            </a:r>
          </a:p>
          <a:p>
            <a:r>
              <a:rPr lang="hu-HU" dirty="0" smtClean="0"/>
              <a:t>Találgatás, megfejtés, tanulás</a:t>
            </a:r>
          </a:p>
          <a:p>
            <a:r>
              <a:rPr lang="hu-HU" dirty="0" smtClean="0"/>
              <a:t>Kritika</a:t>
            </a:r>
          </a:p>
          <a:p>
            <a:r>
              <a:rPr lang="hu-HU" dirty="0" smtClean="0"/>
              <a:t>Gyanakvás, kinevetés</a:t>
            </a:r>
          </a:p>
          <a:p>
            <a:r>
              <a:rPr lang="hu-HU" dirty="0" smtClean="0"/>
              <a:t>A pária és a </a:t>
            </a:r>
            <a:r>
              <a:rPr lang="hu-HU" dirty="0" err="1" smtClean="0"/>
              <a:t>parvenű</a:t>
            </a:r>
            <a:endParaRPr lang="hu-HU" dirty="0" smtClean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FA6412B7-2DD1-4F8A-BAD8-B4670164BB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0284" y="5563749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916099" cy="936104"/>
          </a:xfrm>
        </p:spPr>
        <p:txBody>
          <a:bodyPr>
            <a:normAutofit/>
          </a:bodyPr>
          <a:lstStyle/>
          <a:p>
            <a:r>
              <a:rPr lang="hu-HU" dirty="0" smtClean="0"/>
              <a:t>Helyi közelségérzet Európa országaiban (2013)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r>
              <a:rPr lang="hu-HU" sz="1800" dirty="0" smtClean="0">
                <a:latin typeface="+mn-lt"/>
              </a:rPr>
              <a:t>Ausztria			62 %</a:t>
            </a:r>
          </a:p>
          <a:p>
            <a:r>
              <a:rPr lang="hu-HU" sz="1800" dirty="0" smtClean="0">
                <a:latin typeface="+mn-lt"/>
              </a:rPr>
              <a:t>Magyarország 		52 %</a:t>
            </a:r>
          </a:p>
          <a:p>
            <a:r>
              <a:rPr lang="hu-HU" sz="1800" dirty="0" smtClean="0">
                <a:latin typeface="+mn-lt"/>
              </a:rPr>
              <a:t>Szlovénia 			48 %</a:t>
            </a:r>
          </a:p>
          <a:p>
            <a:r>
              <a:rPr lang="hu-HU" sz="1800" dirty="0" smtClean="0">
                <a:latin typeface="+mn-lt"/>
              </a:rPr>
              <a:t>Portugália 			47 %</a:t>
            </a:r>
          </a:p>
          <a:p>
            <a:r>
              <a:rPr lang="hu-HU" sz="1800" dirty="0" smtClean="0">
                <a:latin typeface="+mn-lt"/>
              </a:rPr>
              <a:t>Szlovákia 			45 %</a:t>
            </a:r>
          </a:p>
          <a:p>
            <a:r>
              <a:rPr lang="hu-HU" sz="1800" dirty="0" smtClean="0">
                <a:latin typeface="+mn-lt"/>
              </a:rPr>
              <a:t>Csehország   			42 %</a:t>
            </a:r>
          </a:p>
          <a:p>
            <a:r>
              <a:rPr lang="hu-HU" sz="1800" dirty="0" smtClean="0">
                <a:latin typeface="+mn-lt"/>
              </a:rPr>
              <a:t>Írország  			42 %</a:t>
            </a:r>
          </a:p>
          <a:p>
            <a:r>
              <a:rPr lang="hu-HU" sz="1800" dirty="0" smtClean="0">
                <a:latin typeface="+mn-lt"/>
              </a:rPr>
              <a:t>Finnország  			39 %</a:t>
            </a:r>
          </a:p>
          <a:p>
            <a:r>
              <a:rPr lang="hu-HU" sz="1800" dirty="0" smtClean="0">
                <a:latin typeface="+mn-lt"/>
              </a:rPr>
              <a:t>Németország 			35 %</a:t>
            </a:r>
          </a:p>
          <a:p>
            <a:r>
              <a:rPr lang="hu-HU" sz="1800" dirty="0" smtClean="0">
                <a:latin typeface="+mn-lt"/>
              </a:rPr>
              <a:t>Franciaország 		33 %</a:t>
            </a:r>
          </a:p>
          <a:p>
            <a:r>
              <a:rPr lang="hu-HU" sz="1800" dirty="0" smtClean="0">
                <a:latin typeface="+mn-lt"/>
              </a:rPr>
              <a:t>Lengyelország 		33 %</a:t>
            </a:r>
          </a:p>
          <a:p>
            <a:r>
              <a:rPr lang="hu-HU" sz="1800" dirty="0" smtClean="0">
                <a:latin typeface="+mn-lt"/>
              </a:rPr>
              <a:t>Nagy-Britannia 		31 %</a:t>
            </a:r>
          </a:p>
          <a:p>
            <a:r>
              <a:rPr lang="hu-HU" sz="1800" dirty="0" smtClean="0">
                <a:latin typeface="+mn-lt"/>
              </a:rPr>
              <a:t>Dánia			31 %</a:t>
            </a:r>
          </a:p>
          <a:p>
            <a:r>
              <a:rPr lang="hu-HU" sz="1800" dirty="0" smtClean="0">
                <a:latin typeface="+mn-lt"/>
              </a:rPr>
              <a:t>Lettország 			 28 %</a:t>
            </a:r>
          </a:p>
          <a:p>
            <a:r>
              <a:rPr lang="hu-HU" sz="1800" dirty="0" smtClean="0">
                <a:latin typeface="+mn-lt"/>
              </a:rPr>
              <a:t>Svédország  			 26 %</a:t>
            </a:r>
            <a:endParaRPr lang="hu-HU" sz="1800" dirty="0">
              <a:latin typeface="+mn-lt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FA6412B7-2DD1-4F8A-BAD8-B4670164BB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0284" y="5563749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város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„Beszélő házak” (történetek és Történelem)</a:t>
            </a:r>
          </a:p>
          <a:p>
            <a:r>
              <a:rPr lang="hu-HU" dirty="0" smtClean="0"/>
              <a:t>Szerelmek, botrányok, tragédiák, komédiák</a:t>
            </a:r>
          </a:p>
          <a:p>
            <a:r>
              <a:rPr lang="hu-HU" dirty="0" smtClean="0"/>
              <a:t>A múlt jelenideje</a:t>
            </a:r>
          </a:p>
          <a:p>
            <a:r>
              <a:rPr lang="hu-HU" dirty="0" smtClean="0"/>
              <a:t>Jelek, jelképek </a:t>
            </a:r>
          </a:p>
          <a:p>
            <a:r>
              <a:rPr lang="hu-HU" dirty="0" smtClean="0"/>
              <a:t>Az emlékezet helyei</a:t>
            </a:r>
          </a:p>
          <a:p>
            <a:r>
              <a:rPr lang="hu-HU" dirty="0" smtClean="0"/>
              <a:t>Cirkuláris idő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FA6412B7-2DD1-4F8A-BAD8-B4670164BB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0284" y="5563749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488</Words>
  <Application>Microsoft Office PowerPoint</Application>
  <PresentationFormat>Diavetítés a képernyőre (4:3 oldalarány)</PresentationFormat>
  <Paragraphs>128</Paragraphs>
  <Slides>17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Megújuló Egyetem Felsőoktatási intézményi fejlesztések a felsőfokú oktatás minőségének és hozzáférhetőségének együttes javítása érdekében   EFOP-3.4.3-16-2016-00015 </vt:lpstr>
      <vt:lpstr>2. dia</vt:lpstr>
      <vt:lpstr>Két világ (Wildried Sellars</vt:lpstr>
      <vt:lpstr>A haza (Szabó Zoltán) </vt:lpstr>
      <vt:lpstr>Ábel Amerikában</vt:lpstr>
      <vt:lpstr>Lokálpatriotizmus</vt:lpstr>
      <vt:lpstr>Az idegen (A.Schütz)</vt:lpstr>
      <vt:lpstr>Helyi közelségérzet Európa országaiban (2013)</vt:lpstr>
      <vt:lpstr>A város</vt:lpstr>
      <vt:lpstr>A város lakói</vt:lpstr>
      <vt:lpstr>Erőforrások</vt:lpstr>
      <vt:lpstr>Kreatív város (Richard Florida)</vt:lpstr>
      <vt:lpstr>A hely romantikája</vt:lpstr>
      <vt:lpstr>Városmarketing</vt:lpstr>
      <vt:lpstr>Kriziskommunikáció</vt:lpstr>
      <vt:lpstr>Városok Európája</vt:lpstr>
      <vt:lpstr>KÖSZÖNÖM  A FIGYELMET!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Graholy Éva</cp:lastModifiedBy>
  <cp:revision>74</cp:revision>
  <dcterms:created xsi:type="dcterms:W3CDTF">2014-03-03T11:13:53Z</dcterms:created>
  <dcterms:modified xsi:type="dcterms:W3CDTF">2019-09-19T07:20:43Z</dcterms:modified>
</cp:coreProperties>
</file>