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66" r:id="rId6"/>
    <p:sldId id="272" r:id="rId7"/>
    <p:sldId id="273" r:id="rId8"/>
    <p:sldId id="257" r:id="rId9"/>
    <p:sldId id="262" r:id="rId10"/>
    <p:sldId id="263" r:id="rId11"/>
    <p:sldId id="264" r:id="rId12"/>
    <p:sldId id="280" r:id="rId13"/>
    <p:sldId id="281" r:id="rId14"/>
    <p:sldId id="282" r:id="rId15"/>
    <p:sldId id="283" r:id="rId16"/>
    <p:sldId id="265" r:id="rId17"/>
    <p:sldId id="276" r:id="rId18"/>
    <p:sldId id="274" r:id="rId19"/>
    <p:sldId id="275" r:id="rId20"/>
    <p:sldId id="277" r:id="rId21"/>
    <p:sldId id="278" r:id="rId22"/>
    <p:sldId id="279" r:id="rId23"/>
    <p:sldId id="284" r:id="rId24"/>
    <p:sldId id="267" r:id="rId25"/>
    <p:sldId id="268" r:id="rId26"/>
    <p:sldId id="269" r:id="rId27"/>
    <p:sldId id="285" r:id="rId2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0039-C858-4151-9F06-5664041EEE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4DDC5-1826-497C-87E2-D496204D62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D424-C6D5-4316-9E3D-A5EEFC2310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B0D2-C86C-41B2-BFB0-502EEAF4B9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3E9F2-1296-436B-B8D7-45E9DE30B2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7B991-BE58-4A67-BAFF-60499AF080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4FA85-48EC-4633-96B3-48000A2A226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DBF4-1A87-4B5B-903B-3452824855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BE85-BC67-41C7-8CC4-4F9FD94079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9402A-51A0-426A-B698-DD19BD50DB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9E820-E5B1-4EEF-A7E0-D1B1E9ABC9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C35555-2762-4A8F-9929-4A6B2B612E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Szociális munka csoportokkal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mtClean="0"/>
              <a:t>Miskolc, 2012/2013. tanév 1. félév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smtClean="0">
                <a:latin typeface="Comic Sans MS" pitchFamily="66" charset="0"/>
              </a:rPr>
              <a:t>8. Vezetéselmélet</a:t>
            </a:r>
            <a:r>
              <a:rPr lang="hu-HU" sz="3200" smtClean="0"/>
              <a:t/>
            </a:r>
            <a:br>
              <a:rPr lang="hu-HU" sz="3200" smtClean="0"/>
            </a:br>
            <a:endParaRPr lang="hu-HU" sz="3200" b="1" smtClean="0"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Vezetői jellem elmélete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A karizmatikus vezető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Machiavellizmus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Vezetési stílus (autokrata, demokrata, laissez-faire)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Az elosztott funkciók a csoportban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A hatalom alapjai a csoportban (jutalmazás-büntetés, legitimitás, referencia személy, szakértő)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Személyes célok és csoportcélok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smtClean="0">
                <a:latin typeface="Comic Sans MS" pitchFamily="66" charset="0"/>
              </a:rPr>
              <a:t>8. Vezetéselmélet (folyt.)</a:t>
            </a:r>
            <a:br>
              <a:rPr lang="hu-HU" sz="3200" smtClean="0">
                <a:latin typeface="Comic Sans MS" pitchFamily="66" charset="0"/>
              </a:rPr>
            </a:br>
            <a:endParaRPr lang="hu-HU" sz="3200" b="1" smtClean="0"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r>
              <a:rPr lang="hu-HU" smtClean="0"/>
              <a:t>8. Konformitás</a:t>
            </a:r>
          </a:p>
          <a:p>
            <a:pPr lvl="2" eaLnBrk="1" hangingPunct="1">
              <a:buFontTx/>
              <a:buNone/>
            </a:pPr>
            <a:r>
              <a:rPr lang="hu-HU" smtClean="0"/>
              <a:t>9. Versengő és együttműködő csoportok</a:t>
            </a:r>
          </a:p>
          <a:p>
            <a:pPr lvl="2" eaLnBrk="1" hangingPunct="1">
              <a:buFontTx/>
              <a:buNone/>
            </a:pPr>
            <a:r>
              <a:rPr lang="hu-HU" smtClean="0"/>
              <a:t>10. Konfliktus és kreativitás</a:t>
            </a:r>
          </a:p>
          <a:p>
            <a:pPr lvl="2" eaLnBrk="1" hangingPunct="1">
              <a:buFontTx/>
              <a:buNone/>
            </a:pPr>
            <a:r>
              <a:rPr lang="hu-HU" smtClean="0"/>
              <a:t>11. Nyerés-vesztés vagy problémamegoldó megközelítés</a:t>
            </a:r>
          </a:p>
          <a:p>
            <a:pPr lvl="2" eaLnBrk="1" hangingPunct="1">
              <a:buFontTx/>
              <a:buNone/>
            </a:pPr>
            <a:r>
              <a:rPr lang="hu-HU" smtClean="0"/>
              <a:t>12. A rendbontó viselkedés kezelése</a:t>
            </a:r>
          </a:p>
          <a:p>
            <a:pPr lvl="2" eaLnBrk="1" hangingPunct="1">
              <a:buFontTx/>
              <a:buNone/>
            </a:pPr>
            <a:r>
              <a:rPr lang="hu-HU" smtClean="0"/>
              <a:t>13. Csoportnagyság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38188"/>
          </a:xfrm>
        </p:spPr>
        <p:txBody>
          <a:bodyPr/>
          <a:lstStyle/>
          <a:p>
            <a:pPr algn="l"/>
            <a:r>
              <a:rPr lang="hu-HU" sz="3200" smtClean="0"/>
              <a:t>Csoportvezetés</a:t>
            </a:r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>
          <a:xfrm>
            <a:off x="468313" y="620713"/>
            <a:ext cx="8496300" cy="5360987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hu-HU" sz="2400" smtClean="0"/>
              <a:t>A hatalom forrásai:</a:t>
            </a:r>
          </a:p>
          <a:p>
            <a:pPr marL="457200" indent="-457200"/>
            <a:r>
              <a:rPr lang="hu-HU" sz="1800" smtClean="0"/>
              <a:t>Kapcsolati (fontos emberek jóindulatának és rosszindulatának, erőforrásoknak, helyzeteknek a felhasználása)</a:t>
            </a:r>
          </a:p>
          <a:p>
            <a:pPr marL="457200" indent="-457200"/>
            <a:r>
              <a:rPr lang="hu-HU" sz="1800" smtClean="0"/>
              <a:t>Szakértői (tudás, készségek)</a:t>
            </a:r>
          </a:p>
          <a:p>
            <a:pPr marL="457200" indent="-457200"/>
            <a:r>
              <a:rPr lang="hu-HU" sz="1800" smtClean="0"/>
              <a:t>Információs</a:t>
            </a:r>
          </a:p>
          <a:p>
            <a:pPr marL="457200" indent="-457200"/>
            <a:r>
              <a:rPr lang="hu-HU" sz="1800" smtClean="0"/>
              <a:t>Legitim (pozícióból fakadó)</a:t>
            </a:r>
          </a:p>
          <a:p>
            <a:pPr marL="457200" indent="-457200"/>
            <a:r>
              <a:rPr lang="hu-HU" sz="1800" smtClean="0"/>
              <a:t>Vonatkoztatási</a:t>
            </a:r>
          </a:p>
          <a:p>
            <a:pPr marL="457200" indent="-457200"/>
            <a:r>
              <a:rPr lang="hu-HU" sz="1800" smtClean="0"/>
              <a:t>Jutalmazó és kényszerítő</a:t>
            </a:r>
          </a:p>
          <a:p>
            <a:pPr marL="457200" indent="-457200">
              <a:buFontTx/>
              <a:buNone/>
            </a:pPr>
            <a:r>
              <a:rPr lang="hu-HU" sz="2400" smtClean="0"/>
              <a:t>2.  A csoportvezetés elméletei</a:t>
            </a:r>
          </a:p>
          <a:p>
            <a:pPr marL="457200" indent="-457200">
              <a:buFontTx/>
              <a:buNone/>
            </a:pPr>
            <a:r>
              <a:rPr lang="hu-HU" sz="2000" smtClean="0"/>
              <a:t>Stílusok: Laissez-faire, demokratikus, autokrata</a:t>
            </a:r>
          </a:p>
          <a:p>
            <a:pPr marL="457200" indent="-457200">
              <a:buFontTx/>
              <a:buNone/>
            </a:pPr>
            <a:r>
              <a:rPr lang="hu-HU" sz="2000" smtClean="0"/>
              <a:t>Hogy melyik a  hatékony, az függ:</a:t>
            </a:r>
          </a:p>
          <a:p>
            <a:pPr marL="457200" indent="-457200"/>
            <a:r>
              <a:rPr lang="hu-HU" sz="1800" smtClean="0"/>
              <a:t>A csoport elvárásaitól a vezetővel szemben</a:t>
            </a:r>
          </a:p>
          <a:p>
            <a:pPr marL="457200" indent="-457200"/>
            <a:r>
              <a:rPr lang="hu-HU" sz="1800" smtClean="0"/>
              <a:t>A vezetés kialakulásának módja</a:t>
            </a:r>
          </a:p>
          <a:p>
            <a:pPr marL="457200" indent="-457200"/>
            <a:r>
              <a:rPr lang="hu-HU" sz="1800" smtClean="0"/>
              <a:t>Van-e rivalitás a hivatalos és a nem hivatalos vezető között</a:t>
            </a:r>
          </a:p>
          <a:p>
            <a:pPr marL="457200" indent="-457200"/>
            <a:r>
              <a:rPr lang="hu-HU" sz="1800" smtClean="0"/>
              <a:t>A csoport szükségeletei, feladatai, céljai</a:t>
            </a:r>
          </a:p>
          <a:p>
            <a:pPr marL="457200" indent="-457200"/>
            <a:r>
              <a:rPr lang="hu-HU" sz="1800" smtClean="0"/>
              <a:t>A tagoknak a feladatokkal összefüggő szocioemocionális készségei</a:t>
            </a:r>
          </a:p>
          <a:p>
            <a:pPr marL="457200" indent="-457200"/>
            <a:r>
              <a:rPr lang="hu-HU" sz="1800" smtClean="0"/>
              <a:t>A tekintély természete a csoporton belül és kívül</a:t>
            </a:r>
          </a:p>
          <a:p>
            <a:pPr marL="457200" indent="-457200"/>
            <a:r>
              <a:rPr lang="hu-HU" sz="1800" smtClean="0"/>
              <a:t>A csoporttal és a vezetőjével kapcsolatos környezeti elvárások</a:t>
            </a:r>
          </a:p>
          <a:p>
            <a:pPr marL="457200" indent="-457200"/>
            <a:endParaRPr lang="hu-HU" sz="2000" smtClean="0"/>
          </a:p>
          <a:p>
            <a:pPr marL="457200" indent="-457200"/>
            <a:endParaRPr lang="hu-H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850" y="0"/>
            <a:ext cx="8362950" cy="6126163"/>
          </a:xfrm>
        </p:spPr>
        <p:txBody>
          <a:bodyPr/>
          <a:lstStyle/>
          <a:p>
            <a:pPr>
              <a:buFontTx/>
              <a:buNone/>
            </a:pPr>
            <a:r>
              <a:rPr lang="hu-HU" dirty="0" smtClean="0"/>
              <a:t>2.  A csoportvezetés elméletei (folyt.)</a:t>
            </a:r>
          </a:p>
          <a:p>
            <a:pPr>
              <a:buFontTx/>
              <a:buNone/>
            </a:pPr>
            <a:r>
              <a:rPr lang="hu-HU" sz="2000" dirty="0" smtClean="0"/>
              <a:t>Modellek:</a:t>
            </a:r>
          </a:p>
          <a:p>
            <a:r>
              <a:rPr lang="hu-HU" sz="2000" dirty="0" smtClean="0"/>
              <a:t>Társadalmi cél modell</a:t>
            </a:r>
          </a:p>
          <a:p>
            <a:r>
              <a:rPr lang="hu-HU" sz="2000" dirty="0" smtClean="0"/>
              <a:t>Gyógyító modell</a:t>
            </a:r>
          </a:p>
          <a:p>
            <a:r>
              <a:rPr lang="hu-HU" sz="2000" dirty="0" smtClean="0"/>
              <a:t>Kölcsönhatás modell</a:t>
            </a:r>
          </a:p>
          <a:p>
            <a:pPr>
              <a:buFontTx/>
              <a:buNone/>
            </a:pPr>
            <a:r>
              <a:rPr lang="hu-HU" sz="2000" dirty="0" smtClean="0"/>
              <a:t>A vezetést meghatározó tényezők:</a:t>
            </a:r>
          </a:p>
          <a:p>
            <a:pPr>
              <a:buFontTx/>
              <a:buNone/>
            </a:pPr>
            <a:r>
              <a:rPr lang="hu-HU" sz="2000" dirty="0" smtClean="0"/>
              <a:t>A kölcsönhatás modell jellemzői:</a:t>
            </a:r>
          </a:p>
          <a:p>
            <a:r>
              <a:rPr lang="hu-HU" sz="2000" dirty="0" smtClean="0"/>
              <a:t>A vezetés a vezető és a környezet kölcsönhatásából származik.</a:t>
            </a:r>
          </a:p>
          <a:p>
            <a:r>
              <a:rPr lang="hu-HU" sz="2000" dirty="0" smtClean="0"/>
              <a:t>A vezetői funkció megoszlik a csoportban.</a:t>
            </a:r>
          </a:p>
          <a:p>
            <a:pPr>
              <a:buFontTx/>
              <a:buNone/>
            </a:pPr>
            <a:r>
              <a:rPr lang="hu-HU" sz="2000" dirty="0" smtClean="0"/>
              <a:t>Hat szempontot kell figyelembe venni a csoport vezetésénél:</a:t>
            </a:r>
          </a:p>
          <a:p>
            <a:pPr>
              <a:buFontTx/>
              <a:buAutoNum type="arabicPeriod"/>
            </a:pPr>
            <a:r>
              <a:rPr lang="hu-HU" sz="2000" dirty="0" smtClean="0"/>
              <a:t>A csoport célja (a tagok szükségletei)</a:t>
            </a:r>
          </a:p>
          <a:p>
            <a:pPr>
              <a:buFontTx/>
              <a:buAutoNum type="arabicPeriod"/>
            </a:pPr>
            <a:r>
              <a:rPr lang="hu-HU" sz="2000" dirty="0" smtClean="0"/>
              <a:t>A probléma típusa, amelyen dolgoznak (vannak esetek, amikor nem a csoport a megoldás, a probléma esetleg nem érint minden tagot, a vezetői befolyás és kompetencia határai)</a:t>
            </a:r>
          </a:p>
          <a:p>
            <a:pPr>
              <a:buFontTx/>
              <a:buAutoNum type="arabicPeriod"/>
            </a:pPr>
            <a:r>
              <a:rPr lang="hu-HU" sz="2000" dirty="0" smtClean="0"/>
              <a:t>Környezet (fizikai és intézményi, a szociális munkás pozíciója, külső)</a:t>
            </a:r>
          </a:p>
          <a:p>
            <a:pPr>
              <a:buFontTx/>
              <a:buAutoNum type="arabicPeriod"/>
            </a:pPr>
            <a:r>
              <a:rPr lang="hu-HU" sz="2000" dirty="0" smtClean="0"/>
              <a:t>A csoport mint egész (mérete, időhatára, dinamika, fejlettsége)</a:t>
            </a:r>
          </a:p>
          <a:p>
            <a:pPr>
              <a:buFontTx/>
              <a:buAutoNum type="arabicPeriod"/>
            </a:pPr>
            <a:r>
              <a:rPr lang="hu-HU" sz="2000" dirty="0" smtClean="0"/>
              <a:t>Csoporttagok (</a:t>
            </a:r>
            <a:r>
              <a:rPr lang="hu-HU" sz="2000" dirty="0" smtClean="0"/>
              <a:t>tulajdonságai, </a:t>
            </a:r>
            <a:r>
              <a:rPr lang="hu-HU" sz="2000" dirty="0" smtClean="0"/>
              <a:t>motivációja, elköteleződése, stb.)</a:t>
            </a:r>
          </a:p>
          <a:p>
            <a:pPr>
              <a:buFontTx/>
              <a:buAutoNum type="arabicPeriod"/>
            </a:pPr>
            <a:r>
              <a:rPr lang="hu-HU" sz="2000" dirty="0" smtClean="0"/>
              <a:t>A vezető (hatalom forrásai, készségei, személyisége, technológiája)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47050" cy="868362"/>
          </a:xfrm>
        </p:spPr>
        <p:txBody>
          <a:bodyPr/>
          <a:lstStyle/>
          <a:p>
            <a:pPr algn="l"/>
            <a:r>
              <a:rPr lang="hu-HU" sz="3200" smtClean="0"/>
              <a:t>3. A csoport vezetéséhez szükséges készségek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23850" y="1125538"/>
            <a:ext cx="8362950" cy="500062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hu-HU" sz="2400" smtClean="0"/>
              <a:t>A csoportfolyamatokat elősegítő készségek:</a:t>
            </a:r>
          </a:p>
          <a:p>
            <a:pPr marL="457200" indent="-457200"/>
            <a:r>
              <a:rPr lang="hu-HU" sz="2000" smtClean="0"/>
              <a:t>Odafigyelés (pl. szemkontaktus, testtartás, empátia, stb.)</a:t>
            </a:r>
          </a:p>
          <a:p>
            <a:pPr marL="457200" indent="-457200"/>
            <a:r>
              <a:rPr lang="hu-HU" sz="2000" smtClean="0"/>
              <a:t>Kifejező/expresszív készségek </a:t>
            </a:r>
          </a:p>
          <a:p>
            <a:pPr marL="457200" indent="-457200"/>
            <a:r>
              <a:rPr lang="hu-HU" sz="2000" smtClean="0"/>
              <a:t>Válaszadási (reagálási) készségek</a:t>
            </a:r>
          </a:p>
          <a:p>
            <a:pPr marL="457200" indent="-457200"/>
            <a:r>
              <a:rPr lang="hu-HU" sz="2000" smtClean="0"/>
              <a:t>Fókuszálás</a:t>
            </a:r>
          </a:p>
          <a:p>
            <a:pPr marL="457200" indent="-457200"/>
            <a:r>
              <a:rPr lang="hu-HU" sz="2000" smtClean="0"/>
              <a:t>A csoport interakcióinak irányítása</a:t>
            </a:r>
          </a:p>
          <a:p>
            <a:pPr marL="457200" indent="-457200"/>
            <a:r>
              <a:rPr lang="hu-HU" sz="2000" smtClean="0"/>
              <a:t>A csoporttagok bevonása a munkába</a:t>
            </a:r>
          </a:p>
          <a:p>
            <a:pPr marL="457200" indent="-457200">
              <a:buFontTx/>
              <a:buNone/>
            </a:pPr>
            <a:r>
              <a:rPr lang="hu-HU" sz="2400" smtClean="0"/>
              <a:t>2. Az adatgyűjtés és felmérés készségei:</a:t>
            </a:r>
          </a:p>
          <a:p>
            <a:pPr marL="457200" indent="-457200"/>
            <a:r>
              <a:rPr lang="hu-HU" sz="2000" smtClean="0"/>
              <a:t>Felismerő és leíró készségek</a:t>
            </a:r>
          </a:p>
          <a:p>
            <a:pPr marL="457200" indent="-457200"/>
            <a:r>
              <a:rPr lang="hu-HU" sz="2000" smtClean="0"/>
              <a:t>Információszerzés, kikérdezés és próba</a:t>
            </a:r>
          </a:p>
          <a:p>
            <a:pPr marL="457200" indent="-457200"/>
            <a:r>
              <a:rPr lang="hu-HU" sz="2000" smtClean="0"/>
              <a:t>Összefoglalás és részekre bontás</a:t>
            </a:r>
          </a:p>
          <a:p>
            <a:pPr marL="457200" indent="-457200"/>
            <a:r>
              <a:rPr lang="hu-HU" sz="2000" smtClean="0"/>
              <a:t>Elemző készségek</a:t>
            </a:r>
          </a:p>
          <a:p>
            <a:pPr marL="457200" indent="-457200">
              <a:buFontTx/>
              <a:buNone/>
            </a:pPr>
            <a:endParaRPr lang="hu-HU" sz="2000" smtClean="0"/>
          </a:p>
          <a:p>
            <a:pPr marL="457200" indent="-457200">
              <a:buFontTx/>
              <a:buNone/>
            </a:pPr>
            <a:endParaRPr lang="hu-HU" sz="2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artalom helye 2"/>
          <p:cNvSpPr>
            <a:spLocks noGrp="1"/>
          </p:cNvSpPr>
          <p:nvPr>
            <p:ph idx="1"/>
          </p:nvPr>
        </p:nvSpPr>
        <p:spPr>
          <a:xfrm>
            <a:off x="395288" y="549275"/>
            <a:ext cx="8291512" cy="5576888"/>
          </a:xfrm>
        </p:spPr>
        <p:txBody>
          <a:bodyPr/>
          <a:lstStyle/>
          <a:p>
            <a:pPr>
              <a:buFontTx/>
              <a:buNone/>
            </a:pPr>
            <a:r>
              <a:rPr lang="hu-HU" sz="2400" smtClean="0"/>
              <a:t>3. A cselekvéshez szükséges készségek</a:t>
            </a:r>
          </a:p>
          <a:p>
            <a:r>
              <a:rPr lang="hu-HU" sz="2000" smtClean="0"/>
              <a:t>Irányítás (célok tisztázása,tagok bevonása, vita vezetés, informálás, stb.)</a:t>
            </a:r>
          </a:p>
          <a:p>
            <a:r>
              <a:rPr lang="hu-HU" sz="2000" smtClean="0"/>
              <a:t>Szintetizálás (verbális és nonverbális kommunikáció jelentéseinek nyilvánvalóvá tétele, rejtett jelentések)</a:t>
            </a:r>
          </a:p>
          <a:p>
            <a:r>
              <a:rPr lang="hu-HU" sz="2000" smtClean="0"/>
              <a:t>Csoporttagok támogatása (atmoszféra teremtés, ventilláció és támogatás)</a:t>
            </a:r>
          </a:p>
          <a:p>
            <a:r>
              <a:rPr lang="hu-HU" sz="2000" smtClean="0"/>
              <a:t>Áthangolás és átértelmezés</a:t>
            </a:r>
          </a:p>
          <a:p>
            <a:r>
              <a:rPr lang="hu-HU" sz="2000" smtClean="0"/>
              <a:t>Konfliktusmegoldás (pl. részvételi szabályok, mediációs készségek)</a:t>
            </a:r>
          </a:p>
          <a:p>
            <a:r>
              <a:rPr lang="hu-HU" sz="2000" smtClean="0"/>
              <a:t>Tanács, javaslat, instrukció</a:t>
            </a:r>
          </a:p>
          <a:p>
            <a:r>
              <a:rPr lang="hu-HU" sz="2000" smtClean="0"/>
              <a:t>Konfrontációs készségek</a:t>
            </a:r>
          </a:p>
          <a:p>
            <a:r>
              <a:rPr lang="hu-HU" sz="2000" smtClean="0"/>
              <a:t>Erőforrások biztosítása</a:t>
            </a:r>
          </a:p>
          <a:p>
            <a:r>
              <a:rPr lang="hu-HU" sz="2000" smtClean="0"/>
              <a:t>Modellálás, szerepjáték, kipróbálás és felkészítés (coaching)</a:t>
            </a:r>
          </a:p>
          <a:p>
            <a:pPr>
              <a:buFontTx/>
              <a:buNone/>
            </a:pPr>
            <a:r>
              <a:rPr lang="hu-HU" sz="2000" smtClean="0"/>
              <a:t>A csoportvezetői készségek elsajátítása képzésben és mester melletti tanulás formájában történik.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Csoportdinamika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91512" cy="4784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1. Interakciós és kommunikációs minták</a:t>
            </a:r>
          </a:p>
        </p:txBody>
      </p:sp>
      <p:pic>
        <p:nvPicPr>
          <p:cNvPr id="17412" name="Kép 3" descr="circle-patter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205038"/>
            <a:ext cx="1728787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Kép 4" descr="chain-patter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2349500"/>
            <a:ext cx="2160587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Kép 5" descr="csoport kom minták keré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2205038"/>
            <a:ext cx="20764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Kép 6" descr="y-patter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2349500"/>
            <a:ext cx="158432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Szövegdoboz 7"/>
          <p:cNvSpPr txBox="1">
            <a:spLocks noChangeArrowheads="1"/>
          </p:cNvSpPr>
          <p:nvPr/>
        </p:nvSpPr>
        <p:spPr bwMode="auto">
          <a:xfrm>
            <a:off x="539750" y="4581525"/>
            <a:ext cx="82089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Befolyásolják:</a:t>
            </a:r>
          </a:p>
          <a:p>
            <a:pPr>
              <a:buFont typeface="Arial" charset="0"/>
              <a:buChar char="•"/>
            </a:pPr>
            <a:r>
              <a:rPr lang="hu-HU"/>
              <a:t>Az interakcióra vonatkozó jelzések és megerősítések</a:t>
            </a:r>
          </a:p>
          <a:p>
            <a:pPr>
              <a:buFont typeface="Arial" charset="0"/>
              <a:buChar char="•"/>
            </a:pPr>
            <a:r>
              <a:rPr lang="hu-HU"/>
              <a:t>Az érzelmi kötelékek a csoporttagok között</a:t>
            </a:r>
          </a:p>
          <a:p>
            <a:pPr>
              <a:buFont typeface="Arial" charset="0"/>
              <a:buChar char="•"/>
            </a:pPr>
            <a:r>
              <a:rPr lang="hu-HU"/>
              <a:t>Alcsoportok</a:t>
            </a:r>
          </a:p>
          <a:p>
            <a:pPr>
              <a:buFont typeface="Arial" charset="0"/>
              <a:buChar char="•"/>
            </a:pPr>
            <a:r>
              <a:rPr lang="hu-HU"/>
              <a:t>A csoport mérete és elrendeződése</a:t>
            </a:r>
          </a:p>
          <a:p>
            <a:pPr>
              <a:buFont typeface="Arial" charset="0"/>
              <a:buChar char="•"/>
            </a:pPr>
            <a:r>
              <a:rPr lang="hu-HU"/>
              <a:t>A csoporton belüli hatalmi és státusz viszonyok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pic>
        <p:nvPicPr>
          <p:cNvPr id="18435" name="Tartalom helye 3" descr="ba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04813"/>
            <a:ext cx="9183688" cy="568801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smtClean="0"/>
              <a:t>1. Interakciós és kommunikációs minták (folyt.)</a:t>
            </a:r>
            <a:r>
              <a:rPr lang="hu-HU" smtClean="0"/>
              <a:t/>
            </a:r>
            <a:br>
              <a:rPr lang="hu-HU" smtClean="0"/>
            </a:br>
            <a:endParaRPr lang="hu-HU" smtClean="0"/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395288" y="1196975"/>
            <a:ext cx="8291512" cy="4929188"/>
          </a:xfrm>
        </p:spPr>
        <p:txBody>
          <a:bodyPr/>
          <a:lstStyle/>
          <a:p>
            <a:pPr>
              <a:buFontTx/>
              <a:buNone/>
            </a:pPr>
            <a:r>
              <a:rPr lang="hu-HU" smtClean="0"/>
              <a:t>Az intervenciót megalapozó elvek:</a:t>
            </a:r>
          </a:p>
          <a:p>
            <a:r>
              <a:rPr lang="hu-HU" sz="2400" smtClean="0"/>
              <a:t>A csoport tagjai folyamatosan kommunikálnak.</a:t>
            </a:r>
          </a:p>
          <a:p>
            <a:r>
              <a:rPr lang="hu-HU" sz="2400" smtClean="0"/>
              <a:t>Ha kommunikálnak, más céljuk is lehet az információközlésen túl.</a:t>
            </a:r>
          </a:p>
          <a:p>
            <a:r>
              <a:rPr lang="hu-HU" sz="2400" smtClean="0"/>
              <a:t>Minden közlés valamilyen jelentést tartalmaz.</a:t>
            </a:r>
          </a:p>
          <a:p>
            <a:r>
              <a:rPr lang="hu-HU" sz="2400" smtClean="0"/>
              <a:t>Az üzenetet a vevő gyakran szelektíven észleli.</a:t>
            </a:r>
          </a:p>
          <a:p>
            <a:r>
              <a:rPr lang="hu-HU" sz="2400" smtClean="0"/>
              <a:t>Az üzenetek eltorzulhatnak az átvitel közben.</a:t>
            </a:r>
          </a:p>
          <a:p>
            <a:r>
              <a:rPr lang="hu-HU" sz="2400" smtClean="0"/>
              <a:t>A visszacsatolással biztosíthatjuk a félreértés elkerülését.</a:t>
            </a:r>
          </a:p>
          <a:p>
            <a:r>
              <a:rPr lang="hu-HU" sz="2400" smtClean="0"/>
              <a:t>A nyílt, csoport-centrikus minták a legkedveltebbek, de nem mindig.</a:t>
            </a:r>
          </a:p>
          <a:p>
            <a:r>
              <a:rPr lang="hu-HU" sz="2400" smtClean="0"/>
              <a:t>A kommunikációs minták megváltoztathatók az interakciós minták megváltoztatásával.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hu-HU" sz="3200" smtClean="0"/>
              <a:t>2. A csoportkohézió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850" y="908050"/>
            <a:ext cx="8362950" cy="4930775"/>
          </a:xfrm>
        </p:spPr>
        <p:txBody>
          <a:bodyPr/>
          <a:lstStyle/>
          <a:p>
            <a:pPr>
              <a:buFontTx/>
              <a:buNone/>
            </a:pPr>
            <a:r>
              <a:rPr lang="hu-HU" sz="2400" smtClean="0"/>
              <a:t>A csoport vonzerejét meghatározó tényezők</a:t>
            </a:r>
            <a:r>
              <a:rPr lang="hu-HU" smtClean="0"/>
              <a:t>:</a:t>
            </a:r>
          </a:p>
          <a:p>
            <a:pPr>
              <a:buFontTx/>
              <a:buAutoNum type="arabicPeriod"/>
            </a:pPr>
            <a:r>
              <a:rPr lang="hu-HU" sz="1800" smtClean="0"/>
              <a:t>Vágy az emberi kapcsolatokra, elismerésre és biztonságra</a:t>
            </a:r>
          </a:p>
          <a:p>
            <a:pPr>
              <a:buFontTx/>
              <a:buAutoNum type="arabicPeriod"/>
            </a:pPr>
            <a:r>
              <a:rPr lang="hu-HU" sz="1800" smtClean="0"/>
              <a:t>A csoportban rejlő lehetőségek és ösztönzők, pl. a tagok presztizse, a csoport célja, a programtevékenységek, a működés stílusa</a:t>
            </a:r>
          </a:p>
          <a:p>
            <a:pPr>
              <a:buFontTx/>
              <a:buAutoNum type="arabicPeriod"/>
            </a:pPr>
            <a:r>
              <a:rPr lang="hu-HU" sz="1800" smtClean="0"/>
              <a:t>A tagok szubjektív elvárásai a csoport előnyös és hátrányos hatásait illetően</a:t>
            </a:r>
          </a:p>
          <a:p>
            <a:pPr>
              <a:buFontTx/>
              <a:buAutoNum type="arabicPeriod"/>
            </a:pPr>
            <a:r>
              <a:rPr lang="hu-HU" sz="1800" smtClean="0"/>
              <a:t>A csoport összehasonlítása más csoporttapasztalatokkal.</a:t>
            </a:r>
          </a:p>
          <a:p>
            <a:pPr>
              <a:buFontTx/>
              <a:buNone/>
            </a:pPr>
            <a:r>
              <a:rPr lang="hu-HU" sz="2400" smtClean="0"/>
              <a:t>Befolyásolási lehetőségek – a vonzó csoportban:</a:t>
            </a:r>
          </a:p>
          <a:p>
            <a:r>
              <a:rPr lang="hu-HU" sz="1800" smtClean="0"/>
              <a:t>Sok a tagok közötti interakció</a:t>
            </a:r>
          </a:p>
          <a:p>
            <a:r>
              <a:rPr lang="hu-HU" sz="1800" smtClean="0"/>
              <a:t>Sikeresen elérik céljaikat</a:t>
            </a:r>
          </a:p>
          <a:p>
            <a:r>
              <a:rPr lang="hu-HU" sz="1800" smtClean="0"/>
              <a:t>Együttműködőek és nem versengőek</a:t>
            </a:r>
          </a:p>
          <a:p>
            <a:r>
              <a:rPr lang="hu-HU" sz="1800" smtClean="0"/>
              <a:t>A csoportközi viszonyok viszont kompetitivek</a:t>
            </a:r>
          </a:p>
          <a:p>
            <a:r>
              <a:rPr lang="hu-HU" sz="1800" smtClean="0"/>
              <a:t>Elég kicsik, így mindenki befolyásolhatja a folyamatokat/döntéseket</a:t>
            </a:r>
          </a:p>
          <a:p>
            <a:r>
              <a:rPr lang="hu-HU" sz="1800" smtClean="0"/>
              <a:t>Kielégítik a tagok elvárásait, szükségleteit</a:t>
            </a:r>
          </a:p>
          <a:p>
            <a:r>
              <a:rPr lang="hu-HU" sz="1800" smtClean="0"/>
              <a:t>Fokozzák tagságuk presztizsét és relatív státuszát</a:t>
            </a:r>
          </a:p>
          <a:p>
            <a:r>
              <a:rPr lang="hu-HU" sz="1800" smtClean="0"/>
              <a:t>Olyan erőforrásokhoz juttatják tagjaikat, melyek egyénileg nem elérhetőek.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Comic Sans MS" pitchFamily="66" charset="0"/>
              </a:rPr>
              <a:t/>
            </a:r>
            <a:br>
              <a:rPr lang="hu-HU" b="1" smtClean="0">
                <a:latin typeface="Comic Sans MS" pitchFamily="66" charset="0"/>
              </a:rPr>
            </a:br>
            <a:r>
              <a:rPr lang="hu-HU" b="1" smtClean="0">
                <a:latin typeface="Comic Sans MS" pitchFamily="66" charset="0"/>
              </a:rPr>
              <a:t/>
            </a:r>
            <a:br>
              <a:rPr lang="hu-HU" b="1" smtClean="0">
                <a:latin typeface="Comic Sans MS" pitchFamily="66" charset="0"/>
              </a:rPr>
            </a:br>
            <a:r>
              <a:rPr lang="hu-HU" b="1" smtClean="0">
                <a:latin typeface="Comic Sans MS" pitchFamily="66" charset="0"/>
              </a:rPr>
              <a:t/>
            </a:r>
            <a:br>
              <a:rPr lang="hu-HU" b="1" smtClean="0">
                <a:latin typeface="Comic Sans MS" pitchFamily="66" charset="0"/>
              </a:rPr>
            </a:br>
            <a:r>
              <a:rPr lang="hu-HU" b="1" smtClean="0">
                <a:latin typeface="Comic Sans MS" pitchFamily="66" charset="0"/>
              </a:rPr>
              <a:t/>
            </a:r>
            <a:br>
              <a:rPr lang="hu-HU" b="1" smtClean="0">
                <a:latin typeface="Comic Sans MS" pitchFamily="66" charset="0"/>
              </a:rPr>
            </a:br>
            <a:r>
              <a:rPr lang="hu-HU" b="1" smtClean="0">
                <a:latin typeface="Comic Sans MS" pitchFamily="66" charset="0"/>
              </a:rPr>
              <a:t/>
            </a:r>
            <a:br>
              <a:rPr lang="hu-HU" b="1" smtClean="0">
                <a:latin typeface="Comic Sans MS" pitchFamily="66" charset="0"/>
              </a:rPr>
            </a:br>
            <a:r>
              <a:rPr lang="hu-HU" b="1" smtClean="0">
                <a:latin typeface="Comic Sans MS" pitchFamily="66" charset="0"/>
              </a:rPr>
              <a:t/>
            </a:r>
            <a:br>
              <a:rPr lang="hu-HU" b="1" smtClean="0">
                <a:latin typeface="Comic Sans MS" pitchFamily="66" charset="0"/>
              </a:rPr>
            </a:br>
            <a:r>
              <a:rPr lang="hu-HU" b="1" smtClean="0">
                <a:latin typeface="Comic Sans MS" pitchFamily="66" charset="0"/>
              </a:rPr>
              <a:t/>
            </a:r>
            <a:br>
              <a:rPr lang="hu-HU" b="1" smtClean="0">
                <a:latin typeface="Comic Sans MS" pitchFamily="66" charset="0"/>
              </a:rPr>
            </a:br>
            <a:r>
              <a:rPr lang="hu-HU" b="1" smtClean="0">
                <a:latin typeface="Comic Sans MS" pitchFamily="66" charset="0"/>
              </a:rPr>
              <a:t>1. </a:t>
            </a:r>
            <a:r>
              <a:rPr lang="hu-HU" smtClean="0"/>
              <a:t>A szociális csoportmunka fogalmi és szemléletbeli keretei, szándékai, előnyei, értékei. Esetmunka – csoportmunka – közösségi munka összefüggései</a:t>
            </a:r>
            <a:br>
              <a:rPr lang="hu-HU" smtClean="0"/>
            </a:br>
            <a:endParaRPr lang="hu-HU" smtClean="0"/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229600" cy="1143000"/>
          </a:xfrm>
        </p:spPr>
        <p:txBody>
          <a:bodyPr/>
          <a:lstStyle/>
          <a:p>
            <a:pPr algn="l"/>
            <a:r>
              <a:rPr lang="hu-HU" sz="3200" smtClean="0"/>
              <a:t>3. Szociális kontroll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>
          <a:xfrm>
            <a:off x="323850" y="692150"/>
            <a:ext cx="8362950" cy="5721350"/>
          </a:xfrm>
        </p:spPr>
        <p:txBody>
          <a:bodyPr/>
          <a:lstStyle/>
          <a:p>
            <a:pPr>
              <a:buFontTx/>
              <a:buNone/>
            </a:pPr>
            <a:r>
              <a:rPr lang="hu-HU" sz="2200" smtClean="0"/>
              <a:t>= </a:t>
            </a:r>
            <a:r>
              <a:rPr lang="hu-HU" sz="2000" smtClean="0"/>
              <a:t>A szociális kontroll olyan folyamatokra vonatkozik, melyek révén a csoport eléri a megfelelő működéshez szükséges engedelmeskedést, konformitást.</a:t>
            </a:r>
          </a:p>
          <a:p>
            <a:pPr>
              <a:buFontTx/>
              <a:buNone/>
            </a:pPr>
            <a:r>
              <a:rPr lang="hu-HU" sz="2200" smtClean="0"/>
              <a:t>Az egymással kölcsönhatásban lévő tényezők, amelyekből a szociális kontroll származik:</a:t>
            </a:r>
          </a:p>
          <a:p>
            <a:r>
              <a:rPr lang="hu-HU" sz="2000" smtClean="0"/>
              <a:t>NORMÁK: hitek, elvárások arra vonatkozóan, hogy mit tekintünk megfelelő és elvárható cselekvési módnak. Utánzás alapján sajátítják el a tagok, bizonyos viselkedésekért jutalmakat, míg másokért büntetéseket kapnak. Lehetnek kötöttek vagy rugalmasak. Stabilizálják és szabályozzák a csoportbeli viselkedést.</a:t>
            </a:r>
          </a:p>
          <a:p>
            <a:r>
              <a:rPr lang="hu-HU" sz="2000" smtClean="0"/>
              <a:t>SZEREPEK: elvárások a különböző funkciókat betöltő egyénekkel szemben, lehetővé teszik a munkamegosztást, a hatalom megfelelő gyakorlását, a vitális funkciók ellátását a csoportban.</a:t>
            </a:r>
          </a:p>
          <a:p>
            <a:r>
              <a:rPr lang="hu-HU" sz="2000" smtClean="0"/>
              <a:t>STÁTUSZ: a csoport hierarchiában elfoglalt hely, melyet befolyásolják az egyes tagok szakértelme, külső presztizse, csoportbeli cselekvése.</a:t>
            </a:r>
          </a:p>
          <a:p>
            <a:endParaRPr lang="hu-HU" sz="2400" smtClean="0"/>
          </a:p>
          <a:p>
            <a:endParaRPr lang="hu-HU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l"/>
            <a:r>
              <a:rPr lang="hu-HU" sz="3200" smtClean="0"/>
              <a:t>3. Szociális kontroll (folyt.)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>
          <a:xfrm>
            <a:off x="323850" y="981075"/>
            <a:ext cx="8362950" cy="5145088"/>
          </a:xfrm>
        </p:spPr>
        <p:txBody>
          <a:bodyPr/>
          <a:lstStyle/>
          <a:p>
            <a:pPr>
              <a:buFontTx/>
              <a:buNone/>
            </a:pPr>
            <a:r>
              <a:rPr lang="hu-HU" sz="2400" smtClean="0"/>
              <a:t>A konformitást meghatározó tényezők:</a:t>
            </a:r>
          </a:p>
          <a:p>
            <a:r>
              <a:rPr lang="hu-HU" sz="2000" smtClean="0"/>
              <a:t>A csoport vonzereje, a csoportcél elfogadottsága, a csoportnyomás, a normaszegés szankciói, a jutalmak, a normák rugalmassága (szabadságfoka)</a:t>
            </a:r>
          </a:p>
          <a:p>
            <a:pPr>
              <a:buFontTx/>
              <a:buNone/>
            </a:pPr>
            <a:r>
              <a:rPr lang="hu-HU" sz="2400" smtClean="0"/>
              <a:t>A deviáns viselkedés kezelése</a:t>
            </a:r>
          </a:p>
          <a:p>
            <a:r>
              <a:rPr lang="hu-HU" sz="2000" smtClean="0"/>
              <a:t>Az újítás először mindig deviancia!</a:t>
            </a:r>
          </a:p>
          <a:p>
            <a:r>
              <a:rPr lang="hu-HU" sz="2000" smtClean="0"/>
              <a:t>A szerepek megváltoztatása: megbeszéléssel</a:t>
            </a:r>
          </a:p>
          <a:p>
            <a:r>
              <a:rPr lang="hu-HU" sz="2000" smtClean="0"/>
              <a:t>A normák megváltoztatásának 3 fázisa: 1. „felolvadás”, melyet krízis okoz, ami kiváltja a megvitatást, 2. új egyensúlyi helyezet kidolgozása, melyhez új normák tartoznak, 3. „újrafagyás” – az egyensúlyi helyzet stabilizálódása </a:t>
            </a:r>
          </a:p>
          <a:p>
            <a:pPr>
              <a:buFontTx/>
              <a:buNone/>
            </a:pPr>
            <a:endParaRPr lang="hu-HU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3200" smtClean="0"/>
              <a:t>4. Csoportkultúra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395288" y="1268413"/>
            <a:ext cx="8291512" cy="4857750"/>
          </a:xfrm>
        </p:spPr>
        <p:txBody>
          <a:bodyPr/>
          <a:lstStyle/>
          <a:p>
            <a:pPr>
              <a:buFontTx/>
              <a:buNone/>
            </a:pPr>
            <a:r>
              <a:rPr lang="hu-HU" sz="2400" smtClean="0"/>
              <a:t>= jellemző értékítéletek, nézetek, szokások és hagyományok</a:t>
            </a:r>
          </a:p>
          <a:p>
            <a:pPr>
              <a:buFontTx/>
              <a:buNone/>
            </a:pPr>
            <a:r>
              <a:rPr lang="hu-HU" sz="2400" smtClean="0"/>
              <a:t>A pozitív csoportkultúra kidolgozásának elősegítése:</a:t>
            </a:r>
          </a:p>
          <a:p>
            <a:r>
              <a:rPr lang="hu-HU" sz="2000" smtClean="0"/>
              <a:t>Megvizsgálják a saját maguk által a csoportba hozott értékítéleteket, és összehasonlítják őket a többiekével.</a:t>
            </a:r>
          </a:p>
          <a:p>
            <a:r>
              <a:rPr lang="hu-HU" sz="2000" smtClean="0"/>
              <a:t>Megismerik a környezet (intézmény, lakóközösség és társadalom) értékeit.</a:t>
            </a:r>
          </a:p>
          <a:p>
            <a:r>
              <a:rPr lang="hu-HU" sz="2000" smtClean="0"/>
              <a:t>Igyekeznek megszabadulni a sztereotípiáktól, melyek gátolják őket a többi csoporttaggal való interakcióban.</a:t>
            </a:r>
          </a:p>
          <a:p>
            <a:r>
              <a:rPr lang="hu-HU" sz="2000" smtClean="0"/>
              <a:t>Kielégítik a saját szocioemocionális szükségleteiket, valamint azokat is, amelyek egyéni céljaik és a csoportcélok eléréséhez kötődnek.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Egyén a csoportban</a:t>
            </a:r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>
          <a:xfrm>
            <a:off x="468313" y="1125538"/>
            <a:ext cx="8218487" cy="5000625"/>
          </a:xfrm>
        </p:spPr>
        <p:txBody>
          <a:bodyPr/>
          <a:lstStyle/>
          <a:p>
            <a:pPr>
              <a:buFontTx/>
              <a:buNone/>
            </a:pPr>
            <a:r>
              <a:rPr lang="hu-HU" sz="2000" smtClean="0"/>
              <a:t>A szerep = a külső én</a:t>
            </a:r>
          </a:p>
          <a:p>
            <a:pPr>
              <a:buFontTx/>
              <a:buNone/>
            </a:pPr>
            <a:r>
              <a:rPr lang="hu-HU" sz="2000" smtClean="0"/>
              <a:t>Formális és informális szerepek</a:t>
            </a:r>
          </a:p>
          <a:p>
            <a:pPr>
              <a:buFontTx/>
              <a:buNone/>
            </a:pPr>
            <a:r>
              <a:rPr lang="hu-HU" sz="2000" smtClean="0"/>
              <a:t>Pozitív és negatív szerepek</a:t>
            </a:r>
          </a:p>
          <a:p>
            <a:r>
              <a:rPr lang="hu-HU" sz="2000" smtClean="0"/>
              <a:t>Bűnbak</a:t>
            </a:r>
          </a:p>
          <a:p>
            <a:r>
              <a:rPr lang="hu-HU" sz="2000" smtClean="0"/>
              <a:t>A deviáns tag</a:t>
            </a:r>
          </a:p>
          <a:p>
            <a:pPr lvl="1"/>
            <a:r>
              <a:rPr lang="hu-HU" sz="2000" smtClean="0"/>
              <a:t>A deviáns viselkedés kommunikációs forma</a:t>
            </a:r>
          </a:p>
          <a:p>
            <a:pPr lvl="1"/>
            <a:r>
              <a:rPr lang="hu-HU" sz="2000" smtClean="0"/>
              <a:t>A deviáns csoporttagnak funkcionális szerepe van a csoportban</a:t>
            </a:r>
          </a:p>
          <a:p>
            <a:r>
              <a:rPr lang="hu-HU" sz="2000" smtClean="0"/>
              <a:t>A belső vezető</a:t>
            </a:r>
          </a:p>
          <a:p>
            <a:r>
              <a:rPr lang="hu-HU" sz="2000" smtClean="0"/>
              <a:t>A kapuőr</a:t>
            </a:r>
          </a:p>
          <a:p>
            <a:r>
              <a:rPr lang="hu-HU" sz="2000" smtClean="0"/>
              <a:t>A defenzív tag</a:t>
            </a:r>
          </a:p>
          <a:p>
            <a:r>
              <a:rPr lang="hu-HU" sz="2000" smtClean="0"/>
              <a:t>A hallgatag tag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Comic Sans MS" pitchFamily="66" charset="0"/>
              </a:rPr>
              <a:t>III. Csoportvezetés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hu-HU" sz="2800" b="1" smtClean="0"/>
              <a:t>Tervezés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A csoport célja?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A mód, ahogy a célt el tudjuk érni?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A tagok jellemzői?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Vannak-e az egyes tagoknak sajátos céljai vagy szükségletei?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Milyen forrásokra van szükségre a tagoknak a cél eléréséhez?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Az első találkozás programja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Hogyan fogjuk elérni a tagok közreműködését?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„Jégtörő gyakorlatok”, üdítő, ropi, a székek elrendezése, atmoszféra?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Találkozó helye?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300" smtClean="0"/>
              <a:t>Miért téged választottak vezetőnek? Mit várnak a tagok tőled?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hu-HU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Comic Sans MS" pitchFamily="66" charset="0"/>
              </a:rPr>
              <a:t>II. Csoportvezetés (folyt.)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z="2800" smtClean="0"/>
              <a:t>2. A találkozások tervezése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 Releváns téma kiválasztása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Sok példát mutass be!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A téma bemutatása logikus rendben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Idő tervezése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Készülj fel a rugalmasságra!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Váltogasd a módszereket! Mozogjanak!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Tisztázd a szerepedet!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Tisztázd, hogy mi miért történik!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2400" smtClean="0"/>
              <a:t>Az elején tisztázd a napirendet!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hu-HU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Comic Sans MS" pitchFamily="66" charset="0"/>
              </a:rPr>
              <a:t>II. Csoportvezetés (folyt.)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3. A csoport zárása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mtClean="0"/>
              <a:t>A sikeres csoport lezárása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mtClean="0"/>
              <a:t>A sikertelen csoport lezárása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mtClean="0"/>
              <a:t>Egy csoporttag kiválása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mtClean="0"/>
              <a:t>Egy csoporttag bevonása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mtClean="0"/>
              <a:t>A csoportvezető távozása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2816"/>
            <a:ext cx="8229600" cy="1143000"/>
          </a:xfrm>
        </p:spPr>
        <p:txBody>
          <a:bodyPr/>
          <a:lstStyle/>
          <a:p>
            <a:pPr eaLnBrk="1" hangingPunct="1"/>
            <a:r>
              <a:rPr lang="hu-HU" sz="3200" b="1" dirty="0" smtClean="0">
                <a:latin typeface="Comic Sans MS" pitchFamily="66" charset="0"/>
              </a:rPr>
              <a:t>Köszönöm a figyelmeteket.</a:t>
            </a:r>
            <a:endParaRPr lang="hu-HU" sz="32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smtClean="0">
                <a:latin typeface="Comic Sans MS" pitchFamily="66" charset="0"/>
              </a:rPr>
              <a:t>A csoportmunka meghatározása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u-HU" sz="2800" dirty="0" smtClean="0"/>
              <a:t>A szociális munka céljainak érvényesülése a csoportmunka eszközeivel.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2800" dirty="0" smtClean="0"/>
              <a:t>Célok:</a:t>
            </a:r>
          </a:p>
          <a:p>
            <a:pPr eaLnBrk="1" hangingPunct="1">
              <a:defRPr/>
            </a:pPr>
            <a:r>
              <a:rPr lang="hu-HU" sz="2800" dirty="0" smtClean="0"/>
              <a:t>Korrekció</a:t>
            </a:r>
          </a:p>
          <a:p>
            <a:pPr eaLnBrk="1" hangingPunct="1">
              <a:defRPr/>
            </a:pPr>
            <a:r>
              <a:rPr lang="hu-HU" sz="2800" dirty="0" smtClean="0"/>
              <a:t>Megelőzés</a:t>
            </a:r>
          </a:p>
          <a:p>
            <a:pPr eaLnBrk="1" hangingPunct="1">
              <a:defRPr/>
            </a:pPr>
            <a:r>
              <a:rPr lang="hu-HU" sz="2800" dirty="0" smtClean="0"/>
              <a:t>Az általános emberi fejlődés elősegítése</a:t>
            </a:r>
          </a:p>
          <a:p>
            <a:pPr eaLnBrk="1" hangingPunct="1">
              <a:defRPr/>
            </a:pPr>
            <a:r>
              <a:rPr lang="hu-HU" sz="2800" dirty="0" smtClean="0"/>
              <a:t>Személyes előre haladás támogatása</a:t>
            </a:r>
          </a:p>
          <a:p>
            <a:pPr eaLnBrk="1" hangingPunct="1">
              <a:defRPr/>
            </a:pPr>
            <a:r>
              <a:rPr lang="hu-HU" sz="2800" dirty="0" smtClean="0"/>
              <a:t>Állampolgári felelősség és részvétel támogatása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sz="2800" dirty="0" smtClean="0"/>
              <a:t>Szemléleti alap: egyén a környezetben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b="1" smtClean="0">
                <a:latin typeface="Comic Sans MS" pitchFamily="66" charset="0"/>
              </a:rPr>
              <a:t/>
            </a:r>
            <a:br>
              <a:rPr lang="hu-HU" sz="3200" b="1" smtClean="0">
                <a:latin typeface="Comic Sans MS" pitchFamily="66" charset="0"/>
              </a:rPr>
            </a:br>
            <a:r>
              <a:rPr lang="hu-HU" sz="3200" b="1" smtClean="0">
                <a:latin typeface="Comic Sans MS" pitchFamily="66" charset="0"/>
              </a:rPr>
              <a:t>A csoportmunka előnyei az esetkezeléssel szemben</a:t>
            </a:r>
            <a:endParaRPr lang="hu-HU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525963"/>
          </a:xfrm>
        </p:spPr>
        <p:txBody>
          <a:bodyPr/>
          <a:lstStyle/>
          <a:p>
            <a:pPr eaLnBrk="1" hangingPunct="1"/>
            <a:r>
              <a:rPr lang="hu-HU" sz="2800" smtClean="0"/>
              <a:t>A problémák általában nem egyediek</a:t>
            </a:r>
          </a:p>
          <a:p>
            <a:pPr eaLnBrk="1" hangingPunct="1"/>
            <a:r>
              <a:rPr lang="hu-HU" sz="2800" smtClean="0"/>
              <a:t>Az igénybevevőknek általában egyik problémája, hogy nincsen vagy hiányos a társas támogató rendszerük</a:t>
            </a:r>
          </a:p>
          <a:p>
            <a:pPr eaLnBrk="1" hangingPunct="1"/>
            <a:r>
              <a:rPr lang="hu-HU" sz="2800" smtClean="0"/>
              <a:t>A szociális munkás egyedül van, és nem tud akkora forrásokat mozgósítani, mint egy csoport</a:t>
            </a:r>
          </a:p>
          <a:p>
            <a:pPr eaLnBrk="1" hangingPunct="1"/>
            <a:r>
              <a:rPr lang="hu-HU" sz="2800" smtClean="0"/>
              <a:t>A csoport mindig erősebb, hatékonyabb</a:t>
            </a:r>
          </a:p>
          <a:p>
            <a:pPr eaLnBrk="1" hangingPunct="1"/>
            <a:r>
              <a:rPr lang="hu-HU" sz="2800" smtClean="0"/>
              <a:t>A csoportmunka olcsóbb: több klienssel lehet foglalkozni egy időben, egy helyen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1775" y="2205038"/>
            <a:ext cx="8218488" cy="4857750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Nem jó, ha a személyes problémák megjelennek a csoportban</a:t>
            </a:r>
          </a:p>
          <a:p>
            <a:pPr eaLnBrk="1" hangingPunct="1">
              <a:defRPr/>
            </a:pPr>
            <a:r>
              <a:rPr lang="hu-HU" sz="2800" dirty="0" smtClean="0"/>
              <a:t>A kapcsolatok lehetnek rombolóak</a:t>
            </a:r>
          </a:p>
          <a:p>
            <a:pPr eaLnBrk="1" hangingPunct="1">
              <a:defRPr/>
            </a:pPr>
            <a:r>
              <a:rPr lang="hu-HU" sz="2800" dirty="0" smtClean="0"/>
              <a:t>A csoport kizsákmányolhatja az egyént</a:t>
            </a:r>
          </a:p>
          <a:p>
            <a:pPr eaLnBrk="1" hangingPunct="1">
              <a:defRPr/>
            </a:pPr>
            <a:r>
              <a:rPr lang="hu-HU" sz="2800" dirty="0" smtClean="0"/>
              <a:t>A csoport mindig erősebb („elszabadulhat”)</a:t>
            </a:r>
          </a:p>
          <a:p>
            <a:pPr eaLnBrk="1" hangingPunct="1">
              <a:defRPr/>
            </a:pPr>
            <a:r>
              <a:rPr lang="hu-HU" sz="2800" dirty="0" smtClean="0"/>
              <a:t>A csoport drága: személyi és tárgyi feltételek</a:t>
            </a:r>
          </a:p>
          <a:p>
            <a:pPr marL="0" indent="0" eaLnBrk="1" hangingPunct="1">
              <a:buFontTx/>
              <a:buNone/>
              <a:defRPr/>
            </a:pPr>
            <a:endParaRPr lang="hu-HU" dirty="0" smtClean="0"/>
          </a:p>
        </p:txBody>
      </p:sp>
      <p:sp>
        <p:nvSpPr>
          <p:cNvPr id="6147" name="Szövegdoboz 11"/>
          <p:cNvSpPr txBox="1">
            <a:spLocks noChangeArrowheads="1"/>
          </p:cNvSpPr>
          <p:nvPr/>
        </p:nvSpPr>
        <p:spPr bwMode="auto">
          <a:xfrm>
            <a:off x="250825" y="692150"/>
            <a:ext cx="82819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3200" b="1">
                <a:latin typeface="Comic Sans MS" pitchFamily="66" charset="0"/>
              </a:rPr>
              <a:t>A csoportmunka hátrányai az esetkezeléssel szemben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323850" y="2349500"/>
            <a:ext cx="8229600" cy="1143000"/>
          </a:xfrm>
        </p:spPr>
        <p:txBody>
          <a:bodyPr/>
          <a:lstStyle/>
          <a:p>
            <a:pPr eaLnBrk="1" hangingPunct="1"/>
            <a:r>
              <a:rPr lang="hu-HU" b="1" smtClean="0">
                <a:latin typeface="Comic Sans MS" pitchFamily="66" charset="0"/>
              </a:rPr>
              <a:t>2. A szociális csoportmunka fő modelljei, a szociális munkában használt csoportok típusai</a:t>
            </a:r>
            <a:r>
              <a:rPr lang="hu-HU" smtClean="0"/>
              <a:t/>
            </a:r>
            <a:br>
              <a:rPr lang="hu-HU" smtClean="0"/>
            </a:br>
            <a:endParaRPr lang="hu-H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b="1" smtClean="0">
                <a:latin typeface="Comic Sans MS" pitchFamily="66" charset="0"/>
              </a:rPr>
              <a:t>A csoportmunka modelljei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hu-HU" smtClean="0"/>
              <a:t>Társadalmi akció modell (a környezetnek a csoport érdekeinek megfelelő befolyásolása, érdekérvényesítés)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hu-HU" smtClean="0"/>
              <a:t>Terápiás segítségnyújtás (személyes problémában nyújt segítséget)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hu-HU" smtClean="0"/>
              <a:t>Kölcsönös segítségnyújtás és védelem (önsegítő és érdekvédelmi csoportok)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hu-HU" smtClean="0"/>
              <a:t>Fejlődésmodell (a három modell integrációja)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b="1" smtClean="0">
                <a:latin typeface="Comic Sans MS" pitchFamily="66" charset="0"/>
              </a:rPr>
              <a:t>Csoportok típusai a szociális munka gyakorlatában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Rekreációs csoportok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Rekreációs készségfejlesztő csoportok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Oktató csoportok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Problémamegoldó és döntéshozó csoportok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Önsegítő csoportok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Szocializációs csoportok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Terápiás csoportok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hu-HU" sz="3200" b="1" smtClean="0">
                <a:latin typeface="Comic Sans MS" pitchFamily="66" charset="0"/>
              </a:rPr>
              <a:t>6. A csoport működésének belső világa, dinamikája, versengés együttműködés, stílusok, hatalom, stb.</a:t>
            </a:r>
            <a:endParaRPr lang="hu-HU" sz="4000" b="1" smtClean="0"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Tagsági és vonatkoztatási csoport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A csoportfejlődés szakaszai: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Ismerkedés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Hatalom és kontroll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Intimitás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Differenciálódás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hu-HU" smtClean="0"/>
              <a:t>Lezárás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Feladatra és fenntartásra irányuló szerepek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1473</Words>
  <Application>Microsoft Office PowerPoint</Application>
  <PresentationFormat>Diavetítés a képernyőre (4:3 oldalarány)</PresentationFormat>
  <Paragraphs>216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Alapértelmezett terv</vt:lpstr>
      <vt:lpstr>Szociális munka csoportokkal</vt:lpstr>
      <vt:lpstr>       1. A szociális csoportmunka fogalmi és szemléletbeli keretei, szándékai, előnyei, értékei. Esetmunka – csoportmunka – közösségi munka összefüggései </vt:lpstr>
      <vt:lpstr>A csoportmunka meghatározása</vt:lpstr>
      <vt:lpstr> A csoportmunka előnyei az esetkezeléssel szemben</vt:lpstr>
      <vt:lpstr>5. dia</vt:lpstr>
      <vt:lpstr>2. A szociális csoportmunka fő modelljei, a szociális munkában használt csoportok típusai </vt:lpstr>
      <vt:lpstr>A csoportmunka modelljei</vt:lpstr>
      <vt:lpstr>Csoportok típusai a szociális munka gyakorlatában</vt:lpstr>
      <vt:lpstr>6. A csoport működésének belső világa, dinamikája, versengés együttműködés, stílusok, hatalom, stb.</vt:lpstr>
      <vt:lpstr>8. Vezetéselmélet </vt:lpstr>
      <vt:lpstr>8. Vezetéselmélet (folyt.) </vt:lpstr>
      <vt:lpstr>Csoportvezetés</vt:lpstr>
      <vt:lpstr>13. dia</vt:lpstr>
      <vt:lpstr>3. A csoport vezetéséhez szükséges készségek</vt:lpstr>
      <vt:lpstr>15. dia</vt:lpstr>
      <vt:lpstr>Csoportdinamika</vt:lpstr>
      <vt:lpstr>17. dia</vt:lpstr>
      <vt:lpstr>1. Interakciós és kommunikációs minták (folyt.) </vt:lpstr>
      <vt:lpstr>2. A csoportkohézió</vt:lpstr>
      <vt:lpstr>3. Szociális kontroll</vt:lpstr>
      <vt:lpstr>3. Szociális kontroll (folyt.)</vt:lpstr>
      <vt:lpstr>4. Csoportkultúra</vt:lpstr>
      <vt:lpstr>Egyén a csoportban</vt:lpstr>
      <vt:lpstr>III. Csoportvezetés</vt:lpstr>
      <vt:lpstr>II. Csoportvezetés (folyt.)</vt:lpstr>
      <vt:lpstr>II. Csoportvezetés (folyt.)</vt:lpstr>
      <vt:lpstr>Köszönöm a figyelmeteket.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Közösségi munka</dc:title>
  <dc:creator>Judit</dc:creator>
  <cp:lastModifiedBy>Kozma Judit</cp:lastModifiedBy>
  <cp:revision>45</cp:revision>
  <dcterms:created xsi:type="dcterms:W3CDTF">2012-02-09T17:53:18Z</dcterms:created>
  <dcterms:modified xsi:type="dcterms:W3CDTF">2013-02-28T20:10:53Z</dcterms:modified>
</cp:coreProperties>
</file>