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34"/>
  </p:notesMasterIdLst>
  <p:sldIdLst>
    <p:sldId id="256" r:id="rId2"/>
    <p:sldId id="259" r:id="rId3"/>
    <p:sldId id="261" r:id="rId4"/>
    <p:sldId id="263" r:id="rId5"/>
    <p:sldId id="262" r:id="rId6"/>
    <p:sldId id="264" r:id="rId7"/>
    <p:sldId id="265" r:id="rId8"/>
    <p:sldId id="278" r:id="rId9"/>
    <p:sldId id="279" r:id="rId10"/>
    <p:sldId id="281" r:id="rId11"/>
    <p:sldId id="273" r:id="rId12"/>
    <p:sldId id="275" r:id="rId13"/>
    <p:sldId id="276" r:id="rId14"/>
    <p:sldId id="288" r:id="rId15"/>
    <p:sldId id="277" r:id="rId16"/>
    <p:sldId id="285" r:id="rId17"/>
    <p:sldId id="266" r:id="rId18"/>
    <p:sldId id="268" r:id="rId19"/>
    <p:sldId id="274" r:id="rId20"/>
    <p:sldId id="287" r:id="rId21"/>
    <p:sldId id="286" r:id="rId22"/>
    <p:sldId id="292" r:id="rId23"/>
    <p:sldId id="290" r:id="rId24"/>
    <p:sldId id="291" r:id="rId25"/>
    <p:sldId id="293" r:id="rId26"/>
    <p:sldId id="295" r:id="rId27"/>
    <p:sldId id="289" r:id="rId28"/>
    <p:sldId id="294" r:id="rId29"/>
    <p:sldId id="296" r:id="rId30"/>
    <p:sldId id="282" r:id="rId31"/>
    <p:sldId id="283" r:id="rId32"/>
    <p:sldId id="25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2" autoAdjust="0"/>
  </p:normalViewPr>
  <p:slideViewPr>
    <p:cSldViewPr snapToObjects="1">
      <p:cViewPr varScale="1">
        <p:scale>
          <a:sx n="110" d="100"/>
          <a:sy n="110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2018.04.27.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2018.04.27.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2018.04.27.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2018.04.27.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2018.04.27.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2018.04.27.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493155"/>
            <a:ext cx="7684268" cy="2304256"/>
          </a:xfrm>
        </p:spPr>
        <p:txBody>
          <a:bodyPr>
            <a:normAutofit/>
          </a:bodyPr>
          <a:lstStyle/>
          <a:p>
            <a:r>
              <a:rPr lang="hu-HU" sz="2000" dirty="0"/>
              <a:t>Megújuló Egyetem Felsőoktatási intézményi fejlesztések a felsőfokú oktatás minőségének és hozzáférhetőségének együttes javítása érdekében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2400" dirty="0" smtClean="0"/>
              <a:t>EFOP-3.4.3-16-2016-00015</a:t>
            </a:r>
            <a:r>
              <a:rPr lang="hu-HU" dirty="0" smtClean="0"/>
              <a:t> </a:t>
            </a:r>
            <a:endParaRPr lang="hu-HU" sz="28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23528" y="302585"/>
            <a:ext cx="7776864" cy="783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dirty="0" smtClean="0"/>
              <a:t>Főnix – me 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476672"/>
            <a:ext cx="1222851" cy="121923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97948" y="4077072"/>
            <a:ext cx="54726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b="1" dirty="0" smtClean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Vallási megújulási mozgalmak: Lelkiségi mozgalmak, bázisközösségek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M</a:t>
            </a:r>
            <a:r>
              <a:rPr lang="hu-HU" dirty="0" smtClean="0"/>
              <a:t>inden </a:t>
            </a:r>
            <a:r>
              <a:rPr lang="hu-HU" dirty="0"/>
              <a:t>olyan </a:t>
            </a:r>
            <a:r>
              <a:rPr lang="hu-HU" dirty="0" smtClean="0"/>
              <a:t>csoport </a:t>
            </a:r>
            <a:r>
              <a:rPr lang="hu-HU" dirty="0"/>
              <a:t>lelkiségi </a:t>
            </a:r>
            <a:r>
              <a:rPr lang="hu-HU" dirty="0" smtClean="0"/>
              <a:t>mozgalom, </a:t>
            </a:r>
            <a:r>
              <a:rPr lang="hu-HU" dirty="0"/>
              <a:t>amely működése során az általános keresztény jellegzetességek közül meghatározott értékeket emel ki és magát önálló névvel ellátva, közösségnek definiálja</a:t>
            </a:r>
            <a:r>
              <a:rPr lang="hu-HU" dirty="0" smtClean="0"/>
              <a:t>. (</a:t>
            </a:r>
            <a:r>
              <a:rPr lang="hu-HU" dirty="0" err="1" smtClean="0"/>
              <a:t>Czagány</a:t>
            </a:r>
            <a:r>
              <a:rPr lang="hu-HU" dirty="0" smtClean="0"/>
              <a:t>)</a:t>
            </a:r>
          </a:p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Egyház küldetésének minél jobb teljesítésére tett próbálkozások összefoglaló neve. Közös vonásaik az a) </a:t>
            </a:r>
            <a:r>
              <a:rPr lang="hu-HU" i="1" dirty="0"/>
              <a:t>elmélyült lelkiség</a:t>
            </a:r>
            <a:r>
              <a:rPr lang="hu-HU" dirty="0"/>
              <a:t>, b) </a:t>
            </a:r>
            <a:r>
              <a:rPr lang="hu-HU" i="1" dirty="0"/>
              <a:t>evangelizálás és katekézis</a:t>
            </a:r>
            <a:r>
              <a:rPr lang="hu-HU" dirty="0"/>
              <a:t>, c) </a:t>
            </a:r>
            <a:r>
              <a:rPr lang="hu-HU" i="1" dirty="0"/>
              <a:t>küldetés</a:t>
            </a:r>
            <a:r>
              <a:rPr lang="hu-HU" dirty="0"/>
              <a:t> a világ szolgálata és üdvözítése közti közvetítésre, d) </a:t>
            </a:r>
            <a:r>
              <a:rPr lang="hu-HU" i="1" dirty="0"/>
              <a:t>a laikusok és a hierarchia új viszonya</a:t>
            </a:r>
            <a:r>
              <a:rPr lang="hu-HU" dirty="0"/>
              <a:t>, e) </a:t>
            </a:r>
            <a:r>
              <a:rPr lang="hu-HU" i="1" dirty="0"/>
              <a:t>közösség és testvériesség</a:t>
            </a:r>
            <a:r>
              <a:rPr lang="hu-HU" dirty="0"/>
              <a:t> Jézus Krisztusban f) </a:t>
            </a:r>
            <a:r>
              <a:rPr lang="hu-HU" i="1" dirty="0"/>
              <a:t>egyháziasság új stílusa</a:t>
            </a:r>
            <a:r>
              <a:rPr lang="hu-HU" dirty="0" smtClean="0"/>
              <a:t>.(Magyar Katolikus mozgalom)</a:t>
            </a:r>
          </a:p>
          <a:p>
            <a:r>
              <a:rPr lang="hu-HU" dirty="0"/>
              <a:t>A bázisközösség </a:t>
            </a:r>
            <a:r>
              <a:rPr lang="hu-HU" dirty="0" smtClean="0"/>
              <a:t>olyan </a:t>
            </a:r>
            <a:r>
              <a:rPr lang="hu-HU" dirty="0"/>
              <a:t>személyes, baráti (olykor családi) kapcsolatokra épülő, informális és autonóm csoport a katolikus egyházon belül, amelynek tagjai az átlagnál igényesebb, tudatosabb vallásosság ápolására törekszenek, istenkapcsolatuk, a liturgiában való részvételük személyesebb, mint az átlag templomjáróké</a:t>
            </a:r>
            <a:r>
              <a:rPr lang="hu-HU" dirty="0" smtClean="0"/>
              <a:t>. (Mezey)</a:t>
            </a:r>
          </a:p>
          <a:p>
            <a:r>
              <a:rPr lang="hu-HU" dirty="0" smtClean="0"/>
              <a:t>Bázisközösségek: </a:t>
            </a:r>
            <a:r>
              <a:rPr lang="hu-HU" dirty="0"/>
              <a:t>az alapegységeik </a:t>
            </a:r>
            <a:r>
              <a:rPr lang="hu-HU" dirty="0" err="1"/>
              <a:t>face-to-face</a:t>
            </a:r>
            <a:r>
              <a:rPr lang="hu-HU" dirty="0"/>
              <a:t> csoportok, elkötelezettség, egalitárius törekvések vezető- vezetett, pap-laikus, férfi-nő viszonyban, decentralizáltság, egységes ideológia, gyors információáramlás, átjárhatóság, nyitottság .(Horváth)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78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Magyarország 1946-1960 vallásüldözés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hangingPunct="0"/>
            <a:r>
              <a:rPr lang="hu-HU" dirty="0" smtClean="0"/>
              <a:t>rendőrségi </a:t>
            </a:r>
            <a:r>
              <a:rPr lang="hu-HU" dirty="0"/>
              <a:t>akciók, sajtótámadások </a:t>
            </a:r>
            <a:endParaRPr lang="hu-HU" dirty="0" smtClean="0"/>
          </a:p>
          <a:p>
            <a:pPr hangingPunct="0"/>
            <a:r>
              <a:rPr lang="hu-HU" dirty="0" smtClean="0"/>
              <a:t>államosították </a:t>
            </a:r>
            <a:r>
              <a:rPr lang="hu-HU" dirty="0"/>
              <a:t>az egyházi iskolákat, </a:t>
            </a:r>
            <a:endParaRPr lang="hu-HU" dirty="0" smtClean="0"/>
          </a:p>
          <a:p>
            <a:pPr hangingPunct="0"/>
            <a:r>
              <a:rPr lang="hu-HU" dirty="0" smtClean="0"/>
              <a:t>négy </a:t>
            </a:r>
            <a:r>
              <a:rPr lang="hu-HU" dirty="0"/>
              <a:t>kivételével betiltották a szerzetesrendeket, </a:t>
            </a:r>
            <a:endParaRPr lang="hu-HU" dirty="0" smtClean="0"/>
          </a:p>
          <a:p>
            <a:pPr hangingPunct="0"/>
            <a:r>
              <a:rPr lang="hu-HU" dirty="0" smtClean="0"/>
              <a:t>eltörölték </a:t>
            </a:r>
            <a:r>
              <a:rPr lang="hu-HU" dirty="0"/>
              <a:t>a kötelező </a:t>
            </a:r>
            <a:r>
              <a:rPr lang="hu-HU" dirty="0" smtClean="0"/>
              <a:t>hitoktatást</a:t>
            </a:r>
            <a:r>
              <a:rPr lang="hu-HU" dirty="0"/>
              <a:t> </a:t>
            </a:r>
            <a:r>
              <a:rPr lang="hu-HU" dirty="0" smtClean="0"/>
              <a:t>(fakultatív marad, </a:t>
            </a:r>
            <a:r>
              <a:rPr lang="hu-HU" dirty="0"/>
              <a:t>de azt adminisztratív eszközökkel akadályozták</a:t>
            </a:r>
            <a:r>
              <a:rPr lang="hu-HU" dirty="0" smtClean="0"/>
              <a:t>,)</a:t>
            </a:r>
          </a:p>
          <a:p>
            <a:pPr hangingPunct="0"/>
            <a:r>
              <a:rPr lang="hu-HU" dirty="0" smtClean="0"/>
              <a:t>egyházi </a:t>
            </a:r>
            <a:r>
              <a:rPr lang="hu-HU" dirty="0"/>
              <a:t>működést az istentiszteletre korlátozták, akadályozták, hogy az egyház szerepet vállaljon a nevelésben, vallási szocializációban, közösségápolásban, pl. a hitoktatók nem találkozhattak tanítványaikkal tanórán </a:t>
            </a:r>
            <a:r>
              <a:rPr lang="hu-HU" dirty="0" smtClean="0"/>
              <a:t>kívül</a:t>
            </a:r>
          </a:p>
          <a:p>
            <a:pPr hangingPunct="0"/>
            <a:r>
              <a:rPr lang="hu-HU" dirty="0" smtClean="0"/>
              <a:t>1949-től</a:t>
            </a:r>
            <a:r>
              <a:rPr lang="hu-HU" dirty="0"/>
              <a:t>, a legálisan működő mozgalmak, egyesületek, harmadrendek, ifjúsági szervezetk </a:t>
            </a:r>
            <a:r>
              <a:rPr lang="hu-HU" dirty="0" smtClean="0"/>
              <a:t>megszűnte- némelyek </a:t>
            </a:r>
            <a:r>
              <a:rPr lang="hu-HU" dirty="0"/>
              <a:t>illegálisan folytatták </a:t>
            </a:r>
            <a:r>
              <a:rPr lang="hu-HU" dirty="0" smtClean="0"/>
              <a:t>tevékenységüket</a:t>
            </a:r>
            <a:endParaRPr lang="hu-HU" dirty="0"/>
          </a:p>
          <a:p>
            <a:pPr hangingPunct="0"/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vallásosság maga is politikailag gyanússá vált, a társadalmi ranglétrán való emelkedés gátjává vált.  </a:t>
            </a:r>
          </a:p>
          <a:p>
            <a:r>
              <a:rPr lang="hu-HU" dirty="0" smtClean="0"/>
              <a:t>koncepciós perek</a:t>
            </a:r>
          </a:p>
          <a:p>
            <a:r>
              <a:rPr lang="hu-HU" dirty="0"/>
              <a:t>’56-os forradalom leverése után az egyház lélegzetvételhez jutott, tömegesen iratták be a hívők a gyerekeket hittanra, az emberek kezdtek visszatérni a templomokba</a:t>
            </a:r>
            <a:r>
              <a:rPr lang="hu-HU" dirty="0" smtClean="0"/>
              <a:t>., az </a:t>
            </a:r>
            <a:r>
              <a:rPr lang="hu-HU" dirty="0"/>
              <a:t>ötvenes évek végén azonban új hadjárat indult, most a „földalatti egyház” képviselői ellen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109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Magyarország </a:t>
            </a:r>
            <a:r>
              <a:rPr lang="hu-HU" dirty="0" smtClean="0"/>
              <a:t>1960-1990 Látszólagos megegyezés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hangingPunct="0"/>
            <a:r>
              <a:rPr lang="hu-HU" sz="3600" dirty="0"/>
              <a:t>A hatvanas évek végén világszerte újbaloldali </a:t>
            </a:r>
            <a:r>
              <a:rPr lang="hu-HU" sz="3600" dirty="0" smtClean="0"/>
              <a:t>diákmegmozdulások</a:t>
            </a:r>
          </a:p>
          <a:p>
            <a:pPr hangingPunct="0"/>
            <a:r>
              <a:rPr lang="hu-HU" sz="3600" dirty="0"/>
              <a:t>M</a:t>
            </a:r>
            <a:r>
              <a:rPr lang="hu-HU" sz="3600" dirty="0" smtClean="0"/>
              <a:t>egújulási </a:t>
            </a:r>
            <a:r>
              <a:rPr lang="hu-HU" sz="3600" dirty="0"/>
              <a:t>hullám járta át a katolikus </a:t>
            </a:r>
            <a:r>
              <a:rPr lang="hu-HU" sz="3600" dirty="0" smtClean="0"/>
              <a:t>egyházat (II</a:t>
            </a:r>
            <a:r>
              <a:rPr lang="hu-HU" sz="3600" dirty="0"/>
              <a:t>. Vatikáni </a:t>
            </a:r>
            <a:r>
              <a:rPr lang="hu-HU" sz="3600" dirty="0" smtClean="0"/>
              <a:t>Zsinat)</a:t>
            </a:r>
          </a:p>
          <a:p>
            <a:pPr hangingPunct="0"/>
            <a:r>
              <a:rPr lang="hu-HU" sz="3600" dirty="0" smtClean="0"/>
              <a:t>Magyarországon megjelentek </a:t>
            </a:r>
            <a:r>
              <a:rPr lang="hu-HU" sz="3600" dirty="0"/>
              <a:t>külföldi eredetű </a:t>
            </a:r>
            <a:r>
              <a:rPr lang="hu-HU" sz="3600" dirty="0" err="1"/>
              <a:t>újraevangelizációs</a:t>
            </a:r>
            <a:r>
              <a:rPr lang="hu-HU" sz="3600" dirty="0"/>
              <a:t> mozgalmak, új lelkiségi közösségek, gyakran gitáros könnyűzenével. Rendszeressé váltak a beat-misék, először a Kismaroson, majd 1978-tól Nagymaroson nagy létszámú ifjúsági találkozókat szerveztek (2-3000 résztvevővel</a:t>
            </a:r>
            <a:r>
              <a:rPr lang="hu-HU" sz="3600" dirty="0" smtClean="0"/>
              <a:t>).</a:t>
            </a:r>
          </a:p>
          <a:p>
            <a:pPr hangingPunct="0"/>
            <a:r>
              <a:rPr lang="hu-HU" sz="3600" dirty="0" err="1"/>
              <a:t>Evangelii</a:t>
            </a:r>
            <a:r>
              <a:rPr lang="hu-HU" sz="3600" dirty="0"/>
              <a:t> </a:t>
            </a:r>
            <a:r>
              <a:rPr lang="hu-HU" sz="3600" dirty="0" err="1" smtClean="0"/>
              <a:t>nuntiandi</a:t>
            </a:r>
            <a:r>
              <a:rPr lang="hu-HU" sz="3600" dirty="0" smtClean="0"/>
              <a:t> </a:t>
            </a:r>
            <a:r>
              <a:rPr lang="hu-HU" sz="3600" dirty="0"/>
              <a:t>1975 az egyház reménységei a bázisközösségek, 1980 pápai </a:t>
            </a:r>
            <a:r>
              <a:rPr lang="hu-HU" sz="3600" dirty="0" err="1"/>
              <a:t>levél:elégedetlenség</a:t>
            </a:r>
            <a:r>
              <a:rPr lang="hu-HU" sz="3600" dirty="0"/>
              <a:t> az ifjúsági munka és bázisközösségekhez viszony területén</a:t>
            </a:r>
          </a:p>
          <a:p>
            <a:pPr hangingPunct="0"/>
            <a:r>
              <a:rPr lang="hu-HU" sz="3600" dirty="0" smtClean="0"/>
              <a:t>1976 törvénybe iktatták </a:t>
            </a:r>
            <a:r>
              <a:rPr lang="hu-HU" sz="3600" dirty="0"/>
              <a:t>a Polgári és Politikai Jogok Nemzetközi Egységokmányát, (újra)biztosítva a vallásszabadságot </a:t>
            </a:r>
            <a:endParaRPr lang="hu-HU" sz="3600" dirty="0" smtClean="0"/>
          </a:p>
          <a:p>
            <a:pPr hangingPunct="0"/>
            <a:r>
              <a:rPr lang="hu-HU" sz="3600" dirty="0" smtClean="0"/>
              <a:t>1977-ben </a:t>
            </a:r>
            <a:r>
              <a:rPr lang="hu-HU" sz="3600" dirty="0"/>
              <a:t>szabadult az utolsó bebörtönzött </a:t>
            </a:r>
            <a:r>
              <a:rPr lang="hu-HU" sz="3600" dirty="0" smtClean="0"/>
              <a:t>pap</a:t>
            </a:r>
          </a:p>
          <a:p>
            <a:pPr hangingPunct="0"/>
            <a:r>
              <a:rPr lang="hu-HU" sz="3600" dirty="0"/>
              <a:t>A</a:t>
            </a:r>
            <a:r>
              <a:rPr lang="hu-HU" sz="3600" dirty="0" smtClean="0"/>
              <a:t>z </a:t>
            </a:r>
            <a:r>
              <a:rPr lang="hu-HU" sz="3600" dirty="0"/>
              <a:t>új prímás, </a:t>
            </a:r>
            <a:r>
              <a:rPr lang="hu-HU" sz="3600" dirty="0" err="1"/>
              <a:t>Lékai</a:t>
            </a:r>
            <a:r>
              <a:rPr lang="hu-HU" sz="3600" dirty="0"/>
              <a:t> László pedig </a:t>
            </a:r>
            <a:r>
              <a:rPr lang="hu-HU" sz="3600" dirty="0" err="1"/>
              <a:t>meghirdtette</a:t>
            </a:r>
            <a:r>
              <a:rPr lang="hu-HU" sz="3600" dirty="0"/>
              <a:t> a „kis lépések politikáját</a:t>
            </a:r>
            <a:r>
              <a:rPr lang="hu-HU" sz="3600" dirty="0" smtClean="0"/>
              <a:t>”</a:t>
            </a:r>
          </a:p>
          <a:p>
            <a:pPr hangingPunct="0"/>
            <a:r>
              <a:rPr lang="hu-HU" sz="3600" dirty="0" smtClean="0"/>
              <a:t>Az </a:t>
            </a:r>
            <a:r>
              <a:rPr lang="hu-HU" sz="3600" dirty="0"/>
              <a:t>egyházon belül munkamegosztás jött létre az állammal tárgyaló püspökök, akik a szervezeti fennmaradásért küzdöttek, és a közösségépítő kezdeményezések között</a:t>
            </a:r>
            <a:r>
              <a:rPr lang="hu-HU" sz="3600" dirty="0" smtClean="0"/>
              <a:t>. (1989-ben  </a:t>
            </a:r>
            <a:r>
              <a:rPr lang="hu-HU" sz="3600" dirty="0"/>
              <a:t>2500-3000 kisközösség, 30-40 ezres tagsággal rendelkezett</a:t>
            </a:r>
            <a:r>
              <a:rPr lang="hu-HU" sz="3600" dirty="0" smtClean="0"/>
              <a:t>.)</a:t>
            </a:r>
          </a:p>
          <a:p>
            <a:pPr hangingPunct="0"/>
            <a:r>
              <a:rPr lang="hu-HU" sz="3600" dirty="0"/>
              <a:t>A bázisközösségek az egyház hatáskörébe kerültek azzal, hogy tartsa kordában azokat. (Jó és rossz közösségek</a:t>
            </a:r>
            <a:r>
              <a:rPr lang="hu-HU" sz="3600" dirty="0" smtClean="0"/>
              <a:t>)</a:t>
            </a:r>
            <a:endParaRPr lang="hu-HU" sz="3600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27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Bokor mozgalom az elmúlt rendszerben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/>
              <a:t>1945-ben egy horvát jezsuita  szerzetes szervezett négy csoportot, melyeket Bulányi atyára, piarista szerzetes tanárra bízott, hogy tanítsa őket, akik aztán majd maguk is képesek lesznek csoportokat gyűjteni és </a:t>
            </a:r>
            <a:r>
              <a:rPr lang="hu-HU" dirty="0" smtClean="0"/>
              <a:t>tanítani. </a:t>
            </a:r>
            <a:r>
              <a:rPr lang="hu-HU" dirty="0"/>
              <a:t>Az új csoportok vezetői az első csoportjuknak is tagjai maradtak, s fejlődött ki a piramidális szerkezete. </a:t>
            </a:r>
          </a:p>
          <a:p>
            <a:r>
              <a:rPr lang="hu-HU" dirty="0"/>
              <a:t>Bulányit és paptársait letartóztatták, a mozgalom átmenetileg megszűnt. </a:t>
            </a:r>
            <a:r>
              <a:rPr lang="hu-HU" dirty="0" smtClean="0"/>
              <a:t>1960-tól újjáalakul, önértelmezése megváltozik.</a:t>
            </a:r>
          </a:p>
          <a:p>
            <a:r>
              <a:rPr lang="hu-HU" dirty="0"/>
              <a:t>Papcentrikus, területi egyház helyett zsinati-evangéliumi közösségi </a:t>
            </a:r>
            <a:r>
              <a:rPr lang="hu-HU" dirty="0" smtClean="0"/>
              <a:t>egyház. </a:t>
            </a:r>
            <a:r>
              <a:rPr lang="hu-HU" dirty="0"/>
              <a:t>Csúcsértékeik az Evangélium tanulása, közösségi apostolkodás, radikális, személyre szóló Jézus </a:t>
            </a:r>
            <a:r>
              <a:rPr lang="hu-HU" dirty="0" smtClean="0"/>
              <a:t>követés.</a:t>
            </a:r>
          </a:p>
          <a:p>
            <a:r>
              <a:rPr lang="hu-HU" dirty="0" smtClean="0"/>
              <a:t>A </a:t>
            </a:r>
            <a:r>
              <a:rPr lang="hu-HU" dirty="0"/>
              <a:t>80-as évek elején teológusokból álló bizottság katolikus ellenesnek ítélte írásait, diszkriminálták a mozgalom tagjait: nem tölthettek be egyházi funkciót, szolgálatukra az ínséges paphiány ellenére nem tartottak igényt, a papnövendékeknek felszentelés feltétele a kapcsolat megszakítása, a </a:t>
            </a:r>
            <a:r>
              <a:rPr lang="hu-HU" dirty="0" err="1"/>
              <a:t>bulányista</a:t>
            </a:r>
            <a:r>
              <a:rPr lang="hu-HU" dirty="0"/>
              <a:t> lelkészeket </a:t>
            </a:r>
            <a:r>
              <a:rPr lang="hu-HU" dirty="0" smtClean="0"/>
              <a:t>áthelyezték. Bulányitól megvonták a misézés jogát, kísérletet tettek a kihívatására. Nyugati sajtó tájékoztatása. Sztár, elitista, szektás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 err="1"/>
              <a:t>bulányisták</a:t>
            </a:r>
            <a:r>
              <a:rPr lang="hu-HU" dirty="0"/>
              <a:t> a katonai szolgálatot lelkiismereti okból </a:t>
            </a:r>
            <a:r>
              <a:rPr lang="hu-HU" dirty="0" smtClean="0"/>
              <a:t>megtagadták. </a:t>
            </a:r>
          </a:p>
          <a:p>
            <a:r>
              <a:rPr lang="hu-HU" dirty="0" smtClean="0"/>
              <a:t>Kezdeti jó viszony után a kisközösségek közt viták kerekedtek „Hogy </a:t>
            </a:r>
            <a:r>
              <a:rPr lang="hu-HU" dirty="0"/>
              <a:t>ha egy püspök gonosztevő, -ami persze, megtörténhet- mi szerintünk akkor is püspök. Ez nem taktika, hanem a </a:t>
            </a:r>
            <a:r>
              <a:rPr lang="hu-HU" dirty="0" err="1"/>
              <a:t>katolicitás</a:t>
            </a:r>
            <a:r>
              <a:rPr lang="hu-HU" dirty="0"/>
              <a:t> kérdése…A katolikusság nem csupán erkölcsi minőségek összetétele, hanem ragaszkodás az alapvető kinyilatkoztatásokhoz</a:t>
            </a:r>
            <a:r>
              <a:rPr lang="hu-HU" dirty="0" smtClean="0"/>
              <a:t>” (</a:t>
            </a:r>
            <a:r>
              <a:rPr lang="hu-HU" dirty="0" err="1"/>
              <a:t>Blackenstein</a:t>
            </a:r>
            <a:r>
              <a:rPr lang="hu-HU" dirty="0"/>
              <a:t> </a:t>
            </a:r>
            <a:r>
              <a:rPr lang="hu-HU" dirty="0" smtClean="0"/>
              <a:t>Miklós)</a:t>
            </a:r>
          </a:p>
          <a:p>
            <a:r>
              <a:rPr lang="hu-HU" dirty="0"/>
              <a:t>Az 1980-as évek elején végzett kutatásában megállapította, hogy  ekkorra 150 közösségvezető és több ezer tagja van a mozgalomnak.</a:t>
            </a: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513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700075" cy="936104"/>
          </a:xfrm>
        </p:spPr>
        <p:txBody>
          <a:bodyPr>
            <a:normAutofit/>
          </a:bodyPr>
          <a:lstStyle/>
          <a:p>
            <a:r>
              <a:rPr lang="hu-HU" dirty="0" smtClean="0"/>
              <a:t> Bokor a rendszerváltás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 rendszerváltás utáni változások: a régi hagyomány egy-egy elemére szerveznek akciókat (erőszakmentesség, szegények </a:t>
            </a:r>
            <a:r>
              <a:rPr lang="hu-HU" dirty="0" smtClean="0"/>
              <a:t>támogatása, </a:t>
            </a:r>
            <a:r>
              <a:rPr lang="hu-HU" dirty="0" err="1" smtClean="0"/>
              <a:t>ökofalu</a:t>
            </a:r>
            <a:r>
              <a:rPr lang="hu-HU" dirty="0" smtClean="0"/>
              <a:t> a Káli medencében). </a:t>
            </a:r>
            <a:r>
              <a:rPr lang="hu-HU" dirty="0"/>
              <a:t>Már nem piramidális, hanem hálózati </a:t>
            </a:r>
            <a:r>
              <a:rPr lang="hu-HU" dirty="0" smtClean="0"/>
              <a:t>jellegű.</a:t>
            </a:r>
            <a:endParaRPr lang="hu-HU" dirty="0"/>
          </a:p>
          <a:p>
            <a:r>
              <a:rPr lang="hu-HU" dirty="0"/>
              <a:t>Közösséghalmazok: egyházhű, </a:t>
            </a:r>
            <a:r>
              <a:rPr lang="hu-HU" dirty="0" smtClean="0"/>
              <a:t>konzervatív, karizmatikus, alternatív, szociális vagy</a:t>
            </a:r>
            <a:r>
              <a:rPr lang="hu-HU" dirty="0"/>
              <a:t>: </a:t>
            </a:r>
            <a:r>
              <a:rPr lang="hu-HU" dirty="0" err="1" smtClean="0"/>
              <a:t>teologizáló</a:t>
            </a:r>
            <a:r>
              <a:rPr lang="hu-HU" dirty="0" smtClean="0"/>
              <a:t>, </a:t>
            </a:r>
            <a:r>
              <a:rPr lang="hu-HU" dirty="0"/>
              <a:t>politizáló, szociális </a:t>
            </a:r>
          </a:p>
          <a:p>
            <a:r>
              <a:rPr lang="hu-HU" dirty="0"/>
              <a:t>Máté-Tóth 1995-ben mozgalmi identitás válságot diagnosztizált, mely a csökkenő tagsággal érhető tetten:  1982-es 2000-efőről 800-ra csökken.</a:t>
            </a:r>
          </a:p>
          <a:p>
            <a:r>
              <a:rPr lang="hu-HU" dirty="0"/>
              <a:t>A tagok önkritikája szerint a cselekvés-centrikusság a lelkiség rovására megy, erőszakosan képviselik az erőszakmentességet.</a:t>
            </a:r>
          </a:p>
          <a:p>
            <a:r>
              <a:rPr lang="hu-HU" dirty="0"/>
              <a:t>Külső bírálóik szerint pedig nem katolikusok,  túl nagy szabadságot adnak teológiai és hitbéli kérdésekben és vannak tagok, akik miselátogatásban, szentséghez járulásban nem </a:t>
            </a:r>
            <a:r>
              <a:rPr lang="hu-HU" dirty="0" smtClean="0"/>
              <a:t>aktívak.</a:t>
            </a:r>
          </a:p>
          <a:p>
            <a:r>
              <a:rPr lang="hu-HU" dirty="0"/>
              <a:t>Szabadság, </a:t>
            </a:r>
            <a:r>
              <a:rPr lang="hu-HU" dirty="0" smtClean="0"/>
              <a:t>kezdeményezés, </a:t>
            </a:r>
            <a:r>
              <a:rPr lang="hu-HU" dirty="0"/>
              <a:t>szeretet, erőszakmentesség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98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Regnum </a:t>
            </a:r>
            <a:r>
              <a:rPr lang="hu-HU" dirty="0" err="1" smtClean="0"/>
              <a:t>marianum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/>
              <a:t>1903-ban  12 hitoktató </a:t>
            </a:r>
            <a:r>
              <a:rPr lang="hu-HU" dirty="0" smtClean="0"/>
              <a:t>pap összeköltözött, </a:t>
            </a:r>
            <a:r>
              <a:rPr lang="hu-HU" dirty="0"/>
              <a:t>megteremtette a modern ifjúsági munka </a:t>
            </a:r>
            <a:r>
              <a:rPr lang="hu-HU" dirty="0" smtClean="0"/>
              <a:t>otthonát (</a:t>
            </a:r>
            <a:r>
              <a:rPr lang="hu-HU" dirty="0"/>
              <a:t>kisközösségi </a:t>
            </a:r>
            <a:r>
              <a:rPr lang="hu-HU" dirty="0" err="1"/>
              <a:t>pasztoráció</a:t>
            </a:r>
            <a:r>
              <a:rPr lang="hu-HU" dirty="0"/>
              <a:t>, világi munkatársak bekapcsolása, lelki beszélgetéssel egybekötött </a:t>
            </a:r>
            <a:r>
              <a:rPr lang="hu-HU" dirty="0" smtClean="0"/>
              <a:t>gyónás, </a:t>
            </a:r>
            <a:r>
              <a:rPr lang="hu-HU" dirty="0"/>
              <a:t>a természetesség, katolicizmus és </a:t>
            </a:r>
            <a:r>
              <a:rPr lang="hu-HU" dirty="0" smtClean="0"/>
              <a:t>magyarság)</a:t>
            </a:r>
          </a:p>
          <a:p>
            <a:r>
              <a:rPr lang="hu-HU" dirty="0"/>
              <a:t>1951-ben </a:t>
            </a:r>
            <a:r>
              <a:rPr lang="hu-HU" dirty="0" smtClean="0"/>
              <a:t>betiltották, </a:t>
            </a:r>
            <a:r>
              <a:rPr lang="hu-HU" dirty="0"/>
              <a:t>„kezdték felépíteni a szellemi házukat</a:t>
            </a:r>
            <a:r>
              <a:rPr lang="hu-HU" dirty="0" smtClean="0"/>
              <a:t>” illegalitásban, ekkor váltak lelkiségi mozgalommá</a:t>
            </a:r>
          </a:p>
          <a:p>
            <a:r>
              <a:rPr lang="hu-HU" dirty="0" smtClean="0"/>
              <a:t>1961 </a:t>
            </a:r>
            <a:r>
              <a:rPr lang="hu-HU" dirty="0"/>
              <a:t>és 1971 között három koncepciós </a:t>
            </a:r>
            <a:r>
              <a:rPr lang="hu-HU" dirty="0" smtClean="0"/>
              <a:t>per</a:t>
            </a:r>
          </a:p>
          <a:p>
            <a:r>
              <a:rPr lang="hu-HU" b="1" dirty="0" smtClean="0"/>
              <a:t>Csoportok, </a:t>
            </a:r>
            <a:r>
              <a:rPr lang="hu-HU" b="1" dirty="0" err="1" smtClean="0"/>
              <a:t>csoportoidok</a:t>
            </a:r>
            <a:r>
              <a:rPr lang="hu-HU" dirty="0" smtClean="0"/>
              <a:t>: </a:t>
            </a:r>
            <a:r>
              <a:rPr lang="hu-HU" dirty="0"/>
              <a:t>különböző korosztályok számára vegyes és egynemű, 7-15 fős </a:t>
            </a:r>
            <a:r>
              <a:rPr lang="hu-HU" dirty="0" smtClean="0"/>
              <a:t>közösségek, </a:t>
            </a: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találkozókon  ének, ima, tanítás és </a:t>
            </a:r>
            <a:r>
              <a:rPr lang="hu-HU" dirty="0" smtClean="0"/>
              <a:t>tanulás,  </a:t>
            </a:r>
            <a:r>
              <a:rPr lang="hu-HU" dirty="0"/>
              <a:t>a kicsiknek </a:t>
            </a:r>
            <a:r>
              <a:rPr lang="hu-HU" dirty="0" smtClean="0"/>
              <a:t>játék, magas </a:t>
            </a:r>
            <a:r>
              <a:rPr lang="hu-HU" dirty="0"/>
              <a:t>teológiai és kulturális műveltség megszerzésére törekednek, fontosnak tartják a nyelvek ismeretét, a művelt magyar keresztény </a:t>
            </a:r>
            <a:r>
              <a:rPr lang="hu-HU" dirty="0" smtClean="0"/>
              <a:t>eszmény megteremtését</a:t>
            </a:r>
          </a:p>
          <a:p>
            <a:r>
              <a:rPr lang="hu-HU" dirty="0"/>
              <a:t>80-as évek végére nyilvántartott tagjaik száma 1000 fő, 30 saját pap, melyek fele saját </a:t>
            </a:r>
            <a:r>
              <a:rPr lang="hu-HU" dirty="0" smtClean="0"/>
              <a:t>nevelés, </a:t>
            </a:r>
            <a:r>
              <a:rPr lang="hu-HU" dirty="0" err="1" smtClean="0"/>
              <a:t>csoportoidban</a:t>
            </a:r>
            <a:r>
              <a:rPr lang="hu-HU" dirty="0" smtClean="0"/>
              <a:t> </a:t>
            </a:r>
            <a:r>
              <a:rPr lang="hu-HU" dirty="0"/>
              <a:t>mintegy </a:t>
            </a:r>
            <a:r>
              <a:rPr lang="hu-HU" dirty="0" smtClean="0"/>
              <a:t>5000 fő (</a:t>
            </a:r>
            <a:r>
              <a:rPr lang="hu-HU" dirty="0" err="1" smtClean="0"/>
              <a:t>Regnumba</a:t>
            </a:r>
            <a:r>
              <a:rPr lang="hu-HU" dirty="0" smtClean="0"/>
              <a:t> emelésük saját papjaikon múlik)</a:t>
            </a:r>
          </a:p>
          <a:p>
            <a:r>
              <a:rPr lang="hu-HU" b="1" dirty="0" smtClean="0"/>
              <a:t>nem missziós, nem </a:t>
            </a:r>
            <a:r>
              <a:rPr lang="hu-HU" b="1" dirty="0"/>
              <a:t>szociális célú, a katolikusok katolicizmusát akarta-akarja </a:t>
            </a:r>
            <a:r>
              <a:rPr lang="hu-HU" b="1" dirty="0" smtClean="0"/>
              <a:t>mélyíteni, nem tömegjelenség</a:t>
            </a:r>
          </a:p>
          <a:p>
            <a:r>
              <a:rPr lang="hu-HU" dirty="0" smtClean="0"/>
              <a:t>1997-re 1500 </a:t>
            </a:r>
            <a:r>
              <a:rPr lang="hu-HU" dirty="0"/>
              <a:t>körüli </a:t>
            </a:r>
            <a:r>
              <a:rPr lang="hu-HU" dirty="0" smtClean="0"/>
              <a:t>tag, </a:t>
            </a:r>
            <a:r>
              <a:rPr lang="hu-HU" dirty="0"/>
              <a:t>jelentős értelmiségi </a:t>
            </a:r>
            <a:r>
              <a:rPr lang="hu-HU" dirty="0" smtClean="0"/>
              <a:t>túlsúly, Budapest és Pest megye</a:t>
            </a:r>
          </a:p>
          <a:p>
            <a:r>
              <a:rPr lang="hu-HU" dirty="0"/>
              <a:t>Máig jellemző értékeik a természetszeretet, barátság és közösség, de </a:t>
            </a:r>
            <a:r>
              <a:rPr lang="hu-HU" dirty="0" smtClean="0"/>
              <a:t>belső kritikusaik </a:t>
            </a:r>
            <a:r>
              <a:rPr lang="hu-HU" dirty="0"/>
              <a:t>szerint identitást kereső a mozgalom, folyamatos válságban volt és van. „Nincs koncepció, széteső, vitázó” a mozgalom, illetve „nem vagyunk lelkiség…a pedagógiából az áldozatvállalás hiányzik, vallásosság csörgedezik”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44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Taizé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Eredetileg egy francia </a:t>
            </a:r>
            <a:r>
              <a:rPr lang="hu-HU" dirty="0"/>
              <a:t>lutheránus testvérközösség, melyet </a:t>
            </a:r>
            <a:r>
              <a:rPr lang="hu-HU" dirty="0" smtClean="0"/>
              <a:t> </a:t>
            </a:r>
            <a:r>
              <a:rPr lang="hu-HU" dirty="0"/>
              <a:t>különböző nemzetiségű és felekezetű szerzetesek </a:t>
            </a:r>
            <a:r>
              <a:rPr lang="hu-HU" dirty="0" smtClean="0"/>
              <a:t>laknak (polgári </a:t>
            </a:r>
            <a:r>
              <a:rPr lang="hu-HU" dirty="0"/>
              <a:t>foglalkozásokat űznek, abból </a:t>
            </a:r>
            <a:r>
              <a:rPr lang="hu-HU" dirty="0" smtClean="0"/>
              <a:t>élnek)</a:t>
            </a:r>
            <a:endParaRPr lang="hu-HU" dirty="0"/>
          </a:p>
          <a:p>
            <a:r>
              <a:rPr lang="hu-HU" dirty="0"/>
              <a:t>É</a:t>
            </a:r>
            <a:r>
              <a:rPr lang="hu-HU" dirty="0" smtClean="0"/>
              <a:t>vente </a:t>
            </a:r>
            <a:r>
              <a:rPr lang="hu-HU" dirty="0"/>
              <a:t>találkozókat szerveznek fiatalok számára </a:t>
            </a:r>
            <a:r>
              <a:rPr lang="hu-HU" dirty="0" smtClean="0"/>
              <a:t>(résztvevők mindenféle </a:t>
            </a:r>
            <a:r>
              <a:rPr lang="hu-HU" dirty="0"/>
              <a:t>felekezetből, </a:t>
            </a:r>
            <a:r>
              <a:rPr lang="hu-HU" dirty="0" smtClean="0"/>
              <a:t>hitetlenek is- </a:t>
            </a:r>
            <a:r>
              <a:rPr lang="hu-HU" b="1" dirty="0" smtClean="0"/>
              <a:t>ökumené</a:t>
            </a:r>
            <a:r>
              <a:rPr lang="hu-HU" dirty="0" smtClean="0"/>
              <a:t>) és </a:t>
            </a:r>
            <a:r>
              <a:rPr lang="hu-HU" dirty="0" err="1"/>
              <a:t>T</a:t>
            </a:r>
            <a:r>
              <a:rPr lang="hu-HU" dirty="0" err="1" smtClean="0"/>
              <a:t>aizé</a:t>
            </a:r>
            <a:r>
              <a:rPr lang="hu-HU" dirty="0" smtClean="0"/>
              <a:t> egész évben nyitva áll</a:t>
            </a:r>
          </a:p>
          <a:p>
            <a:r>
              <a:rPr lang="hu-HU" dirty="0" smtClean="0"/>
              <a:t>Nem </a:t>
            </a:r>
            <a:r>
              <a:rPr lang="hu-HU" dirty="0"/>
              <a:t>törekszenek csoportok alakítására, ki-ki igyekezzen keresztényként élni a maga helyén, nincs általános recept, hazatérve keressék fel saját egyházközségüket, abba </a:t>
            </a:r>
            <a:r>
              <a:rPr lang="hu-HU" dirty="0" smtClean="0"/>
              <a:t>kapcsolódjanak be</a:t>
            </a:r>
            <a:endParaRPr lang="hu-HU" dirty="0"/>
          </a:p>
          <a:p>
            <a:r>
              <a:rPr lang="hu-HU" dirty="0"/>
              <a:t>L</a:t>
            </a:r>
            <a:r>
              <a:rPr lang="hu-HU" dirty="0" smtClean="0"/>
              <a:t>aikus </a:t>
            </a:r>
            <a:r>
              <a:rPr lang="hu-HU" dirty="0"/>
              <a:t>mozgalom, misét a jelenlévő pap </a:t>
            </a:r>
            <a:r>
              <a:rPr lang="hu-HU" dirty="0" smtClean="0"/>
              <a:t>tartja (</a:t>
            </a:r>
            <a:r>
              <a:rPr lang="hu-HU" dirty="0"/>
              <a:t>a hazai mozgalom igyekszik papi lelki vezetőt találni, többnyire </a:t>
            </a:r>
            <a:r>
              <a:rPr lang="hu-HU" dirty="0" err="1"/>
              <a:t>regnumi</a:t>
            </a:r>
            <a:r>
              <a:rPr lang="hu-HU" dirty="0"/>
              <a:t> papok személyében talál</a:t>
            </a:r>
            <a:r>
              <a:rPr lang="hu-HU" dirty="0" smtClean="0"/>
              <a:t>)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lényeg a </a:t>
            </a:r>
            <a:r>
              <a:rPr lang="hu-HU" b="1" dirty="0"/>
              <a:t>templomi meditációs alkalom</a:t>
            </a:r>
            <a:r>
              <a:rPr lang="hu-HU" dirty="0"/>
              <a:t>, amihez nem kell papi </a:t>
            </a:r>
            <a:r>
              <a:rPr lang="hu-HU" dirty="0" smtClean="0"/>
              <a:t>közreműködés</a:t>
            </a:r>
            <a:endParaRPr lang="hu-HU" dirty="0"/>
          </a:p>
          <a:p>
            <a:r>
              <a:rPr lang="hu-HU" dirty="0" smtClean="0"/>
              <a:t>Zarándoklat</a:t>
            </a:r>
          </a:p>
          <a:p>
            <a:r>
              <a:rPr lang="hu-HU" dirty="0" err="1"/>
              <a:t>L</a:t>
            </a:r>
            <a:r>
              <a:rPr lang="hu-HU" dirty="0" err="1" smtClean="0"/>
              <a:t>etter</a:t>
            </a:r>
            <a:r>
              <a:rPr lang="hu-HU" dirty="0" smtClean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</a:t>
            </a:r>
            <a:r>
              <a:rPr lang="hu-HU" dirty="0" err="1" smtClean="0"/>
              <a:t>aizé</a:t>
            </a:r>
            <a:endParaRPr lang="hu-HU" dirty="0"/>
          </a:p>
          <a:p>
            <a:r>
              <a:rPr lang="hu-HU" b="1" dirty="0"/>
              <a:t>B</a:t>
            </a:r>
            <a:r>
              <a:rPr lang="hu-HU" b="1" dirty="0" smtClean="0"/>
              <a:t>éke </a:t>
            </a:r>
            <a:r>
              <a:rPr lang="hu-HU" b="1" dirty="0"/>
              <a:t>és harmadik világ szegényei</a:t>
            </a:r>
            <a:r>
              <a:rPr lang="hu-HU" dirty="0"/>
              <a:t>nek </a:t>
            </a:r>
            <a:r>
              <a:rPr lang="hu-HU" dirty="0" smtClean="0"/>
              <a:t>segítése (sem </a:t>
            </a:r>
            <a:r>
              <a:rPr lang="hu-HU" dirty="0"/>
              <a:t>szociális szolgálattal, sem evangélium hirdetéssel nem lehet </a:t>
            </a:r>
            <a:r>
              <a:rPr lang="hu-HU" dirty="0" smtClean="0"/>
              <a:t>elérni</a:t>
            </a:r>
            <a:r>
              <a:rPr lang="hu-HU" dirty="0"/>
              <a:t>, igyekeznek más módon </a:t>
            </a:r>
            <a:r>
              <a:rPr lang="hu-HU" dirty="0" smtClean="0"/>
              <a:t>is hatni </a:t>
            </a:r>
            <a:r>
              <a:rPr lang="hu-HU" dirty="0"/>
              <a:t>a </a:t>
            </a:r>
            <a:r>
              <a:rPr lang="hu-HU" dirty="0" smtClean="0"/>
              <a:t>világpolitikára)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556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Fokoláre</a:t>
            </a:r>
            <a:r>
              <a:rPr lang="hu-HU" dirty="0" smtClean="0"/>
              <a:t>-Éljük az igét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b="1" dirty="0" smtClean="0"/>
              <a:t>Minden </a:t>
            </a:r>
            <a:r>
              <a:rPr lang="hu-HU" b="1" dirty="0"/>
              <a:t>emberben van valami Jézusból, ezt fel kell fedezni és megszeretni, az embereknek tett szolgálat egyben Jézusnak tett szolgálat</a:t>
            </a:r>
          </a:p>
          <a:p>
            <a:r>
              <a:rPr lang="hu-HU" dirty="0"/>
              <a:t>A</a:t>
            </a:r>
            <a:r>
              <a:rPr lang="hu-HU" dirty="0" smtClean="0"/>
              <a:t>zt </a:t>
            </a:r>
            <a:r>
              <a:rPr lang="hu-HU" dirty="0"/>
              <a:t>tartják magukról, hogy élik az evangéliumot-minden komoly hívő ezt teszi </a:t>
            </a:r>
            <a:endParaRPr lang="hu-HU" dirty="0" smtClean="0"/>
          </a:p>
          <a:p>
            <a:r>
              <a:rPr lang="hu-HU" b="1" dirty="0" smtClean="0"/>
              <a:t>Magközösségek </a:t>
            </a:r>
            <a:r>
              <a:rPr lang="hu-HU" dirty="0" smtClean="0"/>
              <a:t>(</a:t>
            </a:r>
            <a:r>
              <a:rPr lang="hu-HU" dirty="0" err="1" smtClean="0"/>
              <a:t>focolare</a:t>
            </a:r>
            <a:r>
              <a:rPr lang="hu-HU" dirty="0" smtClean="0"/>
              <a:t>): </a:t>
            </a:r>
            <a:r>
              <a:rPr lang="hu-HU" dirty="0"/>
              <a:t>össze is költöznek, megosztják </a:t>
            </a:r>
            <a:r>
              <a:rPr lang="hu-HU" dirty="0" smtClean="0"/>
              <a:t>vagyonukat (</a:t>
            </a:r>
            <a:r>
              <a:rPr lang="hu-HU" dirty="0"/>
              <a:t>6-12 fő egy csoport, efelett </a:t>
            </a:r>
            <a:r>
              <a:rPr lang="hu-HU" dirty="0" smtClean="0"/>
              <a:t>kettéválik)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közöséget szentségi valóságnak</a:t>
            </a:r>
            <a:r>
              <a:rPr lang="hu-HU" dirty="0" smtClean="0"/>
              <a:t>, tartják, </a:t>
            </a:r>
            <a:r>
              <a:rPr lang="hu-HU" dirty="0"/>
              <a:t>fő </a:t>
            </a:r>
            <a:r>
              <a:rPr lang="hu-HU" dirty="0" smtClean="0"/>
              <a:t>törekvésük egymás </a:t>
            </a:r>
            <a:r>
              <a:rPr lang="hu-HU" dirty="0"/>
              <a:t>minél tökéletesebb szeretete, innen is </a:t>
            </a:r>
            <a:r>
              <a:rPr lang="hu-HU" dirty="0" smtClean="0"/>
              <a:t> ered befelé fordulásuk.</a:t>
            </a:r>
          </a:p>
          <a:p>
            <a:r>
              <a:rPr lang="hu-HU" dirty="0"/>
              <a:t>K</a:t>
            </a:r>
            <a:r>
              <a:rPr lang="hu-HU" dirty="0" smtClean="0"/>
              <a:t>evéssé </a:t>
            </a:r>
            <a:r>
              <a:rPr lang="hu-HU" dirty="0"/>
              <a:t>került a nyilvánosság elé, csendben, hatékonyan a profán világban </a:t>
            </a:r>
            <a:r>
              <a:rPr lang="hu-HU" dirty="0" smtClean="0"/>
              <a:t>tevékenykednek.</a:t>
            </a:r>
          </a:p>
          <a:p>
            <a:r>
              <a:rPr lang="hu-HU" dirty="0" smtClean="0"/>
              <a:t>Néhányak </a:t>
            </a:r>
            <a:r>
              <a:rPr lang="hu-HU" dirty="0"/>
              <a:t>véleménye, hogy elzárkóznak a külvilágtól, otthagyják a plébániát, inkább elmennek </a:t>
            </a:r>
            <a:r>
              <a:rPr lang="hu-HU" dirty="0" smtClean="0"/>
              <a:t>lelkigyakorlatra.</a:t>
            </a:r>
            <a:endParaRPr lang="hu-HU" dirty="0"/>
          </a:p>
          <a:p>
            <a:r>
              <a:rPr lang="hu-HU" dirty="0"/>
              <a:t>L</a:t>
            </a:r>
            <a:r>
              <a:rPr lang="hu-HU" dirty="0" smtClean="0"/>
              <a:t>épések </a:t>
            </a:r>
            <a:r>
              <a:rPr lang="hu-HU" dirty="0"/>
              <a:t>az </a:t>
            </a:r>
            <a:r>
              <a:rPr lang="hu-HU" b="1" dirty="0"/>
              <a:t>ökumené</a:t>
            </a:r>
            <a:r>
              <a:rPr lang="hu-HU" dirty="0"/>
              <a:t> építésében (zsidó és muszlim irányban is</a:t>
            </a:r>
            <a:r>
              <a:rPr lang="hu-HU" dirty="0" smtClean="0"/>
              <a:t>).</a:t>
            </a:r>
            <a:r>
              <a:rPr lang="hu-HU" dirty="0"/>
              <a:t> </a:t>
            </a:r>
          </a:p>
          <a:p>
            <a:r>
              <a:rPr lang="hu-HU" dirty="0" smtClean="0"/>
              <a:t>Allandóan növekvő létszám, 2000 fő</a:t>
            </a:r>
            <a:r>
              <a:rPr lang="hu-HU" dirty="0"/>
              <a:t> </a:t>
            </a:r>
            <a:r>
              <a:rPr lang="hu-HU" dirty="0" smtClean="0"/>
              <a:t>(1997).</a:t>
            </a:r>
            <a:endParaRPr lang="hu-HU" dirty="0"/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periféria tagjaival hetente-kéthetente </a:t>
            </a:r>
            <a:r>
              <a:rPr lang="hu-HU" dirty="0" smtClean="0"/>
              <a:t>találkoznak.</a:t>
            </a:r>
            <a:endParaRPr lang="hu-HU" dirty="0"/>
          </a:p>
          <a:p>
            <a:r>
              <a:rPr lang="hu-HU" dirty="0" err="1" smtClean="0"/>
              <a:t>Interparochiálisan</a:t>
            </a:r>
            <a:r>
              <a:rPr lang="hu-HU" dirty="0" smtClean="0"/>
              <a:t> </a:t>
            </a:r>
            <a:r>
              <a:rPr lang="hu-HU" dirty="0"/>
              <a:t>szerveződik, </a:t>
            </a:r>
            <a:r>
              <a:rPr lang="hu-HU" dirty="0" smtClean="0"/>
              <a:t>de tagjai </a:t>
            </a:r>
            <a:r>
              <a:rPr lang="hu-HU" dirty="0"/>
              <a:t>plébániai munkában részt </a:t>
            </a:r>
            <a:r>
              <a:rPr lang="hu-HU" dirty="0" smtClean="0"/>
              <a:t>vesznek (</a:t>
            </a:r>
            <a:r>
              <a:rPr lang="hu-HU" dirty="0"/>
              <a:t>céljuk a plébániai élet </a:t>
            </a:r>
            <a:r>
              <a:rPr lang="hu-HU" dirty="0" smtClean="0"/>
              <a:t>fellendítése).</a:t>
            </a:r>
            <a:endParaRPr lang="hu-HU" dirty="0"/>
          </a:p>
          <a:p>
            <a:r>
              <a:rPr lang="hu-HU" b="1" dirty="0"/>
              <a:t>K</a:t>
            </a:r>
            <a:r>
              <a:rPr lang="hu-HU" b="1" dirty="0" smtClean="0"/>
              <a:t>onfliktus </a:t>
            </a:r>
            <a:r>
              <a:rPr lang="hu-HU" b="1" dirty="0"/>
              <a:t>elől kitérnek, egyház felé engedelmességet </a:t>
            </a:r>
            <a:r>
              <a:rPr lang="hu-HU" b="1" dirty="0" smtClean="0"/>
              <a:t>gyakorolnak.</a:t>
            </a:r>
            <a:endParaRPr lang="hu-HU" b="1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597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lelkiségi mozgalmak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 smtClean="0"/>
              <a:t>Rendszerváltás előtt működő</a:t>
            </a:r>
          </a:p>
          <a:p>
            <a:r>
              <a:rPr lang="hu-HU" dirty="0" smtClean="0"/>
              <a:t>Ferences lelkiség</a:t>
            </a:r>
          </a:p>
          <a:p>
            <a:r>
              <a:rPr lang="hu-HU" dirty="0" err="1" smtClean="0"/>
              <a:t>Neokatekumenális</a:t>
            </a:r>
            <a:r>
              <a:rPr lang="hu-HU" dirty="0" smtClean="0"/>
              <a:t> út</a:t>
            </a:r>
          </a:p>
          <a:p>
            <a:pPr marL="0" indent="0">
              <a:buNone/>
            </a:pPr>
            <a:r>
              <a:rPr lang="hu-HU" dirty="0" smtClean="0"/>
              <a:t>Rendszerváltás után </a:t>
            </a:r>
            <a:r>
              <a:rPr lang="hu-HU" dirty="0" err="1" smtClean="0"/>
              <a:t>újrainduló</a:t>
            </a:r>
            <a:endParaRPr lang="hu-HU" dirty="0" smtClean="0"/>
          </a:p>
          <a:p>
            <a:r>
              <a:rPr lang="hu-HU" dirty="0" smtClean="0"/>
              <a:t>Magyar cserkészszövetség</a:t>
            </a:r>
          </a:p>
          <a:p>
            <a:r>
              <a:rPr lang="hu-HU" dirty="0" smtClean="0"/>
              <a:t>J.O.C. (munkásréteg)</a:t>
            </a:r>
          </a:p>
          <a:p>
            <a:pPr marL="0" indent="0">
              <a:buNone/>
            </a:pPr>
            <a:r>
              <a:rPr lang="hu-HU" dirty="0" smtClean="0"/>
              <a:t>Rendszerváltás után induló</a:t>
            </a:r>
          </a:p>
          <a:p>
            <a:r>
              <a:rPr lang="hu-HU" dirty="0" err="1" smtClean="0"/>
              <a:t>Cursillo</a:t>
            </a:r>
            <a:endParaRPr lang="hu-HU" dirty="0" smtClean="0"/>
          </a:p>
          <a:p>
            <a:r>
              <a:rPr lang="hu-HU" dirty="0" err="1" smtClean="0"/>
              <a:t>Kolping</a:t>
            </a:r>
            <a:endParaRPr lang="hu-HU" dirty="0" smtClean="0"/>
          </a:p>
          <a:p>
            <a:r>
              <a:rPr lang="hu-HU" dirty="0" smtClean="0"/>
              <a:t>Mária légió</a:t>
            </a:r>
          </a:p>
          <a:p>
            <a:r>
              <a:rPr lang="hu-HU" dirty="0" err="1" smtClean="0"/>
              <a:t>Antióchia</a:t>
            </a:r>
            <a:r>
              <a:rPr lang="hu-HU" dirty="0" smtClean="0"/>
              <a:t> (16-25 kibérmálkozott leszakadók)</a:t>
            </a:r>
          </a:p>
          <a:p>
            <a:r>
              <a:rPr lang="hu-HU" dirty="0" smtClean="0"/>
              <a:t>Együtt Miasszonyunk </a:t>
            </a:r>
            <a:r>
              <a:rPr lang="hu-HU" dirty="0"/>
              <a:t>D</a:t>
            </a:r>
            <a:r>
              <a:rPr lang="hu-HU" dirty="0" smtClean="0"/>
              <a:t>icsőségére Házasközösség</a:t>
            </a:r>
          </a:p>
          <a:p>
            <a:r>
              <a:rPr lang="hu-HU" dirty="0" err="1" smtClean="0"/>
              <a:t>Jálics</a:t>
            </a:r>
            <a:r>
              <a:rPr lang="hu-HU" dirty="0" smtClean="0"/>
              <a:t> féle lelkigyakorlathoz kapcsolódó jezsuita lelkiség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705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Cursillo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 err="1"/>
              <a:t>Cursillo</a:t>
            </a:r>
            <a:r>
              <a:rPr lang="hu-HU" sz="1800" dirty="0"/>
              <a:t> de </a:t>
            </a:r>
            <a:r>
              <a:rPr lang="hu-HU" sz="1800" dirty="0" err="1" smtClean="0"/>
              <a:t>Cristiandad</a:t>
            </a:r>
            <a:r>
              <a:rPr lang="hu-HU" sz="1800" dirty="0" smtClean="0"/>
              <a:t>: 1944-óta, </a:t>
            </a:r>
            <a:r>
              <a:rPr lang="hu-HU" sz="1800" dirty="0"/>
              <a:t>eredetileg az El </a:t>
            </a:r>
            <a:r>
              <a:rPr lang="hu-HU" sz="1800" dirty="0" err="1"/>
              <a:t>Caminóra</a:t>
            </a:r>
            <a:r>
              <a:rPr lang="hu-HU" sz="1800" dirty="0"/>
              <a:t> készített fel zarándokvezetőket, ma már „az élet zarándoklatára készít fel.” </a:t>
            </a:r>
            <a:endParaRPr lang="hu-HU" sz="1800" dirty="0" smtClean="0"/>
          </a:p>
          <a:p>
            <a:r>
              <a:rPr lang="hu-HU" sz="1800" dirty="0"/>
              <a:t>Magyarországon 1989-ben tartották az első </a:t>
            </a:r>
            <a:r>
              <a:rPr lang="hu-HU" sz="1800" dirty="0" err="1"/>
              <a:t>c</a:t>
            </a:r>
            <a:r>
              <a:rPr lang="hu-HU" sz="1800" dirty="0" err="1" smtClean="0"/>
              <a:t>ursillót</a:t>
            </a:r>
            <a:r>
              <a:rPr lang="hu-HU" sz="1800" dirty="0"/>
              <a:t>, azóta több tízezren végezték </a:t>
            </a:r>
            <a:r>
              <a:rPr lang="hu-HU" sz="1800" dirty="0" smtClean="0"/>
              <a:t>el (mintegy 300 cigány, </a:t>
            </a:r>
            <a:r>
              <a:rPr lang="hu-HU" sz="1800" dirty="0" err="1" smtClean="0"/>
              <a:t>pl</a:t>
            </a:r>
            <a:r>
              <a:rPr lang="hu-HU" sz="1800" dirty="0" smtClean="0"/>
              <a:t> Köröm, </a:t>
            </a:r>
            <a:r>
              <a:rPr lang="hu-HU" sz="1800" dirty="0"/>
              <a:t>B</a:t>
            </a:r>
            <a:r>
              <a:rPr lang="hu-HU" sz="1800" dirty="0" smtClean="0"/>
              <a:t>alajt, Szendrőlád). </a:t>
            </a:r>
          </a:p>
          <a:p>
            <a:r>
              <a:rPr lang="hu-HU" sz="1800" dirty="0" smtClean="0"/>
              <a:t>A </a:t>
            </a:r>
            <a:r>
              <a:rPr lang="hu-HU" sz="1800" dirty="0"/>
              <a:t>jezsuiták és </a:t>
            </a:r>
            <a:r>
              <a:rPr lang="hu-HU" sz="1800" dirty="0" err="1"/>
              <a:t>verbiták</a:t>
            </a:r>
            <a:r>
              <a:rPr lang="hu-HU" sz="1800" dirty="0"/>
              <a:t> szervezik ezeket az </a:t>
            </a:r>
            <a:r>
              <a:rPr lang="hu-HU" sz="1800" dirty="0" smtClean="0"/>
              <a:t>alkalmakat.</a:t>
            </a:r>
          </a:p>
          <a:p>
            <a:r>
              <a:rPr lang="hu-HU" sz="1800" dirty="0"/>
              <a:t>A </a:t>
            </a:r>
            <a:r>
              <a:rPr lang="hu-HU" sz="1800" dirty="0" err="1"/>
              <a:t>c</a:t>
            </a:r>
            <a:r>
              <a:rPr lang="hu-HU" sz="1800" dirty="0" err="1" smtClean="0"/>
              <a:t>ursillo</a:t>
            </a:r>
            <a:r>
              <a:rPr lang="hu-HU" sz="1800" dirty="0" smtClean="0"/>
              <a:t> </a:t>
            </a:r>
            <a:r>
              <a:rPr lang="hu-HU" sz="1800" dirty="0"/>
              <a:t>egy hétvégén zajlik, majd folytatódik egy felfrissült, megújult életben. „Módszerének jellemzői a barátság, a természetesség, az őszinteség és a belső tűz…A </a:t>
            </a:r>
            <a:r>
              <a:rPr lang="hu-HU" sz="1800" dirty="0" err="1"/>
              <a:t>cursillóban</a:t>
            </a:r>
            <a:r>
              <a:rPr lang="hu-HU" sz="1800" dirty="0"/>
              <a:t> a résztvevő találkozik önmagával, Istennel és az embertársaival. A </a:t>
            </a:r>
            <a:r>
              <a:rPr lang="hu-HU" sz="1800" dirty="0" err="1"/>
              <a:t>cursillo</a:t>
            </a:r>
            <a:r>
              <a:rPr lang="hu-HU" sz="1800" dirty="0"/>
              <a:t> általában fellelkesíti, megrendíti, erővel tölti el a résztvevőket. Sokan egy életre szóló fordulatot tapasztalnak meg. Gyakran a </a:t>
            </a:r>
            <a:r>
              <a:rPr lang="hu-HU" sz="1800" dirty="0" err="1"/>
              <a:t>cursillo</a:t>
            </a:r>
            <a:r>
              <a:rPr lang="hu-HU" sz="1800" dirty="0"/>
              <a:t> által fontos barátságok szövődnek, új közösségek </a:t>
            </a:r>
            <a:r>
              <a:rPr lang="hu-HU" sz="1800" dirty="0" smtClean="0"/>
              <a:t>születnek”</a:t>
            </a:r>
          </a:p>
          <a:p>
            <a:r>
              <a:rPr lang="hu-HU" sz="1800" dirty="0" smtClean="0"/>
              <a:t>A </a:t>
            </a:r>
            <a:r>
              <a:rPr lang="hu-HU" sz="1800" dirty="0" err="1" smtClean="0"/>
              <a:t>cursillósok</a:t>
            </a:r>
            <a:r>
              <a:rPr lang="hu-HU" sz="1800" dirty="0" smtClean="0"/>
              <a:t> otthon </a:t>
            </a:r>
            <a:r>
              <a:rPr lang="hu-HU" sz="1800" dirty="0"/>
              <a:t>is rendszeresen találkoznak, megbeszélik életük legutóbbi eseményeit, támogatják, tanácsokkal látják el </a:t>
            </a:r>
            <a:r>
              <a:rPr lang="hu-HU" sz="1800" dirty="0" smtClean="0"/>
              <a:t>egymást.</a:t>
            </a:r>
            <a:endParaRPr lang="hu-HU" sz="1800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638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47989" y="1844824"/>
            <a:ext cx="8409225" cy="3888432"/>
          </a:xfrm>
        </p:spPr>
        <p:txBody>
          <a:bodyPr>
            <a:normAutofit/>
          </a:bodyPr>
          <a:lstStyle/>
          <a:p>
            <a:pPr algn="ctr"/>
            <a:endParaRPr lang="hu-HU" sz="3600" dirty="0" smtClean="0"/>
          </a:p>
          <a:p>
            <a:pPr algn="ctr"/>
            <a:r>
              <a:rPr lang="hu-HU" sz="2000" dirty="0" smtClean="0"/>
              <a:t>Havasi Virág:</a:t>
            </a:r>
          </a:p>
          <a:p>
            <a:pPr algn="ctr"/>
            <a:r>
              <a:rPr lang="hu-HU" sz="2000" dirty="0"/>
              <a:t>Új vallási és vallási megújulási mozgalmak, mint társadalmi mozgalmak Magyarországon</a:t>
            </a:r>
            <a:endParaRPr lang="hu-HU" sz="2000" dirty="0" smtClean="0"/>
          </a:p>
          <a:p>
            <a:pPr algn="ctr"/>
            <a:endParaRPr lang="hu-HU" dirty="0" smtClean="0"/>
          </a:p>
          <a:p>
            <a:pPr algn="ctr"/>
            <a:endParaRPr lang="hu-HU" dirty="0" smtClean="0"/>
          </a:p>
          <a:p>
            <a:pPr algn="ctr"/>
            <a:r>
              <a:rPr lang="hu-HU" sz="2200" dirty="0" smtClean="0">
                <a:solidFill>
                  <a:schemeClr val="bg1">
                    <a:lumMod val="50000"/>
                  </a:schemeClr>
                </a:solidFill>
              </a:rPr>
              <a:t>Miskolc, Főnix Közéleti Akadémia</a:t>
            </a:r>
          </a:p>
          <a:p>
            <a:pPr algn="ctr"/>
            <a:r>
              <a:rPr lang="hu-HU" sz="2200" dirty="0" smtClean="0">
                <a:solidFill>
                  <a:schemeClr val="bg1">
                    <a:lumMod val="50000"/>
                  </a:schemeClr>
                </a:solidFill>
              </a:rPr>
              <a:t>2017. Április 26.</a:t>
            </a:r>
            <a:endParaRPr lang="hu-HU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1" name="Kép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8384" y="129632"/>
            <a:ext cx="828830" cy="826379"/>
          </a:xfrm>
        </p:spPr>
      </p:pic>
    </p:spTree>
    <p:extLst>
      <p:ext uri="{BB962C8B-B14F-4D97-AF65-F5344CB8AC3E}">
        <p14:creationId xmlns:p14="http://schemas.microsoft.com/office/powerpoint/2010/main" xmlns="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Református mozgalmak még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Református </a:t>
            </a:r>
            <a:r>
              <a:rPr lang="hu-HU" dirty="0" err="1" smtClean="0"/>
              <a:t>cursillo</a:t>
            </a:r>
            <a:r>
              <a:rPr lang="hu-HU" dirty="0" smtClean="0"/>
              <a:t> </a:t>
            </a:r>
          </a:p>
          <a:p>
            <a:r>
              <a:rPr lang="hu-HU" dirty="0" err="1"/>
              <a:t>Taizé</a:t>
            </a:r>
            <a:r>
              <a:rPr lang="hu-HU" dirty="0" smtClean="0"/>
              <a:t>, </a:t>
            </a:r>
            <a:r>
              <a:rPr lang="hu-HU" dirty="0" err="1"/>
              <a:t>Fokoláre</a:t>
            </a:r>
            <a:r>
              <a:rPr lang="hu-HU" dirty="0"/>
              <a:t>, katolikus megújulási mozgalmak tagjai között is találhatunk reformátusokat (Házas Hétvége Mozgalom, a Szentjánosbogár Közösség -jezsuita lelkiség-, a Ferences Világi Mozgalom)</a:t>
            </a:r>
          </a:p>
          <a:p>
            <a:r>
              <a:rPr lang="hu-HU" dirty="0" err="1" smtClean="0"/>
              <a:t>Bethánia</a:t>
            </a:r>
            <a:r>
              <a:rPr lang="hu-HU" dirty="0" smtClean="0"/>
              <a:t> </a:t>
            </a:r>
            <a:r>
              <a:rPr lang="hu-HU" dirty="0"/>
              <a:t>Szövetség egy nemzetközi kezdeményezés (Christian </a:t>
            </a:r>
            <a:r>
              <a:rPr lang="hu-HU" dirty="0" err="1"/>
              <a:t>Endeavour</a:t>
            </a:r>
            <a:r>
              <a:rPr lang="hu-HU" dirty="0"/>
              <a:t>) magyarországi megjelenés. 1903-ban  Budapesten </a:t>
            </a:r>
            <a:r>
              <a:rPr lang="hu-HU" dirty="0" err="1" smtClean="0"/>
              <a:t>alakult,nagy</a:t>
            </a:r>
            <a:r>
              <a:rPr lang="hu-HU" dirty="0" smtClean="0"/>
              <a:t> </a:t>
            </a:r>
            <a:r>
              <a:rPr lang="hu-HU" dirty="0"/>
              <a:t>szerepe volt a II. világháború utáni ébredésben, amely különböző gócokhoz kötődött (Szabolcs, Borsod, Dél-Magyarország, Budapest és környéke). Hozzájárult ahhoz, hogy a reformátusság fennmaradhasson a diktatúra éveiben. A szervezetet 1950-ben betiltották, de 1990-ben </a:t>
            </a:r>
            <a:r>
              <a:rPr lang="hu-HU" dirty="0" err="1" smtClean="0"/>
              <a:t>újraalakult</a:t>
            </a:r>
            <a:r>
              <a:rPr lang="hu-HU" dirty="0" smtClean="0"/>
              <a:t>.</a:t>
            </a:r>
          </a:p>
          <a:p>
            <a:r>
              <a:rPr lang="hu-HU" dirty="0"/>
              <a:t>I</a:t>
            </a:r>
            <a:r>
              <a:rPr lang="hu-HU" dirty="0" smtClean="0"/>
              <a:t>fjúsági </a:t>
            </a:r>
            <a:r>
              <a:rPr lang="hu-HU" dirty="0"/>
              <a:t>mozgalmak(SDG, KIE, MEKDSZ stb</a:t>
            </a:r>
            <a:r>
              <a:rPr lang="hu-HU" dirty="0" smtClean="0"/>
              <a:t>.)</a:t>
            </a:r>
          </a:p>
          <a:p>
            <a:r>
              <a:rPr lang="hu-HU" dirty="0"/>
              <a:t>C</a:t>
            </a:r>
            <a:r>
              <a:rPr lang="hu-HU" dirty="0" smtClean="0"/>
              <a:t>soportok</a:t>
            </a:r>
            <a:r>
              <a:rPr lang="hu-HU" dirty="0"/>
              <a:t>, </a:t>
            </a:r>
            <a:r>
              <a:rPr lang="hu-HU" dirty="0" smtClean="0"/>
              <a:t>melyek </a:t>
            </a:r>
            <a:r>
              <a:rPr lang="hu-HU" dirty="0"/>
              <a:t>nem tekinthetők önálló megújulási mozgalomnak, </a:t>
            </a:r>
            <a:r>
              <a:rPr lang="hu-HU" dirty="0" smtClean="0"/>
              <a:t>de </a:t>
            </a:r>
            <a:r>
              <a:rPr lang="hu-HU" dirty="0"/>
              <a:t>részei az </a:t>
            </a:r>
            <a:r>
              <a:rPr lang="hu-HU" dirty="0" err="1" smtClean="0"/>
              <a:t>ún</a:t>
            </a:r>
            <a:r>
              <a:rPr lang="hu-HU" dirty="0" smtClean="0"/>
              <a:t> </a:t>
            </a:r>
            <a:r>
              <a:rPr lang="hu-HU" dirty="0"/>
              <a:t>„</a:t>
            </a:r>
            <a:r>
              <a:rPr lang="hu-HU" dirty="0" err="1" smtClean="0"/>
              <a:t>Alliansz</a:t>
            </a:r>
            <a:r>
              <a:rPr lang="hu-HU" dirty="0" smtClean="0"/>
              <a:t>-lelkiségnek,” </a:t>
            </a:r>
            <a:r>
              <a:rPr lang="hu-HU" dirty="0"/>
              <a:t>amely az evangéliumi gondolkodású szervezeteket tömörítő </a:t>
            </a:r>
            <a:r>
              <a:rPr lang="hu-HU" dirty="0" smtClean="0"/>
              <a:t>szövetség</a:t>
            </a:r>
          </a:p>
          <a:p>
            <a:r>
              <a:rPr lang="hu-HU" dirty="0" smtClean="0"/>
              <a:t>A református </a:t>
            </a:r>
            <a:r>
              <a:rPr lang="hu-HU" dirty="0"/>
              <a:t>egyház megújítását a Bibliához való nagyobb hűség és a radikálisabb hitvallásosság mentén képzeli el: Bibliaszövetség, Magyar </a:t>
            </a:r>
            <a:r>
              <a:rPr lang="hu-HU" dirty="0" err="1"/>
              <a:t>Belmisszió</a:t>
            </a:r>
            <a:r>
              <a:rPr lang="hu-HU" dirty="0"/>
              <a:t> Biatorbágy, Éjféli Kiáltás Misszió, és a Magyar Kálvinista Egyház (MRE-</a:t>
            </a:r>
            <a:r>
              <a:rPr lang="hu-HU" dirty="0" err="1"/>
              <a:t>ből</a:t>
            </a:r>
            <a:r>
              <a:rPr lang="hu-HU" dirty="0"/>
              <a:t> vált ki</a:t>
            </a:r>
            <a:r>
              <a:rPr lang="hu-HU" dirty="0" smtClean="0"/>
              <a:t>).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841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Karizmatikus megújulás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2600" dirty="0"/>
              <a:t>K</a:t>
            </a:r>
            <a:r>
              <a:rPr lang="hu-HU" sz="2600" dirty="0" smtClean="0"/>
              <a:t>arizma</a:t>
            </a:r>
            <a:r>
              <a:rPr lang="hu-HU" sz="2600" dirty="0"/>
              <a:t>: kegyelmi </a:t>
            </a:r>
            <a:r>
              <a:rPr lang="hu-HU" sz="2600" dirty="0" smtClean="0"/>
              <a:t>ajándék (</a:t>
            </a:r>
            <a:r>
              <a:rPr lang="hu-HU" sz="2600" dirty="0"/>
              <a:t>nyelveken szólás, prófétálás, </a:t>
            </a:r>
            <a:r>
              <a:rPr lang="hu-HU" sz="2600" dirty="0" smtClean="0"/>
              <a:t>gyógyítás, </a:t>
            </a:r>
            <a:r>
              <a:rPr lang="hu-HU" sz="2600" dirty="0"/>
              <a:t>bölcsesség beszéde, tudomány, megismerés, hit, rendkívüli erők, </a:t>
            </a:r>
            <a:r>
              <a:rPr lang="hu-HU" sz="2600" dirty="0" smtClean="0"/>
              <a:t>szellemek </a:t>
            </a:r>
            <a:r>
              <a:rPr lang="hu-HU" sz="2600" dirty="0"/>
              <a:t>megítélése, </a:t>
            </a:r>
            <a:r>
              <a:rPr lang="hu-HU" sz="2600" dirty="0" smtClean="0"/>
              <a:t>nyelvek magyarázata)</a:t>
            </a:r>
          </a:p>
          <a:p>
            <a:r>
              <a:rPr lang="hu-HU" sz="2600" dirty="0" smtClean="0"/>
              <a:t>Modern </a:t>
            </a:r>
            <a:r>
              <a:rPr lang="hu-HU" sz="2600" dirty="0"/>
              <a:t>idők egyházi gyakorlata és az apostolok korának működése </a:t>
            </a:r>
            <a:r>
              <a:rPr lang="hu-HU" sz="2600" dirty="0" smtClean="0"/>
              <a:t>közötti különbség, századfordulóig azt tartották, hogy </a:t>
            </a:r>
            <a:r>
              <a:rPr lang="hu-HU" sz="2600" dirty="0"/>
              <a:t>hogy mivel visszaéltek a karizmákkal, Isten </a:t>
            </a:r>
            <a:r>
              <a:rPr lang="hu-HU" sz="2600" dirty="0" smtClean="0"/>
              <a:t>megtagadta. </a:t>
            </a:r>
          </a:p>
          <a:p>
            <a:r>
              <a:rPr lang="hu-HU" sz="2600" dirty="0" smtClean="0"/>
              <a:t>Az elvilágiasodott </a:t>
            </a:r>
            <a:r>
              <a:rPr lang="hu-HU" sz="2600" dirty="0"/>
              <a:t>és mereven formalizált kereszténységnek egy új megtermékenyítő inspirációra volt szüksége a </a:t>
            </a:r>
            <a:r>
              <a:rPr lang="hu-HU" sz="2600" dirty="0" smtClean="0"/>
              <a:t>Szentlélektől. </a:t>
            </a:r>
            <a:r>
              <a:rPr lang="hu-HU" sz="2600" dirty="0"/>
              <a:t>Szentlélek újabb </a:t>
            </a:r>
            <a:r>
              <a:rPr lang="hu-HU" sz="2600" dirty="0" smtClean="0"/>
              <a:t>eljövetele </a:t>
            </a:r>
            <a:r>
              <a:rPr lang="hu-HU" sz="2600" dirty="0"/>
              <a:t>(új pünkösd</a:t>
            </a:r>
            <a:r>
              <a:rPr lang="hu-HU" sz="2600" dirty="0" smtClean="0"/>
              <a:t>), szentlélekkeresztség jele a karizma.</a:t>
            </a:r>
          </a:p>
          <a:p>
            <a:r>
              <a:rPr lang="hu-HU" sz="2600" dirty="0" smtClean="0"/>
              <a:t>Jobb </a:t>
            </a:r>
            <a:r>
              <a:rPr lang="hu-HU" sz="2600" dirty="0"/>
              <a:t>elnevezés lenne a </a:t>
            </a:r>
            <a:r>
              <a:rPr lang="hu-HU" sz="2600" dirty="0" smtClean="0"/>
              <a:t>Szentlélekben </a:t>
            </a:r>
            <a:r>
              <a:rPr lang="hu-HU" sz="2600" dirty="0"/>
              <a:t>való megújulás, mert </a:t>
            </a:r>
            <a:r>
              <a:rPr lang="hu-HU" sz="2600" dirty="0" smtClean="0"/>
              <a:t>a cél </a:t>
            </a:r>
            <a:r>
              <a:rPr lang="hu-HU" sz="2600" dirty="0"/>
              <a:t>nem a karizma, hanem a hitben megújulás </a:t>
            </a:r>
            <a:r>
              <a:rPr lang="hu-HU" sz="2600" dirty="0" smtClean="0"/>
              <a:t>(Kovács Gábor), </a:t>
            </a:r>
            <a:r>
              <a:rPr lang="hu-HU" sz="2600" dirty="0"/>
              <a:t>a normális kereszténység </a:t>
            </a:r>
            <a:r>
              <a:rPr lang="hu-HU" sz="2600" dirty="0" smtClean="0"/>
              <a:t>megújulása. Egyes </a:t>
            </a:r>
            <a:r>
              <a:rPr lang="hu-HU" sz="2600" dirty="0"/>
              <a:t>közösségek a karizmákra túl nagy hangsúlyt </a:t>
            </a:r>
            <a:r>
              <a:rPr lang="hu-HU" sz="2600" dirty="0" smtClean="0"/>
              <a:t>fektetnek.</a:t>
            </a:r>
          </a:p>
          <a:p>
            <a:r>
              <a:rPr lang="hu-HU" sz="2600" dirty="0"/>
              <a:t>Spontaneitás, aktív személyes részvétel, érzelemgazdagság és eksztatikus élmények.</a:t>
            </a:r>
          </a:p>
          <a:p>
            <a:endParaRPr lang="hu-HU" sz="2600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516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hullám: 19. </a:t>
            </a:r>
            <a:r>
              <a:rPr lang="hu-HU" dirty="0" err="1"/>
              <a:t>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Egyesült Államok ahol ébredési mozgalmak sora (Great </a:t>
            </a:r>
            <a:r>
              <a:rPr lang="hu-HU" dirty="0" err="1"/>
              <a:t>Awakening</a:t>
            </a:r>
            <a:r>
              <a:rPr lang="hu-HU" dirty="0"/>
              <a:t>) </a:t>
            </a:r>
            <a:r>
              <a:rPr lang="hu-HU" b="1" dirty="0"/>
              <a:t>kiváltak a történelmi egyházakból</a:t>
            </a:r>
            <a:r>
              <a:rPr lang="hu-HU" dirty="0"/>
              <a:t>, és új közösségeket alkottak (igehirdetéseik igeolvasásból, túlfűtött prédikációból, betegek gyógyításából álltak). Missziós utak, tradicionális faji korlátok lebontása. </a:t>
            </a:r>
            <a:r>
              <a:rPr lang="hu-HU" b="1" dirty="0"/>
              <a:t>Megszüntették a hierarchiát, de megtartották az eksztázist</a:t>
            </a:r>
            <a:r>
              <a:rPr lang="hu-HU" dirty="0"/>
              <a:t>. </a:t>
            </a:r>
            <a:r>
              <a:rPr lang="hu-HU" dirty="0" smtClean="0"/>
              <a:t>Európai </a:t>
            </a:r>
            <a:r>
              <a:rPr lang="hu-HU" dirty="0" err="1"/>
              <a:t>újraindítója</a:t>
            </a:r>
            <a:r>
              <a:rPr lang="hu-HU" dirty="0"/>
              <a:t> Thomas Ball </a:t>
            </a:r>
            <a:r>
              <a:rPr lang="hu-HU" dirty="0" err="1"/>
              <a:t>Barratt</a:t>
            </a:r>
            <a:r>
              <a:rPr lang="hu-HU" dirty="0"/>
              <a:t>, Norvégiában működő angol metodista lelkész. Az 1940-es évekre a pünkösdi megújulás viszonylag stabilizálta helyzetét és kapcsolatait is a keresztény egyházakkal. Magyarország 1924, 1926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968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hullám: az 1950-es évek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A protestáns egyházakban </a:t>
            </a:r>
            <a:r>
              <a:rPr lang="hu-HU" dirty="0"/>
              <a:t>kezdődött és a Katolikus Karizmatikus Megújulás 1967-es megszületéséhez vezetett. </a:t>
            </a:r>
            <a:r>
              <a:rPr lang="hu-HU" dirty="0" smtClean="0"/>
              <a:t>1952 USA </a:t>
            </a:r>
            <a:r>
              <a:rPr lang="hu-HU" dirty="0"/>
              <a:t>Teljes Evangéliumi Üzletemberek Nemzetközi </a:t>
            </a:r>
            <a:r>
              <a:rPr lang="hu-HU" dirty="0" smtClean="0"/>
              <a:t>Szövetsége (célja</a:t>
            </a:r>
            <a:r>
              <a:rPr lang="hu-HU" dirty="0"/>
              <a:t>, hogy tagjaik a maguk hétköznapjaikban terjesszék a „Teljes Evangéliumot”, és anyagilag támogassák az egyéb </a:t>
            </a:r>
            <a:r>
              <a:rPr lang="hu-HU" dirty="0" smtClean="0"/>
              <a:t>missziókat).</a:t>
            </a:r>
          </a:p>
          <a:p>
            <a:r>
              <a:rPr lang="hu-HU" dirty="0" smtClean="0"/>
              <a:t>Magyarországon a II</a:t>
            </a:r>
            <a:r>
              <a:rPr lang="hu-HU" dirty="0"/>
              <a:t>. világháború utáni ébredésből nőtte ki magát, főként Szabó Imre református lelkipásztor és köre hatására jellegzetes karizmatikus jegyeket vett fel. Ez a kör a rendszerváltás után a </a:t>
            </a:r>
            <a:r>
              <a:rPr lang="hu-HU" dirty="0" err="1"/>
              <a:t>Parakletos</a:t>
            </a:r>
            <a:r>
              <a:rPr lang="hu-HU" dirty="0"/>
              <a:t> Mozgalomba </a:t>
            </a:r>
            <a:r>
              <a:rPr lang="hu-HU" dirty="0" smtClean="0"/>
              <a:t>tömörült. </a:t>
            </a:r>
            <a:r>
              <a:rPr lang="hu-HU" dirty="0"/>
              <a:t>A </a:t>
            </a:r>
            <a:r>
              <a:rPr lang="hu-HU" dirty="0" err="1"/>
              <a:t>Sófár</a:t>
            </a:r>
            <a:r>
              <a:rPr lang="hu-HU" dirty="0"/>
              <a:t> - Református Dicsőítő Mozgalom célja a dicsőítő zene műfajának terjesztése a Magyarországi Református Egyházban, de mint lelkiségi irányzat ennél többre törekszik: az egész egyház megújítására és új alapokra </a:t>
            </a:r>
            <a:r>
              <a:rPr lang="hu-HU" dirty="0" smtClean="0"/>
              <a:t>helyezésére.</a:t>
            </a:r>
          </a:p>
          <a:p>
            <a:r>
              <a:rPr lang="hu-HU" dirty="0"/>
              <a:t>Magyarországon az első </a:t>
            </a:r>
            <a:r>
              <a:rPr lang="hu-HU" dirty="0" smtClean="0"/>
              <a:t>katolikus karizmatikus </a:t>
            </a:r>
            <a:r>
              <a:rPr lang="hu-HU" dirty="0"/>
              <a:t>csoportok 1975-76-ban alakultak. </a:t>
            </a:r>
            <a:r>
              <a:rPr lang="hu-HU" dirty="0" smtClean="0"/>
              <a:t>1982-ben TŰZ mozgalom (célja </a:t>
            </a:r>
            <a:r>
              <a:rPr lang="hu-HU" dirty="0"/>
              <a:t>az evangelizálás, a Szentlélek megismertetése, felfedezése, különböző kurzusok segítségével (Fülöp, János, András stb.). </a:t>
            </a:r>
            <a:r>
              <a:rPr lang="hu-HU" dirty="0" smtClean="0"/>
              <a:t>Magyar </a:t>
            </a:r>
            <a:r>
              <a:rPr lang="hu-HU" dirty="0"/>
              <a:t>Katolikus Karizmatikus Megújulás Országos Tanácsa </a:t>
            </a:r>
            <a:r>
              <a:rPr lang="hu-HU" dirty="0" smtClean="0"/>
              <a:t>1989. </a:t>
            </a:r>
            <a:r>
              <a:rPr lang="hu-HU" dirty="0"/>
              <a:t>1992-óta évente megrendezik az Országos Karizmatikus Találkozót</a:t>
            </a:r>
            <a:r>
              <a:rPr lang="hu-HU" dirty="0" smtClean="0"/>
              <a:t>. </a:t>
            </a:r>
            <a:r>
              <a:rPr lang="hu-HU" dirty="0"/>
              <a:t>120 közösség, 2000 tag, körcsarnokot megtöltik találkozóik, szentlélek szemináriumot nem tagok is elvégzik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135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hullám- 1990-es évektől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2,1 milliárd keresztényből 500 millió pünkösdi</a:t>
            </a:r>
          </a:p>
          <a:p>
            <a:r>
              <a:rPr lang="hu-HU" dirty="0" err="1"/>
              <a:t>Latino</a:t>
            </a:r>
            <a:r>
              <a:rPr lang="hu-HU" dirty="0"/>
              <a:t> </a:t>
            </a:r>
            <a:r>
              <a:rPr lang="hu-HU" dirty="0" smtClean="0"/>
              <a:t>forradalom: </a:t>
            </a:r>
            <a:r>
              <a:rPr lang="hu-HU" dirty="0"/>
              <a:t>1996-ban 81%-</a:t>
            </a:r>
            <a:r>
              <a:rPr lang="hu-HU" dirty="0" err="1"/>
              <a:t>ban</a:t>
            </a:r>
            <a:r>
              <a:rPr lang="hu-HU" dirty="0"/>
              <a:t> volt katolikus és </a:t>
            </a:r>
            <a:r>
              <a:rPr lang="hu-HU" dirty="0" smtClean="0"/>
              <a:t>4</a:t>
            </a:r>
            <a:r>
              <a:rPr lang="hu-HU" dirty="0"/>
              <a:t>%-</a:t>
            </a:r>
            <a:r>
              <a:rPr lang="hu-HU" dirty="0" err="1"/>
              <a:t>ban</a:t>
            </a:r>
            <a:r>
              <a:rPr lang="hu-HU" dirty="0"/>
              <a:t> </a:t>
            </a:r>
            <a:r>
              <a:rPr lang="hu-HU" dirty="0" smtClean="0"/>
              <a:t>protestáns, mára 13% protestáns</a:t>
            </a:r>
          </a:p>
          <a:p>
            <a:r>
              <a:rPr lang="hu-HU" dirty="0"/>
              <a:t>Ferenc </a:t>
            </a:r>
            <a:r>
              <a:rPr lang="hu-HU" dirty="0" smtClean="0"/>
              <a:t>pápa: </a:t>
            </a:r>
            <a:r>
              <a:rPr lang="hu-HU" dirty="0"/>
              <a:t>’Ezek az emberek összekeverik a liturgiát és a szamba </a:t>
            </a:r>
            <a:r>
              <a:rPr lang="hu-HU" dirty="0" smtClean="0"/>
              <a:t>órát’, de </a:t>
            </a:r>
            <a:r>
              <a:rPr lang="hu-HU" dirty="0"/>
              <a:t>mára támogatójává </a:t>
            </a:r>
            <a:r>
              <a:rPr lang="hu-HU" dirty="0" smtClean="0"/>
              <a:t>vált.</a:t>
            </a:r>
          </a:p>
          <a:p>
            <a:r>
              <a:rPr lang="hu-HU" dirty="0"/>
              <a:t>A harmadik világban és az alsóbb társadalmi rétegekhez kötődő csoportok körében a népszerűség egyik oka az ún. „jólét örömhíre”, (</a:t>
            </a:r>
            <a:r>
              <a:rPr lang="hu-HU" dirty="0" err="1"/>
              <a:t>prosperity</a:t>
            </a:r>
            <a:r>
              <a:rPr lang="hu-HU" dirty="0"/>
              <a:t> </a:t>
            </a:r>
            <a:r>
              <a:rPr lang="hu-HU" dirty="0" err="1"/>
              <a:t>gospel</a:t>
            </a:r>
            <a:r>
              <a:rPr lang="hu-HU" dirty="0"/>
              <a:t> vagy </a:t>
            </a:r>
            <a:r>
              <a:rPr lang="hu-HU" dirty="0" err="1"/>
              <a:t>health</a:t>
            </a:r>
            <a:r>
              <a:rPr lang="hu-HU" dirty="0"/>
              <a:t> and </a:t>
            </a:r>
            <a:r>
              <a:rPr lang="hu-HU" dirty="0" err="1" smtClean="0"/>
              <a:t>wealth</a:t>
            </a:r>
            <a:r>
              <a:rPr lang="hu-HU" dirty="0" smtClean="0"/>
              <a:t> </a:t>
            </a:r>
            <a:r>
              <a:rPr lang="hu-HU" dirty="0" err="1" smtClean="0"/>
              <a:t>teology</a:t>
            </a:r>
            <a:r>
              <a:rPr lang="hu-HU" dirty="0" smtClean="0"/>
              <a:t>).</a:t>
            </a:r>
          </a:p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 err="1"/>
              <a:t>afro</a:t>
            </a:r>
            <a:r>
              <a:rPr lang="hu-HU" dirty="0"/>
              <a:t>-amerikai népesség körében </a:t>
            </a:r>
            <a:r>
              <a:rPr lang="hu-HU" dirty="0" smtClean="0"/>
              <a:t>népszerűség további okai a </a:t>
            </a:r>
            <a:r>
              <a:rPr lang="hu-HU" dirty="0"/>
              <a:t>„fekete </a:t>
            </a:r>
            <a:r>
              <a:rPr lang="hu-HU" dirty="0" smtClean="0"/>
              <a:t>gyökerek”.</a:t>
            </a:r>
          </a:p>
          <a:p>
            <a:r>
              <a:rPr lang="hu-HU" dirty="0"/>
              <a:t>Saját kultúrához való adaptálhatóság, az egyén és a közösségi hagyományok nagyfokú részvétele és </a:t>
            </a:r>
            <a:r>
              <a:rPr lang="hu-HU" dirty="0" err="1"/>
              <a:t>konvertálhatósága</a:t>
            </a:r>
            <a:r>
              <a:rPr lang="hu-HU" dirty="0"/>
              <a:t>: romák számára vonzerő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423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vonzó?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u-HU" dirty="0"/>
              <a:t>Kulturális globalizáció: az újításokra való nagyfokú fogékonyság </a:t>
            </a:r>
            <a:r>
              <a:rPr lang="hu-HU" i="1" dirty="0"/>
              <a:t>„Hangosan szeretnél imádkozni a padban? Csináld, ahogy csak tudod, még akkor is, amikor a pásztor imádkozik. Térdre akarsz borulni? Szaladj az oltárhoz”</a:t>
            </a:r>
          </a:p>
          <a:p>
            <a:r>
              <a:rPr lang="hu-HU" dirty="0" smtClean="0"/>
              <a:t>A </a:t>
            </a:r>
            <a:r>
              <a:rPr lang="hu-HU" dirty="0"/>
              <a:t>kortárs társadalom igényei: kevésbé formalizált vallásosság, egyházi hierarchia hiánya,  a vezetők – hívek közötti vertikális, közvetlen kapcsolat </a:t>
            </a:r>
            <a:r>
              <a:rPr lang="hu-HU" dirty="0" smtClean="0"/>
              <a:t>jelentősége, </a:t>
            </a:r>
            <a:r>
              <a:rPr lang="hu-HU" dirty="0"/>
              <a:t>a hierarchia helyett a partneri szemlélet</a:t>
            </a:r>
          </a:p>
          <a:p>
            <a:r>
              <a:rPr lang="hu-HU" dirty="0" smtClean="0"/>
              <a:t>A </a:t>
            </a:r>
            <a:r>
              <a:rPr lang="hu-HU" dirty="0"/>
              <a:t>mozgalom tagjai körében lényegesen nagyobb (75% körüli) a felnőtt nők aránya- a lelkészi pozíciók a nők előtt is nyitottak</a:t>
            </a:r>
          </a:p>
          <a:p>
            <a:r>
              <a:rPr lang="hu-HU" dirty="0"/>
              <a:t>Internet: a szabadon hozzáférhető tartalom mintát ad a közösségeknek a rítusok felépítésére, az alkalmazott elemek, stílus, dalok stb. tekintettében, másrészt a pünkösdi és katolikus karizmatikus mozgalom liturgiájának nagymérvű hasonlóságán keresztül a kettő között megjelenő szinkretizmust is erősíti</a:t>
            </a:r>
          </a:p>
          <a:p>
            <a:r>
              <a:rPr lang="hu-HU" dirty="0" smtClean="0"/>
              <a:t>Eltörlik </a:t>
            </a:r>
            <a:r>
              <a:rPr lang="hu-HU" dirty="0"/>
              <a:t>a határokat az istentisztelet és a szórakozás </a:t>
            </a:r>
            <a:r>
              <a:rPr lang="hu-HU" dirty="0" smtClean="0"/>
              <a:t>között</a:t>
            </a:r>
            <a:r>
              <a:rPr lang="hu-HU" i="1" dirty="0" smtClean="0"/>
              <a:t>: „az emberek sokkal inkább felállnak táncolni, mintsem, hogy elaludjanak közben”</a:t>
            </a:r>
            <a:endParaRPr lang="hu-HU" i="1" dirty="0"/>
          </a:p>
          <a:p>
            <a:r>
              <a:rPr lang="hu-HU" dirty="0"/>
              <a:t>Percy „</a:t>
            </a:r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does</a:t>
            </a:r>
            <a:r>
              <a:rPr lang="hu-HU" dirty="0"/>
              <a:t> </a:t>
            </a:r>
            <a:r>
              <a:rPr lang="hu-HU" dirty="0" err="1"/>
              <a:t>faith</a:t>
            </a:r>
            <a:r>
              <a:rPr lang="hu-HU" dirty="0"/>
              <a:t> </a:t>
            </a:r>
            <a:r>
              <a:rPr lang="hu-HU" dirty="0" err="1"/>
              <a:t>feel</a:t>
            </a:r>
            <a:r>
              <a:rPr lang="hu-HU" dirty="0"/>
              <a:t>?” : a dicsőítésnél mindent szabad, van idő az elmélyülésre, önmagukba fordulásra, megérintheti őket a szentlélek. Ezáltal sokkal nagyobb élményben lehet részük, mint pl. egy </a:t>
            </a:r>
            <a:r>
              <a:rPr lang="hu-HU" dirty="0" smtClean="0"/>
              <a:t>szentmisén.</a:t>
            </a:r>
            <a:endParaRPr lang="hu-HU" dirty="0"/>
          </a:p>
          <a:p>
            <a:r>
              <a:rPr lang="hu-HU" dirty="0" err="1"/>
              <a:t>Morel</a:t>
            </a:r>
            <a:r>
              <a:rPr lang="hu-HU" dirty="0"/>
              <a:t>-féle „új vallási nyelv” keresésére való </a:t>
            </a:r>
            <a:r>
              <a:rPr lang="hu-HU" dirty="0" smtClean="0"/>
              <a:t>igény- </a:t>
            </a:r>
            <a:r>
              <a:rPr lang="hu-HU" dirty="0"/>
              <a:t>a fogyasztói- és élménytársadalom mechanizmusának megfelelve, a vallási élmény is a tömegek igényéhez igazodjon</a:t>
            </a:r>
            <a:endParaRPr lang="hu-HU" dirty="0" smtClean="0"/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divat aktuális trendjeinek beszivárgása a liturgiába, többek között a keresztény könnyűzenén </a:t>
            </a:r>
            <a:r>
              <a:rPr lang="hu-HU" dirty="0" smtClean="0"/>
              <a:t>keresztül- </a:t>
            </a:r>
            <a:r>
              <a:rPr lang="hu-HU" dirty="0"/>
              <a:t>az adott vallási élményekhez ez a fajta zenei stílus illeszkedik </a:t>
            </a:r>
            <a:r>
              <a:rPr lang="hu-HU" dirty="0" smtClean="0"/>
              <a:t>jobban. </a:t>
            </a:r>
            <a:r>
              <a:rPr lang="hu-HU" dirty="0" err="1"/>
              <a:t>Branding</a:t>
            </a:r>
            <a:r>
              <a:rPr lang="hu-HU" dirty="0"/>
              <a:t> (Hillsong </a:t>
            </a:r>
            <a:r>
              <a:rPr lang="hu-HU" dirty="0" err="1" smtClean="0"/>
              <a:t>Church</a:t>
            </a:r>
            <a:r>
              <a:rPr lang="hu-HU" dirty="0" smtClean="0"/>
              <a:t>)</a:t>
            </a:r>
          </a:p>
          <a:p>
            <a:r>
              <a:rPr lang="hu-HU" dirty="0"/>
              <a:t>N</a:t>
            </a:r>
            <a:r>
              <a:rPr lang="hu-HU" dirty="0" smtClean="0"/>
              <a:t>agyfokú </a:t>
            </a:r>
            <a:r>
              <a:rPr lang="hu-HU" dirty="0"/>
              <a:t>spontaneitásra és egyéni intuícióra építő vallási </a:t>
            </a:r>
            <a:r>
              <a:rPr lang="hu-HU" dirty="0" smtClean="0"/>
              <a:t>gyakorlat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302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Jellemzők, Kritika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S</a:t>
            </a:r>
            <a:r>
              <a:rPr lang="hu-HU" dirty="0" smtClean="0"/>
              <a:t>okan </a:t>
            </a:r>
            <a:r>
              <a:rPr lang="hu-HU" dirty="0"/>
              <a:t>megtanulnak nevetni, érzelmi problémák eltűnnek, rossz szokások, depresszióból gyógyul</a:t>
            </a:r>
          </a:p>
          <a:p>
            <a:r>
              <a:rPr lang="hu-HU" dirty="0"/>
              <a:t>I</a:t>
            </a:r>
            <a:r>
              <a:rPr lang="hu-HU" dirty="0" smtClean="0"/>
              <a:t>maösszejövetel</a:t>
            </a:r>
            <a:r>
              <a:rPr lang="hu-HU" dirty="0"/>
              <a:t>: kötetlen </a:t>
            </a:r>
            <a:r>
              <a:rPr lang="hu-HU" dirty="0" err="1"/>
              <a:t>I</a:t>
            </a:r>
            <a:r>
              <a:rPr lang="hu-HU" dirty="0" err="1" smtClean="0"/>
              <a:t>stendícséret</a:t>
            </a:r>
            <a:r>
              <a:rPr lang="hu-HU" dirty="0" smtClean="0"/>
              <a:t> </a:t>
            </a:r>
            <a:r>
              <a:rPr lang="hu-HU" dirty="0"/>
              <a:t>énekkel, rituális tánccal, imával</a:t>
            </a:r>
            <a:r>
              <a:rPr lang="hu-HU" dirty="0" smtClean="0"/>
              <a:t>, mikor </a:t>
            </a:r>
            <a:r>
              <a:rPr lang="hu-HU" dirty="0"/>
              <a:t>egyszerre szól mindenki</a:t>
            </a:r>
          </a:p>
          <a:p>
            <a:r>
              <a:rPr lang="hu-HU" dirty="0"/>
              <a:t>I</a:t>
            </a:r>
            <a:r>
              <a:rPr lang="hu-HU" dirty="0" smtClean="0"/>
              <a:t>sten </a:t>
            </a:r>
            <a:r>
              <a:rPr lang="hu-HU" dirty="0"/>
              <a:t>szeret minket élmény, személyesebb </a:t>
            </a:r>
            <a:r>
              <a:rPr lang="hu-HU" dirty="0" smtClean="0"/>
              <a:t>Isten-kapcsolat</a:t>
            </a:r>
            <a:endParaRPr lang="hu-HU" dirty="0"/>
          </a:p>
          <a:p>
            <a:r>
              <a:rPr lang="hu-HU" dirty="0"/>
              <a:t>L</a:t>
            </a:r>
            <a:r>
              <a:rPr lang="hu-HU" dirty="0" smtClean="0"/>
              <a:t>átványos </a:t>
            </a:r>
            <a:r>
              <a:rPr lang="hu-HU" dirty="0"/>
              <a:t>nagy élmény, de rövid ideig tartó </a:t>
            </a:r>
            <a:r>
              <a:rPr lang="hu-HU" dirty="0" smtClean="0"/>
              <a:t>változás/ </a:t>
            </a:r>
            <a:r>
              <a:rPr lang="hu-HU" dirty="0" err="1"/>
              <a:t>életereje</a:t>
            </a:r>
            <a:r>
              <a:rPr lang="hu-HU" dirty="0"/>
              <a:t> erős, de stabilitása </a:t>
            </a:r>
            <a:r>
              <a:rPr lang="hu-HU" dirty="0" smtClean="0"/>
              <a:t>kicsi/ </a:t>
            </a:r>
            <a:r>
              <a:rPr lang="hu-HU" dirty="0"/>
              <a:t>megtérésig hatékony, továbblépés nehéz, van, aki kinő belőle</a:t>
            </a:r>
          </a:p>
          <a:p>
            <a:r>
              <a:rPr lang="hu-HU" dirty="0"/>
              <a:t>M</a:t>
            </a:r>
            <a:r>
              <a:rPr lang="hu-HU" dirty="0" smtClean="0"/>
              <a:t>ásodlagos </a:t>
            </a:r>
            <a:r>
              <a:rPr lang="hu-HU" dirty="0"/>
              <a:t>a szentmise, hagyományos lelkiség</a:t>
            </a:r>
          </a:p>
          <a:p>
            <a:r>
              <a:rPr lang="hu-HU" dirty="0"/>
              <a:t>T</a:t>
            </a:r>
            <a:r>
              <a:rPr lang="hu-HU" dirty="0" smtClean="0"/>
              <a:t>öbb </a:t>
            </a:r>
            <a:r>
              <a:rPr lang="hu-HU" dirty="0"/>
              <a:t>pszichésen </a:t>
            </a:r>
            <a:r>
              <a:rPr lang="hu-HU" dirty="0" smtClean="0"/>
              <a:t>sérült </a:t>
            </a:r>
            <a:r>
              <a:rPr lang="hu-HU" dirty="0"/>
              <a:t>csatlakozik, a </a:t>
            </a:r>
            <a:r>
              <a:rPr lang="hu-HU" dirty="0" smtClean="0"/>
              <a:t>közösség </a:t>
            </a:r>
            <a:r>
              <a:rPr lang="hu-HU" dirty="0"/>
              <a:t>nincs felkészülve a gondozásukra, különösen ha bizonyos mértéket </a:t>
            </a:r>
            <a:r>
              <a:rPr lang="hu-HU" dirty="0" smtClean="0"/>
              <a:t>meghaladó a számuk</a:t>
            </a:r>
            <a:endParaRPr lang="hu-HU" dirty="0"/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meggyógyultak egy része nem lép szolgálatba, inkább fogyasztó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756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0582979"/>
              </p:ext>
            </p:extLst>
          </p:nvPr>
        </p:nvGraphicFramePr>
        <p:xfrm>
          <a:off x="179512" y="586903"/>
          <a:ext cx="8496943" cy="6271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609">
                  <a:extLst>
                    <a:ext uri="{9D8B030D-6E8A-4147-A177-3AD203B41FA5}">
                      <a16:colId xmlns:a16="http://schemas.microsoft.com/office/drawing/2014/main" xmlns="" val="58042542"/>
                    </a:ext>
                  </a:extLst>
                </a:gridCol>
                <a:gridCol w="2134778">
                  <a:extLst>
                    <a:ext uri="{9D8B030D-6E8A-4147-A177-3AD203B41FA5}">
                      <a16:colId xmlns:a16="http://schemas.microsoft.com/office/drawing/2014/main" xmlns="" val="2273309321"/>
                    </a:ext>
                  </a:extLst>
                </a:gridCol>
                <a:gridCol w="2134778">
                  <a:extLst>
                    <a:ext uri="{9D8B030D-6E8A-4147-A177-3AD203B41FA5}">
                      <a16:colId xmlns:a16="http://schemas.microsoft.com/office/drawing/2014/main" xmlns="" val="3224540435"/>
                    </a:ext>
                  </a:extLst>
                </a:gridCol>
                <a:gridCol w="2134778">
                  <a:extLst>
                    <a:ext uri="{9D8B030D-6E8A-4147-A177-3AD203B41FA5}">
                      <a16:colId xmlns:a16="http://schemas.microsoft.com/office/drawing/2014/main" xmlns="" val="206007100"/>
                    </a:ext>
                  </a:extLst>
                </a:gridCol>
              </a:tblGrid>
              <a:tr h="418937"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+mj-lt"/>
                        </a:rPr>
                        <a:t>Felekezetek </a:t>
                      </a:r>
                      <a:r>
                        <a:rPr lang="hu-HU" sz="1800" dirty="0" err="1" smtClean="0">
                          <a:latin typeface="+mj-lt"/>
                        </a:rPr>
                        <a:t>Mo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2011 </a:t>
                      </a:r>
                      <a:r>
                        <a:rPr lang="hu-HU" sz="1800" dirty="0" smtClean="0">
                          <a:effectLst/>
                          <a:latin typeface="+mj-lt"/>
                          <a:ea typeface="SimSun" panose="02010600030101010101" pitchFamily="2" charset="-122"/>
                        </a:rPr>
                        <a:t> %</a:t>
                      </a:r>
                      <a:endParaRPr lang="hu-HU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2011 fő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+mj-lt"/>
                        </a:rPr>
                        <a:t>2001 fő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2893037"/>
                  </a:ext>
                </a:extLst>
              </a:tr>
              <a:tr h="35908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Római katolikus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37,14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3 691 389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5 289 521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8566835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Református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11,6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1 153 454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1 622 796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0895455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  <a:latin typeface="+mj-lt"/>
                          <a:ea typeface="SimSun" panose="02010600030101010101" pitchFamily="2" charset="-122"/>
                        </a:rPr>
                        <a:t>Evangelikus</a:t>
                      </a:r>
                      <a:endParaRPr lang="hu-HU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 2,16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215 093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304 705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2368697"/>
                  </a:ext>
                </a:extLst>
              </a:tr>
              <a:tr h="35908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Görög </a:t>
                      </a:r>
                      <a:r>
                        <a:rPr lang="hu-HU" sz="1800" dirty="0" smtClean="0">
                          <a:effectLst/>
                          <a:latin typeface="+mj-lt"/>
                          <a:ea typeface="SimSun" panose="02010600030101010101" pitchFamily="2" charset="-122"/>
                        </a:rPr>
                        <a:t>katolikus</a:t>
                      </a:r>
                      <a:endParaRPr lang="hu-HU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 1,8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179 176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268 935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3580716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Jehova tanúi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31 727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21 688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2565380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Baptista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18 211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17 705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2170947"/>
                  </a:ext>
                </a:extLst>
              </a:tr>
              <a:tr h="35908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Hit gyülekezete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 0,18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18 220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3 708</a:t>
                      </a:r>
                      <a:endParaRPr lang="hu-HU" sz="1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5866932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Ortodox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13 710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15 298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238401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Izraelita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10 965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12 871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717162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Buddhista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  9 758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5 223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9097492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Pünkösdi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  9 326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8 428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2594724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Unitárius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  6 820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6 541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3246390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Adventista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  6 213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5 840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2001593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Metodista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  2 416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1 484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6628842"/>
                  </a:ext>
                </a:extLst>
              </a:tr>
              <a:tr h="29196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Iszlám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0,06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  5 579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532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0001033"/>
                  </a:ext>
                </a:extLst>
              </a:tr>
              <a:tr h="35908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Egyéb keresztény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 0,39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  <a:ea typeface="SimSun" panose="02010600030101010101" pitchFamily="2" charset="-122"/>
                        </a:rPr>
                        <a:t>     38 445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17 021</a:t>
                      </a:r>
                      <a:endParaRPr lang="hu-H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9024402"/>
                  </a:ext>
                </a:extLst>
              </a:tr>
            </a:tbl>
          </a:graphicData>
        </a:graphic>
      </p:graphicFrame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933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UVM </a:t>
            </a:r>
            <a:r>
              <a:rPr lang="hu-HU" dirty="0" err="1" smtClean="0"/>
              <a:t>Mo</a:t>
            </a:r>
            <a:r>
              <a:rPr lang="hu-HU" dirty="0" smtClean="0"/>
              <a:t> </a:t>
            </a:r>
            <a:r>
              <a:rPr lang="hu-HU" dirty="0"/>
              <a:t>(Kamarás)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hu-HU" dirty="0" err="1" smtClean="0"/>
              <a:t>Össztagság</a:t>
            </a:r>
            <a:r>
              <a:rPr lang="hu-HU" dirty="0" smtClean="0"/>
              <a:t> </a:t>
            </a:r>
            <a:r>
              <a:rPr lang="hu-HU" dirty="0"/>
              <a:t>többek becslése szerint 100 ezer körül van, több szervezet megengedi a többes </a:t>
            </a:r>
            <a:r>
              <a:rPr lang="hu-HU" dirty="0" smtClean="0"/>
              <a:t>tagságot </a:t>
            </a:r>
          </a:p>
          <a:p>
            <a:pPr hangingPunct="0"/>
            <a:r>
              <a:rPr lang="hu-HU" dirty="0"/>
              <a:t>C</a:t>
            </a:r>
            <a:r>
              <a:rPr lang="hu-HU" dirty="0" smtClean="0"/>
              <a:t>salád</a:t>
            </a:r>
            <a:r>
              <a:rPr lang="hu-HU" dirty="0"/>
              <a:t>, Egyesítő Egyház, Magyarországi arany Rózsakeresztesek 100-200, a Magyar Vallás Közössége 500, illegitim sátánisták is </a:t>
            </a:r>
            <a:r>
              <a:rPr lang="hu-HU" dirty="0" smtClean="0"/>
              <a:t>ekörül, </a:t>
            </a:r>
            <a:r>
              <a:rPr lang="hu-HU" dirty="0" err="1" smtClean="0"/>
              <a:t>Mo</a:t>
            </a:r>
            <a:r>
              <a:rPr lang="hu-HU" dirty="0" smtClean="0"/>
              <a:t>-i </a:t>
            </a:r>
            <a:r>
              <a:rPr lang="hu-HU" dirty="0"/>
              <a:t>Szcientológia 200 beltag, 10 000 kliens, tucatnyi buddhista 2000, szigorú </a:t>
            </a:r>
            <a:r>
              <a:rPr lang="hu-HU" dirty="0" err="1" smtClean="0"/>
              <a:t>Krishna</a:t>
            </a:r>
            <a:r>
              <a:rPr lang="hu-HU" dirty="0" smtClean="0"/>
              <a:t> </a:t>
            </a:r>
            <a:r>
              <a:rPr lang="hu-HU" dirty="0"/>
              <a:t>fogadalmat tett 6-700, hozzájuk közel álló 2-3000. Ezoterikus tanok egyháza 2500 </a:t>
            </a:r>
            <a:r>
              <a:rPr lang="hu-HU" dirty="0" smtClean="0"/>
              <a:t> </a:t>
            </a:r>
          </a:p>
          <a:p>
            <a:pPr hangingPunct="0"/>
            <a:r>
              <a:rPr lang="hu-HU" dirty="0" smtClean="0"/>
              <a:t>Jehova </a:t>
            </a:r>
            <a:r>
              <a:rPr lang="hu-HU" dirty="0"/>
              <a:t>tanúi vezetői szerint 40 ezer </a:t>
            </a:r>
          </a:p>
          <a:p>
            <a:pPr hangingPunct="0"/>
            <a:r>
              <a:rPr lang="hu-HU" dirty="0"/>
              <a:t>Hit </a:t>
            </a:r>
            <a:r>
              <a:rPr lang="hu-HU" dirty="0" smtClean="0"/>
              <a:t>gyülekezet </a:t>
            </a:r>
            <a:r>
              <a:rPr lang="hu-HU" dirty="0"/>
              <a:t>15-20 ezer fő, vezetőik szerint 35 </a:t>
            </a:r>
            <a:r>
              <a:rPr lang="hu-HU" dirty="0" smtClean="0"/>
              <a:t>ezer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539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Vallás és mindennapi élet </a:t>
            </a:r>
            <a:r>
              <a:rPr lang="hu-HU" b="0" dirty="0" err="1"/>
              <a:t>Aufbruch</a:t>
            </a:r>
            <a:r>
              <a:rPr lang="hu-HU" b="0" dirty="0"/>
              <a:t>/New </a:t>
            </a:r>
            <a:r>
              <a:rPr lang="hu-HU" b="0" dirty="0" err="1"/>
              <a:t>departure</a:t>
            </a:r>
            <a:r>
              <a:rPr lang="hu-HU" b="0" dirty="0"/>
              <a:t> 1997/98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8493588"/>
              </p:ext>
            </p:extLst>
          </p:nvPr>
        </p:nvGraphicFramePr>
        <p:xfrm>
          <a:off x="457200" y="1600200"/>
          <a:ext cx="8229595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>
                  <a:extLst>
                    <a:ext uri="{9D8B030D-6E8A-4147-A177-3AD203B41FA5}">
                      <a16:colId xmlns:a16="http://schemas.microsoft.com/office/drawing/2014/main" xmlns="" val="3746450818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451845512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3246575563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3442483754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2790851988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299005125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2245800733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2539324684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3783812028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2387405466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168474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Vallásos-</a:t>
                      </a:r>
                      <a:r>
                        <a:rPr lang="hu-HU" sz="1200" b="0" dirty="0" err="1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sága</a:t>
                      </a:r>
                      <a:r>
                        <a:rPr lang="hu-HU" sz="1200" b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hu-HU" sz="1200" b="0" dirty="0" err="1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befolyá-solja</a:t>
                      </a:r>
                      <a:r>
                        <a:rPr lang="hu-HU" sz="1200" b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</a:t>
                      </a:r>
                      <a:endParaRPr lang="hu-H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RO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HR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SK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PL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LT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CZ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UA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D-K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SI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274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-emberi kapcsolatait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54,2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43,1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37,8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37,4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27,3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19,6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14,7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14,5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17,1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07816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-szakmai munkáját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56,3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35,3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36,4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20,3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10,8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6,7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12,2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6,4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86010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-politikai beállítódottságát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24,6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16,8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16,4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11,9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9,6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8,6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4,9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7,1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6,2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925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átlag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43,3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34,3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30,3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24,7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18,8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13,3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10,8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10,6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10,2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200" b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9,9</a:t>
                      </a:r>
                      <a:endParaRPr lang="hu-H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1161538"/>
                  </a:ext>
                </a:extLst>
              </a:tr>
            </a:tbl>
          </a:graphicData>
        </a:graphic>
      </p:graphicFrame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604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Társadalmi mozgalmak Definíciója helyett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Közösség, de mobilizál, teleológiai funkciója </a:t>
            </a:r>
            <a:r>
              <a:rPr lang="hu-HU" dirty="0" smtClean="0"/>
              <a:t>van</a:t>
            </a:r>
          </a:p>
          <a:p>
            <a:r>
              <a:rPr lang="hu-HU" dirty="0"/>
              <a:t>Célul tűz egy változást (motivációs és genetikus aspektus egybeesik)</a:t>
            </a:r>
          </a:p>
          <a:p>
            <a:r>
              <a:rPr lang="hu-HU" dirty="0" smtClean="0"/>
              <a:t>Sajátos </a:t>
            </a:r>
            <a:r>
              <a:rPr lang="hu-HU" dirty="0" err="1" smtClean="0"/>
              <a:t>személyegyüttes,társadalmi</a:t>
            </a:r>
            <a:r>
              <a:rPr lang="hu-HU" dirty="0" smtClean="0"/>
              <a:t> csoport</a:t>
            </a:r>
          </a:p>
          <a:p>
            <a:r>
              <a:rPr lang="hu-HU" dirty="0" smtClean="0"/>
              <a:t>Kollektív, társas cselekvés (</a:t>
            </a:r>
            <a:r>
              <a:rPr lang="hu-HU" dirty="0" err="1" smtClean="0"/>
              <a:t>Heberle</a:t>
            </a:r>
            <a:r>
              <a:rPr lang="hu-HU" dirty="0" smtClean="0"/>
              <a:t>, </a:t>
            </a:r>
            <a:r>
              <a:rPr lang="hu-HU" dirty="0" err="1"/>
              <a:t>B</a:t>
            </a:r>
            <a:r>
              <a:rPr lang="hu-HU" dirty="0" err="1" smtClean="0"/>
              <a:t>lumer</a:t>
            </a:r>
            <a:r>
              <a:rPr lang="hu-HU" dirty="0" smtClean="0"/>
              <a:t>)</a:t>
            </a:r>
          </a:p>
          <a:p>
            <a:r>
              <a:rPr lang="hu-HU" dirty="0" smtClean="0"/>
              <a:t>Vélemények és hitek együttese (McCarthy)</a:t>
            </a:r>
          </a:p>
          <a:p>
            <a:r>
              <a:rPr lang="hu-HU" dirty="0" smtClean="0"/>
              <a:t>Szervezet? </a:t>
            </a:r>
          </a:p>
          <a:p>
            <a:pPr marL="0" indent="0">
              <a:buNone/>
            </a:pPr>
            <a:r>
              <a:rPr lang="hu-HU" dirty="0" smtClean="0"/>
              <a:t>Angolszász kutatások a teológiai aspektusra koncentrálnak, pártok, </a:t>
            </a:r>
            <a:r>
              <a:rPr lang="hu-HU" dirty="0" err="1" smtClean="0"/>
              <a:t>pressure</a:t>
            </a:r>
            <a:r>
              <a:rPr lang="hu-HU" dirty="0" smtClean="0"/>
              <a:t> </a:t>
            </a:r>
            <a:r>
              <a:rPr lang="hu-HU" dirty="0" err="1" smtClean="0"/>
              <a:t>groupok</a:t>
            </a:r>
            <a:r>
              <a:rPr lang="hu-HU" dirty="0" smtClean="0"/>
              <a:t> mellett- az európai kutatások a struktúrához való viszonyt vizsgálják, új társadalmi típus hordozóinak tekinti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793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Rendszerváltás előtt: ellenkultúra, ellenzékiség/ jobb, boldogabb emberré válás, közösség</a:t>
            </a:r>
          </a:p>
          <a:p>
            <a:r>
              <a:rPr lang="hu-HU" dirty="0" smtClean="0"/>
              <a:t>Rendszerváltás után politikai szerep csökken (Regnum MDF, Hit </a:t>
            </a:r>
            <a:r>
              <a:rPr lang="hu-HU" dirty="0" err="1" smtClean="0"/>
              <a:t>gy</a:t>
            </a:r>
            <a:r>
              <a:rPr lang="hu-HU" dirty="0" smtClean="0"/>
              <a:t> SZDSZ)</a:t>
            </a:r>
          </a:p>
          <a:p>
            <a:r>
              <a:rPr lang="hu-HU" dirty="0" smtClean="0"/>
              <a:t>Élet megváltoztatása (szenvedélybeteg, romák) társadalmilag szignifikáns méretek esetén társadalmi struktúra változása (</a:t>
            </a:r>
            <a:r>
              <a:rPr lang="hu-HU" dirty="0" err="1" smtClean="0"/>
              <a:t>Weber</a:t>
            </a:r>
            <a:r>
              <a:rPr lang="hu-HU" dirty="0" smtClean="0"/>
              <a:t>…)</a:t>
            </a:r>
          </a:p>
          <a:p>
            <a:pPr marL="0" indent="0">
              <a:buNone/>
            </a:pPr>
            <a:r>
              <a:rPr lang="hu-HU" dirty="0" smtClean="0"/>
              <a:t>Vallásosság </a:t>
            </a:r>
            <a:r>
              <a:rPr lang="hu-HU" dirty="0"/>
              <a:t>a </a:t>
            </a:r>
            <a:r>
              <a:rPr lang="hu-HU" dirty="0" smtClean="0"/>
              <a:t>történelemben</a:t>
            </a:r>
          </a:p>
          <a:p>
            <a:r>
              <a:rPr lang="hu-HU" dirty="0" smtClean="0"/>
              <a:t>Vallási állandó</a:t>
            </a:r>
          </a:p>
          <a:p>
            <a:r>
              <a:rPr lang="hu-HU" dirty="0" smtClean="0"/>
              <a:t>Szekularizáció</a:t>
            </a:r>
          </a:p>
          <a:p>
            <a:r>
              <a:rPr lang="hu-HU" dirty="0" smtClean="0"/>
              <a:t>Hit kora illúzió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57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Vallásosság a világban- ISSP 2012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9530560"/>
              </p:ext>
            </p:extLst>
          </p:nvPr>
        </p:nvGraphicFramePr>
        <p:xfrm>
          <a:off x="457200" y="1340768"/>
          <a:ext cx="82296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53105781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147275898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172112149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189542376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607604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vallásos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Eddig nem hitt, de most hisz Istenben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Mindig hitt Istenben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GDP/</a:t>
                      </a:r>
                      <a:r>
                        <a:rPr lang="hu-HU" dirty="0" err="1" smtClean="0"/>
                        <a:t>cap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1170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Törökország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87,5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26453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636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6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Fülöp szigetek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84,5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93,3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  8229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8357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6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Horvátország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77,1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73,9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24095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52843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6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USA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76,7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80,3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59495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0360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Lengyelország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76,7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80,8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29251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989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Tajvan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74,4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57,3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49827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13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Izrael- arab</a:t>
                      </a:r>
                      <a:endParaRPr lang="hu-HU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61,2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8,9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82,1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13403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1678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Magyarország</a:t>
                      </a:r>
                      <a:endParaRPr lang="hu-HU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36,2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12,6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37,6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28970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7265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Csehország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19,4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4,5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35223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5235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6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Svédország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18,7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4,3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25,5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51264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3128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Németország-kelet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8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15,9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5,7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13,2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8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50206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38970620"/>
                  </a:ext>
                </a:extLst>
              </a:tr>
            </a:tbl>
          </a:graphicData>
        </a:graphic>
      </p:graphicFrame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419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476672"/>
            <a:ext cx="1222851" cy="121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mozgalmak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Heberle</a:t>
            </a:r>
            <a:r>
              <a:rPr lang="hu-HU" dirty="0" smtClean="0"/>
              <a:t>: történelemformáló/ tiltakozó mozgalmak</a:t>
            </a:r>
          </a:p>
          <a:p>
            <a:r>
              <a:rPr lang="hu-HU" dirty="0" smtClean="0"/>
              <a:t>McCarthy-</a:t>
            </a:r>
            <a:r>
              <a:rPr lang="hu-HU" dirty="0" err="1" smtClean="0"/>
              <a:t>Zalad</a:t>
            </a:r>
            <a:r>
              <a:rPr lang="hu-HU" dirty="0" smtClean="0"/>
              <a:t>: mozgalmi szektor (pluralitás, verseny, munkamegosztás, átmeneti vezető szerepek)</a:t>
            </a:r>
          </a:p>
          <a:p>
            <a:r>
              <a:rPr lang="hu-HU" dirty="0" err="1" smtClean="0"/>
              <a:t>Tarrow</a:t>
            </a:r>
            <a:r>
              <a:rPr lang="hu-HU" dirty="0" smtClean="0"/>
              <a:t>: mozgalmi apályok és dagályok (s társadalomfejlődés és társadalmi mozgalmak összekapcsolódnak, cél az innováció, visszahat a mozgalomra, reform és mozgalmi ciklusok)</a:t>
            </a:r>
          </a:p>
          <a:p>
            <a:r>
              <a:rPr lang="hu-HU" dirty="0" err="1" smtClean="0"/>
              <a:t>Touraine</a:t>
            </a:r>
            <a:r>
              <a:rPr lang="hu-HU" dirty="0" smtClean="0"/>
              <a:t>: permanens szociológia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629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Társadalmi mozgalmak életciklusai- </a:t>
            </a:r>
            <a:r>
              <a:rPr lang="hu-HU" dirty="0" err="1" smtClean="0"/>
              <a:t>Rammstedt</a:t>
            </a:r>
            <a:r>
              <a:rPr lang="hu-HU" dirty="0" smtClean="0"/>
              <a:t>, </a:t>
            </a:r>
            <a:r>
              <a:rPr lang="hu-HU" dirty="0" err="1" smtClean="0"/>
              <a:t>hirschmann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Mozgalmi </a:t>
            </a:r>
            <a:r>
              <a:rPr lang="hu-HU" dirty="0"/>
              <a:t>szektor pluralitása, átmeneti vezető </a:t>
            </a:r>
            <a:r>
              <a:rPr lang="hu-HU" dirty="0" smtClean="0"/>
              <a:t>szerepek, mozgalmi típusoknak is van életciklusa</a:t>
            </a:r>
          </a:p>
          <a:p>
            <a:pPr>
              <a:buFontTx/>
              <a:buChar char="-"/>
            </a:pPr>
            <a:r>
              <a:rPr lang="hu-HU" dirty="0" smtClean="0"/>
              <a:t>Válság</a:t>
            </a:r>
          </a:p>
          <a:p>
            <a:pPr>
              <a:buFontTx/>
              <a:buChar char="-"/>
            </a:pPr>
            <a:r>
              <a:rPr lang="hu-HU" dirty="0" smtClean="0"/>
              <a:t>Válság következményeinek propagálása</a:t>
            </a:r>
          </a:p>
          <a:p>
            <a:pPr>
              <a:buFontTx/>
              <a:buChar char="-"/>
            </a:pPr>
            <a:r>
              <a:rPr lang="hu-HU" dirty="0" smtClean="0"/>
              <a:t>Tiltakozás kifejezése</a:t>
            </a:r>
          </a:p>
          <a:p>
            <a:pPr>
              <a:buFontTx/>
              <a:buChar char="-"/>
            </a:pPr>
            <a:r>
              <a:rPr lang="hu-HU" dirty="0" smtClean="0"/>
              <a:t>Intenzívvé válás (ideológiai artikulálás)</a:t>
            </a:r>
          </a:p>
          <a:p>
            <a:pPr>
              <a:buFontTx/>
              <a:buChar char="-"/>
            </a:pPr>
            <a:r>
              <a:rPr lang="hu-HU" dirty="0" smtClean="0"/>
              <a:t>Kiszélesedés, tömegek mobilizálása, centrum-periféria</a:t>
            </a:r>
          </a:p>
          <a:p>
            <a:pPr>
              <a:buFontTx/>
              <a:buChar char="-"/>
            </a:pPr>
            <a:r>
              <a:rPr lang="hu-HU" dirty="0" err="1" smtClean="0"/>
              <a:t>Intézményesedés</a:t>
            </a:r>
            <a:r>
              <a:rPr lang="hu-HU" dirty="0" smtClean="0"/>
              <a:t> (társadalmi struktúrába illeszkedés, elutasított berendezkedés részévé válás)</a:t>
            </a:r>
          </a:p>
          <a:p>
            <a:pPr>
              <a:buFontTx/>
              <a:buChar char="-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535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Társadalmi mozgalmak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/>
              <a:t>A társadalmi mozgalmak </a:t>
            </a:r>
            <a:r>
              <a:rPr lang="hu-HU" b="1" dirty="0"/>
              <a:t>katalizátor</a:t>
            </a:r>
            <a:r>
              <a:rPr lang="hu-HU" dirty="0"/>
              <a:t> szerepet töltenek be a társadalomban. Hatásukra a struktúrák még akkor is megújulhatnak, ha maguk a mozgalmak elbuknak </a:t>
            </a:r>
            <a:r>
              <a:rPr lang="hu-HU" dirty="0" smtClean="0"/>
              <a:t>.</a:t>
            </a:r>
          </a:p>
          <a:p>
            <a:r>
              <a:rPr lang="hu-HU" b="1" dirty="0" smtClean="0"/>
              <a:t>Társadalmi reformtörekvésként elgondolt egyéni önmegvalósítási modell</a:t>
            </a:r>
            <a:r>
              <a:rPr lang="hu-HU" dirty="0" smtClean="0"/>
              <a:t> (ellenkultúra, életreform mozgalmak, </a:t>
            </a:r>
            <a:r>
              <a:rPr lang="hu-HU" dirty="0" err="1" smtClean="0"/>
              <a:t>ökofalvak</a:t>
            </a:r>
            <a:r>
              <a:rPr lang="hu-HU" dirty="0" smtClean="0"/>
              <a:t>)</a:t>
            </a:r>
          </a:p>
          <a:p>
            <a:r>
              <a:rPr lang="hu-HU" b="1" dirty="0" smtClean="0"/>
              <a:t>Hatalmi, társadalmi struktúra elemét közvetlenül célzó </a:t>
            </a:r>
            <a:r>
              <a:rPr lang="hu-HU" dirty="0" smtClean="0"/>
              <a:t>(szakszervezet, választójog, nőmozgalom, reformpedagógia, zöld tiltakozó, Tanítanék, béke, atomellenes)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056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egyéni </a:t>
            </a:r>
            <a:r>
              <a:rPr lang="hu-HU" dirty="0"/>
              <a:t>önmegvalósítási </a:t>
            </a:r>
            <a:r>
              <a:rPr lang="hu-HU" dirty="0" smtClean="0"/>
              <a:t>modell- </a:t>
            </a:r>
            <a:r>
              <a:rPr lang="hu-HU" smtClean="0"/>
              <a:t>Mai Magyarország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Vallási megújulási, új vallási mozgalmak</a:t>
            </a:r>
          </a:p>
          <a:p>
            <a:r>
              <a:rPr lang="hu-HU" dirty="0" smtClean="0"/>
              <a:t>Fenntartható fejlődés</a:t>
            </a:r>
          </a:p>
          <a:p>
            <a:r>
              <a:rPr lang="hu-HU" dirty="0"/>
              <a:t>Táplálkozás</a:t>
            </a:r>
          </a:p>
          <a:p>
            <a:r>
              <a:rPr lang="hu-HU" dirty="0" smtClean="0"/>
              <a:t>Testmozgás</a:t>
            </a:r>
          </a:p>
          <a:p>
            <a:r>
              <a:rPr lang="hu-HU" dirty="0" smtClean="0"/>
              <a:t>Jó anyává válni (kötődő nevelés, otthon tanulás, szoptatás…)</a:t>
            </a:r>
            <a:endParaRPr lang="hu-HU" dirty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451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Vallási Mozgalmak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r>
              <a:rPr lang="hu-HU" dirty="0" smtClean="0"/>
              <a:t>Török P: </a:t>
            </a:r>
            <a:r>
              <a:rPr lang="hu-HU" dirty="0"/>
              <a:t>a huszadik században megjelenő, bizonyos közös vonásokat mutató „vallási entitások”</a:t>
            </a:r>
            <a:r>
              <a:rPr lang="hu-HU" dirty="0" smtClean="0"/>
              <a:t> </a:t>
            </a:r>
          </a:p>
          <a:p>
            <a:pPr marL="0" indent="0" hangingPunct="0">
              <a:buNone/>
            </a:pPr>
            <a:r>
              <a:rPr lang="hu-HU" dirty="0" smtClean="0"/>
              <a:t>ISKCOV, TM, pünkösdi és karizmatikus</a:t>
            </a:r>
          </a:p>
          <a:p>
            <a:pPr marL="0" indent="0" hangingPunct="0">
              <a:buNone/>
            </a:pPr>
            <a:r>
              <a:rPr lang="hu-HU" dirty="0" smtClean="0"/>
              <a:t>hazai </a:t>
            </a:r>
            <a:r>
              <a:rPr lang="hu-HU" dirty="0"/>
              <a:t>vagy importált-e </a:t>
            </a:r>
            <a:r>
              <a:rPr lang="hu-HU" dirty="0" smtClean="0"/>
              <a:t>/ csak </a:t>
            </a:r>
            <a:r>
              <a:rPr lang="hu-HU" dirty="0"/>
              <a:t>nyugaton új vagy teljesen </a:t>
            </a:r>
            <a:r>
              <a:rPr lang="hu-HU" dirty="0" smtClean="0"/>
              <a:t>új</a:t>
            </a:r>
          </a:p>
          <a:p>
            <a:pPr hangingPunct="0"/>
            <a:r>
              <a:rPr lang="hu-HU" dirty="0" err="1" smtClean="0"/>
              <a:t>Tomka</a:t>
            </a:r>
            <a:r>
              <a:rPr lang="hu-HU" dirty="0" smtClean="0"/>
              <a:t> M:</a:t>
            </a:r>
            <a:endParaRPr lang="hu-HU" dirty="0"/>
          </a:p>
          <a:p>
            <a:pPr marL="0" lvl="0" indent="0">
              <a:buNone/>
            </a:pPr>
            <a:r>
              <a:rPr lang="hu-HU" dirty="0"/>
              <a:t>nagy egyházakon belüli vallási kisközösségek</a:t>
            </a:r>
          </a:p>
          <a:p>
            <a:pPr marL="0" lvl="0" indent="0">
              <a:buNone/>
            </a:pPr>
            <a:r>
              <a:rPr lang="hu-HU" dirty="0" err="1"/>
              <a:t>neoprotestáns</a:t>
            </a:r>
            <a:r>
              <a:rPr lang="hu-HU" dirty="0"/>
              <a:t> szekták</a:t>
            </a:r>
          </a:p>
          <a:p>
            <a:pPr marL="0" lvl="0" indent="0">
              <a:buNone/>
            </a:pPr>
            <a:r>
              <a:rPr lang="hu-HU" dirty="0"/>
              <a:t>nem európai eredetű vagy </a:t>
            </a:r>
            <a:r>
              <a:rPr lang="hu-HU" dirty="0" err="1"/>
              <a:t>szinkretista</a:t>
            </a:r>
            <a:r>
              <a:rPr lang="hu-HU" dirty="0"/>
              <a:t> mozgalmak</a:t>
            </a:r>
          </a:p>
          <a:p>
            <a:pPr marL="0" lvl="0" indent="0">
              <a:buNone/>
            </a:pPr>
            <a:r>
              <a:rPr lang="hu-HU" dirty="0"/>
              <a:t>kultuszok</a:t>
            </a:r>
          </a:p>
          <a:p>
            <a:pPr marL="0" lvl="0" indent="0">
              <a:buNone/>
            </a:pPr>
            <a:r>
              <a:rPr lang="hu-HU" dirty="0"/>
              <a:t>kvázi vallási </a:t>
            </a:r>
            <a:r>
              <a:rPr lang="hu-HU" dirty="0" smtClean="0"/>
              <a:t>szervezetek</a:t>
            </a:r>
          </a:p>
          <a:p>
            <a:r>
              <a:rPr lang="hu-HU" dirty="0" smtClean="0"/>
              <a:t>Wallis R: </a:t>
            </a:r>
          </a:p>
          <a:p>
            <a:pPr marL="0" indent="0">
              <a:buNone/>
            </a:pPr>
            <a:r>
              <a:rPr lang="hu-HU" dirty="0" smtClean="0"/>
              <a:t>világot elutasító (</a:t>
            </a:r>
            <a:r>
              <a:rPr lang="hu-HU" dirty="0" err="1"/>
              <a:t>Krishna</a:t>
            </a:r>
            <a:r>
              <a:rPr lang="hu-HU" dirty="0"/>
              <a:t>, Isten </a:t>
            </a:r>
            <a:r>
              <a:rPr lang="hu-HU" dirty="0" smtClean="0"/>
              <a:t>gyermekei), </a:t>
            </a:r>
          </a:p>
          <a:p>
            <a:pPr marL="0" indent="0">
              <a:buNone/>
            </a:pPr>
            <a:r>
              <a:rPr lang="hu-HU" dirty="0" smtClean="0"/>
              <a:t>világot igenlő (</a:t>
            </a:r>
            <a:r>
              <a:rPr lang="hu-HU" dirty="0"/>
              <a:t>szcientológia, TM, Est, Silva féle agykontroll</a:t>
            </a:r>
            <a:r>
              <a:rPr lang="hu-HU" dirty="0" smtClean="0"/>
              <a:t>)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világnak </a:t>
            </a:r>
            <a:r>
              <a:rPr lang="hu-HU" dirty="0"/>
              <a:t>otthont adó </a:t>
            </a:r>
            <a:r>
              <a:rPr lang="hu-HU" dirty="0" smtClean="0"/>
              <a:t>(</a:t>
            </a:r>
            <a:r>
              <a:rPr lang="hu-HU" dirty="0" err="1"/>
              <a:t>újpünkösdisták</a:t>
            </a:r>
            <a:r>
              <a:rPr lang="hu-HU" dirty="0"/>
              <a:t>, </a:t>
            </a:r>
            <a:r>
              <a:rPr lang="hu-HU" dirty="0" smtClean="0"/>
              <a:t>karizmatikusok) 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675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UVM megjelenésének okai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tudomány uralta </a:t>
            </a:r>
            <a:r>
              <a:rPr lang="hu-HU" dirty="0" err="1"/>
              <a:t>technicizált</a:t>
            </a:r>
            <a:r>
              <a:rPr lang="hu-HU" dirty="0"/>
              <a:t> racionalizmus, fogyasztói individualizmus miatti csömör (</a:t>
            </a:r>
            <a:r>
              <a:rPr lang="hu-HU" dirty="0" err="1"/>
              <a:t>Bellah</a:t>
            </a:r>
            <a:r>
              <a:rPr lang="hu-HU" dirty="0"/>
              <a:t> az ÚVM-</a:t>
            </a:r>
            <a:r>
              <a:rPr lang="hu-HU" dirty="0" err="1"/>
              <a:t>eket</a:t>
            </a:r>
            <a:r>
              <a:rPr lang="hu-HU" dirty="0"/>
              <a:t> az ellenkultúra hatékony utódaiként azonosítja</a:t>
            </a:r>
            <a:r>
              <a:rPr lang="hu-HU" dirty="0" smtClean="0"/>
              <a:t>), </a:t>
            </a:r>
            <a:r>
              <a:rPr lang="hu-HU" dirty="0"/>
              <a:t>identitáskeresés egy modern, személytelen, bürokratikus világban</a:t>
            </a:r>
          </a:p>
          <a:p>
            <a:pPr lvl="0"/>
            <a:r>
              <a:rPr lang="hu-HU" dirty="0" smtClean="0"/>
              <a:t>erkölcsi </a:t>
            </a:r>
            <a:r>
              <a:rPr lang="hu-HU" dirty="0"/>
              <a:t>elbizonytalanodás, pluralizmus (</a:t>
            </a:r>
            <a:r>
              <a:rPr lang="hu-HU" dirty="0" err="1"/>
              <a:t>lsd</a:t>
            </a:r>
            <a:r>
              <a:rPr lang="hu-HU" dirty="0"/>
              <a:t> pl. </a:t>
            </a:r>
            <a:r>
              <a:rPr lang="hu-HU" dirty="0" err="1"/>
              <a:t>Bird</a:t>
            </a:r>
            <a:r>
              <a:rPr lang="hu-HU" dirty="0"/>
              <a:t> menedék keresés elméletében)</a:t>
            </a:r>
          </a:p>
          <a:p>
            <a:pPr lvl="0"/>
            <a:r>
              <a:rPr lang="hu-HU" dirty="0"/>
              <a:t>a társadalomtudományi szemléletmód előtérbe kerülése, nagyobb kísérletező kedv, miszticizmus, tudatreform (</a:t>
            </a:r>
            <a:r>
              <a:rPr lang="hu-HU" dirty="0" err="1"/>
              <a:t>Wuthnow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közösséghiány, valahova tartozás élményének keresése, családpótlék biztosítása (</a:t>
            </a:r>
            <a:r>
              <a:rPr lang="hu-HU" dirty="0" err="1"/>
              <a:t>Robbins</a:t>
            </a:r>
            <a:r>
              <a:rPr lang="hu-HU" dirty="0"/>
              <a:t>-Anthony, 1981)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162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3414</Words>
  <Application>Microsoft Office PowerPoint</Application>
  <PresentationFormat>Diavetítés a képernyőre (4:3 oldalarány)</PresentationFormat>
  <Paragraphs>397</Paragraphs>
  <Slides>32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3" baseType="lpstr">
      <vt:lpstr>Office-téma</vt:lpstr>
      <vt:lpstr>Megújuló Egyetem Felsőoktatási intézményi fejlesztések a felsőfokú oktatás minőségének és hozzáférhetőségének együttes javítása érdekében   EFOP-3.4.3-16-2016-00015 </vt:lpstr>
      <vt:lpstr>2. dia</vt:lpstr>
      <vt:lpstr>Társadalmi mozgalmak Definíciója helyett</vt:lpstr>
      <vt:lpstr>A mozgalmak jellemzői</vt:lpstr>
      <vt:lpstr>Társadalmi mozgalmak életciklusai- Rammstedt, hirschmann</vt:lpstr>
      <vt:lpstr>Társadalmi mozgalmak</vt:lpstr>
      <vt:lpstr>egyéni önmegvalósítási modell- Mai Magyarország</vt:lpstr>
      <vt:lpstr>Új Vallási Mozgalmak</vt:lpstr>
      <vt:lpstr>UVM megjelenésének okai</vt:lpstr>
      <vt:lpstr>Vallási megújulási mozgalmak: Lelkiségi mozgalmak, bázisközösségek</vt:lpstr>
      <vt:lpstr>Magyarország 1946-1960 vallásüldözés </vt:lpstr>
      <vt:lpstr>Magyarország 1960-1990 Látszólagos megegyezés </vt:lpstr>
      <vt:lpstr>Bokor mozgalom az elmúlt rendszerben</vt:lpstr>
      <vt:lpstr> Bokor a rendszerváltás után</vt:lpstr>
      <vt:lpstr>Regnum marianum</vt:lpstr>
      <vt:lpstr>Taizé</vt:lpstr>
      <vt:lpstr>Fokoláre-Éljük az igét</vt:lpstr>
      <vt:lpstr>További lelkiségi mozgalmak</vt:lpstr>
      <vt:lpstr>Cursillo</vt:lpstr>
      <vt:lpstr>Református mozgalmak még</vt:lpstr>
      <vt:lpstr>Karizmatikus megújulás</vt:lpstr>
      <vt:lpstr>1. hullám: 19. sz</vt:lpstr>
      <vt:lpstr>2. hullám: az 1950-es évek</vt:lpstr>
      <vt:lpstr>3. hullám- 1990-es évektől</vt:lpstr>
      <vt:lpstr>Miért vonzó?</vt:lpstr>
      <vt:lpstr>Jellemzők, Kritika</vt:lpstr>
      <vt:lpstr>27. dia</vt:lpstr>
      <vt:lpstr>UVM Mo (Kamarás) </vt:lpstr>
      <vt:lpstr>Vallás és mindennapi élet Aufbruch/New departure 1997/98 </vt:lpstr>
      <vt:lpstr>30. dia</vt:lpstr>
      <vt:lpstr>Vallásosság a világban- ISSP 2012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143</cp:revision>
  <dcterms:created xsi:type="dcterms:W3CDTF">2014-03-03T11:13:53Z</dcterms:created>
  <dcterms:modified xsi:type="dcterms:W3CDTF">2018-04-27T06:26:04Z</dcterms:modified>
</cp:coreProperties>
</file>