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24"/>
  </p:notesMasterIdLst>
  <p:sldIdLst>
    <p:sldId id="256" r:id="rId2"/>
    <p:sldId id="278" r:id="rId3"/>
    <p:sldId id="262" r:id="rId4"/>
    <p:sldId id="261" r:id="rId5"/>
    <p:sldId id="264" r:id="rId6"/>
    <p:sldId id="263" r:id="rId7"/>
    <p:sldId id="266" r:id="rId8"/>
    <p:sldId id="267" r:id="rId9"/>
    <p:sldId id="260" r:id="rId10"/>
    <p:sldId id="273" r:id="rId11"/>
    <p:sldId id="275" r:id="rId12"/>
    <p:sldId id="274" r:id="rId13"/>
    <p:sldId id="277" r:id="rId14"/>
    <p:sldId id="276" r:id="rId15"/>
    <p:sldId id="265" r:id="rId16"/>
    <p:sldId id="279" r:id="rId17"/>
    <p:sldId id="280" r:id="rId18"/>
    <p:sldId id="281" r:id="rId19"/>
    <p:sldId id="270" r:id="rId20"/>
    <p:sldId id="271" r:id="rId21"/>
    <p:sldId id="272" r:id="rId22"/>
    <p:sldId id="25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878" autoAdjust="0"/>
  </p:normalViewPr>
  <p:slideViewPr>
    <p:cSldViewPr snapToObjects="1">
      <p:cViewPr>
        <p:scale>
          <a:sx n="77" d="100"/>
          <a:sy n="77" d="100"/>
        </p:scale>
        <p:origin x="-2604"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6" d="100"/>
          <a:sy n="86" d="100"/>
        </p:scale>
        <p:origin x="378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unkaf&#252;zet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hu-HU"/>
  <c:style val="4"/>
  <c:chart>
    <c:title>
      <c:tx>
        <c:rich>
          <a:bodyPr/>
          <a:lstStyle/>
          <a:p>
            <a:pPr>
              <a:defRPr/>
            </a:pPr>
            <a:r>
              <a:rPr lang="hu-HU"/>
              <a:t>Múzeumok</a:t>
            </a:r>
            <a:r>
              <a:rPr lang="hu-HU" baseline="0"/>
              <a:t> Magyarországon, 1912</a:t>
            </a:r>
            <a:endParaRPr lang="hu-HU"/>
          </a:p>
        </c:rich>
      </c:tx>
    </c:title>
    <c:plotArea>
      <c:layout/>
      <c:pieChart>
        <c:varyColors val="1"/>
        <c:ser>
          <c:idx val="0"/>
          <c:order val="0"/>
          <c:cat>
            <c:strRef>
              <c:f>Munka1!$A$1:$A$6</c:f>
              <c:strCache>
                <c:ptCount val="6"/>
                <c:pt idx="0">
                  <c:v>egyesületi</c:v>
                </c:pt>
                <c:pt idx="1">
                  <c:v>városi</c:v>
                </c:pt>
                <c:pt idx="2">
                  <c:v>állami</c:v>
                </c:pt>
                <c:pt idx="3">
                  <c:v>egyéni</c:v>
                </c:pt>
                <c:pt idx="4">
                  <c:v>vármegyei</c:v>
                </c:pt>
                <c:pt idx="5">
                  <c:v>egyházi</c:v>
                </c:pt>
              </c:strCache>
            </c:strRef>
          </c:cat>
          <c:val>
            <c:numRef>
              <c:f>Munka1!$B$1:$B$6</c:f>
              <c:numCache>
                <c:formatCode>General</c:formatCode>
                <c:ptCount val="6"/>
                <c:pt idx="0">
                  <c:v>38</c:v>
                </c:pt>
                <c:pt idx="1">
                  <c:v>16</c:v>
                </c:pt>
                <c:pt idx="2">
                  <c:v>9</c:v>
                </c:pt>
                <c:pt idx="3">
                  <c:v>8</c:v>
                </c:pt>
                <c:pt idx="4">
                  <c:v>6</c:v>
                </c:pt>
                <c:pt idx="5">
                  <c:v>7</c:v>
                </c:pt>
              </c:numCache>
            </c:numRef>
          </c:val>
        </c:ser>
        <c:dLbls>
          <c:showCatName val="1"/>
          <c:showPercent val="1"/>
        </c:dLbls>
        <c:firstSliceAng val="0"/>
      </c:pieChart>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230F8-2015-46AC-9C15-B08EDE877F5D}" type="datetimeFigureOut">
              <a:rPr lang="hu-HU" smtClean="0"/>
              <a:pPr/>
              <a:t>2018.01.19.</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5C11E-540C-488B-B718-84796C0B45F1}" type="slidenum">
              <a:rPr lang="hu-HU" smtClean="0"/>
              <a:pPr/>
              <a:t>‹#›</a:t>
            </a:fld>
            <a:endParaRPr lang="hu-HU"/>
          </a:p>
        </p:txBody>
      </p:sp>
    </p:spTree>
    <p:extLst>
      <p:ext uri="{BB962C8B-B14F-4D97-AF65-F5344CB8AC3E}">
        <p14:creationId xmlns="" xmlns:p14="http://schemas.microsoft.com/office/powerpoint/2010/main" val="403658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DA5C11E-540C-488B-B718-84796C0B45F1}" type="slidenum">
              <a:rPr lang="hu-HU" smtClean="0"/>
              <a:pPr/>
              <a:t>1</a:t>
            </a:fld>
            <a:endParaRPr lang="hu-HU"/>
          </a:p>
        </p:txBody>
      </p:sp>
    </p:spTree>
    <p:extLst>
      <p:ext uri="{BB962C8B-B14F-4D97-AF65-F5344CB8AC3E}">
        <p14:creationId xmlns="" xmlns:p14="http://schemas.microsoft.com/office/powerpoint/2010/main" val="411238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DA5C11E-540C-488B-B718-84796C0B45F1}" type="slidenum">
              <a:rPr lang="hu-HU" smtClean="0"/>
              <a:pPr/>
              <a:t>22</a:t>
            </a:fld>
            <a:endParaRPr lang="hu-HU"/>
          </a:p>
        </p:txBody>
      </p:sp>
    </p:spTree>
    <p:extLst>
      <p:ext uri="{BB962C8B-B14F-4D97-AF65-F5344CB8AC3E}">
        <p14:creationId xmlns="" xmlns:p14="http://schemas.microsoft.com/office/powerpoint/2010/main" val="411238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DD05FFA-4383-4574-9830-A5FF25BE8406}" type="datetimeFigureOut">
              <a:rPr lang="hu-HU" smtClean="0"/>
              <a:pPr/>
              <a:t>2018.01.19.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smtClean="0"/>
              <a:t>Mintacím szerkesztése</a:t>
            </a:r>
            <a:endParaRPr lang="hu-HU"/>
          </a:p>
        </p:txBody>
      </p:sp>
    </p:spTree>
    <p:extLst>
      <p:ext uri="{BB962C8B-B14F-4D97-AF65-F5344CB8AC3E}">
        <p14:creationId xmlns="" xmlns:p14="http://schemas.microsoft.com/office/powerpoint/2010/main" val="380523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4700075" cy="936104"/>
          </a:xfrm>
        </p:spPr>
        <p:txBody>
          <a:bodyPr>
            <a:normAutofit/>
          </a:bodyPr>
          <a:lstStyle>
            <a:lvl1pPr algn="l">
              <a:defRPr sz="2400"/>
            </a:lvl1pPr>
          </a:lstStyle>
          <a:p>
            <a:r>
              <a:rPr lang="hu-HU" dirty="0" smtClean="0"/>
              <a:t>Mintacím szerkesztése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DD05FFA-4383-4574-9830-A5FF25BE8406}" type="datetimeFigureOut">
              <a:rPr lang="hu-HU" smtClean="0"/>
              <a:pPr/>
              <a:t>2018.01.19.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 xmlns:p14="http://schemas.microsoft.com/office/powerpoint/2010/main" val="132961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DD05FFA-4383-4574-9830-A5FF25BE8406}" type="datetimeFigureOut">
              <a:rPr lang="hu-HU" smtClean="0"/>
              <a:pPr/>
              <a:t>2018.01.19.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smtClean="0"/>
              <a:t>Mintacím szerkesztése</a:t>
            </a:r>
            <a:endParaRPr lang="hu-HU"/>
          </a:p>
        </p:txBody>
      </p:sp>
    </p:spTree>
    <p:extLst>
      <p:ext uri="{BB962C8B-B14F-4D97-AF65-F5344CB8AC3E}">
        <p14:creationId xmlns="" xmlns:p14="http://schemas.microsoft.com/office/powerpoint/2010/main" val="346902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DD05FFA-4383-4574-9830-A5FF25BE8406}" type="datetimeFigureOut">
              <a:rPr lang="hu-HU" smtClean="0"/>
              <a:pPr/>
              <a:t>2018.01.19.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 xmlns:p14="http://schemas.microsoft.com/office/powerpoint/2010/main" val="363456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DD05FFA-4383-4574-9830-A5FF25BE8406}" type="datetimeFigureOut">
              <a:rPr lang="hu-HU" smtClean="0"/>
              <a:pPr/>
              <a:t>2018.01.19.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 xmlns:p14="http://schemas.microsoft.com/office/powerpoint/2010/main" val="2445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6" name="Tartalom helye 2"/>
          <p:cNvSpPr>
            <a:spLocks noGrp="1"/>
          </p:cNvSpPr>
          <p:nvPr>
            <p:ph idx="1"/>
          </p:nvPr>
        </p:nvSpPr>
        <p:spPr>
          <a:xfrm>
            <a:off x="447989" y="1628800"/>
            <a:ext cx="5111750" cy="469106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Kép helye 2"/>
          <p:cNvSpPr>
            <a:spLocks noGrp="1"/>
          </p:cNvSpPr>
          <p:nvPr>
            <p:ph type="pic" idx="13"/>
          </p:nvPr>
        </p:nvSpPr>
        <p:spPr>
          <a:xfrm>
            <a:off x="5724128" y="1633102"/>
            <a:ext cx="3240360" cy="46910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Tree>
    <p:extLst>
      <p:ext uri="{BB962C8B-B14F-4D97-AF65-F5344CB8AC3E}">
        <p14:creationId xmlns="" xmlns:p14="http://schemas.microsoft.com/office/powerpoint/2010/main" val="208617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pPr/>
              <a:t>2018.01.19.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
        <p:nvSpPr>
          <p:cNvPr id="9" name="Cím 1"/>
          <p:cNvSpPr>
            <a:spLocks noGrp="1"/>
          </p:cNvSpPr>
          <p:nvPr>
            <p:ph type="title"/>
          </p:nvPr>
        </p:nvSpPr>
        <p:spPr>
          <a:xfrm>
            <a:off x="447989" y="44624"/>
            <a:ext cx="4412043" cy="864096"/>
          </a:xfrm>
        </p:spPr>
        <p:txBody>
          <a:bodyPr/>
          <a:lstStyle/>
          <a:p>
            <a:r>
              <a:rPr lang="hu-HU" smtClean="0"/>
              <a:t>Mintacím szerkesztése</a:t>
            </a:r>
            <a:endParaRPr lang="hu-HU"/>
          </a:p>
        </p:txBody>
      </p:sp>
    </p:spTree>
    <p:extLst>
      <p:ext uri="{BB962C8B-B14F-4D97-AF65-F5344CB8AC3E}">
        <p14:creationId xmlns="" xmlns:p14="http://schemas.microsoft.com/office/powerpoint/2010/main" val="142877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pPr/>
              <a:t>2018.01.19.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 xmlns:p14="http://schemas.microsoft.com/office/powerpoint/2010/main" val="9034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dirty="0" smtClean="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dirty="0" smtClean="0"/>
              <a:t>Click to edit Alcím</a:t>
            </a:r>
          </a:p>
          <a:p>
            <a:pPr lvl="0"/>
            <a:endParaRPr lang="hu-HU"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47989" y="44624"/>
            <a:ext cx="4412043" cy="864096"/>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05FFA-4383-4574-9830-A5FF25BE8406}" type="datetimeFigureOut">
              <a:rPr lang="hu-HU" smtClean="0"/>
              <a:pPr/>
              <a:t>2018.01.19.</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ECFDF-B4B8-4D79-9C23-DD008FAF0A0B}" type="slidenum">
              <a:rPr lang="hu-HU" smtClean="0"/>
              <a:pPr/>
              <a:t>‹#›</a:t>
            </a:fld>
            <a:endParaRPr lang="hu-HU"/>
          </a:p>
        </p:txBody>
      </p:sp>
    </p:spTree>
    <p:extLst>
      <p:ext uri="{BB962C8B-B14F-4D97-AF65-F5344CB8AC3E}">
        <p14:creationId xmlns="" xmlns:p14="http://schemas.microsoft.com/office/powerpoint/2010/main" val="191508263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6" r:id="rId7"/>
    <p:sldLayoutId id="2147483667" r:id="rId8"/>
    <p:sldLayoutId id="2147483670" r:id="rId9"/>
  </p:sldLayoutIdLst>
  <p:txStyles>
    <p:title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79512" y="1493155"/>
            <a:ext cx="7684268" cy="2304256"/>
          </a:xfrm>
        </p:spPr>
        <p:txBody>
          <a:bodyPr>
            <a:normAutofit/>
          </a:bodyPr>
          <a:lstStyle/>
          <a:p>
            <a:r>
              <a:rPr lang="hu-HU" sz="2000" dirty="0"/>
              <a:t>Megújuló Egyetem Felsőoktatási intézményi fejlesztések a felsőfokú oktatás minőségének és hozzáférhetőségének együttes javítása érdekében </a:t>
            </a:r>
            <a:r>
              <a:rPr lang="hu-HU" sz="1600" dirty="0" smtClean="0"/>
              <a:t/>
            </a:r>
            <a:br>
              <a:rPr lang="hu-HU" sz="1600" dirty="0" smtClean="0"/>
            </a:br>
            <a:r>
              <a:rPr lang="hu-HU" sz="1600" dirty="0" smtClean="0"/>
              <a:t/>
            </a:r>
            <a:br>
              <a:rPr lang="hu-HU" sz="1600" dirty="0" smtClean="0"/>
            </a:br>
            <a:r>
              <a:rPr lang="hu-HU" sz="2400" dirty="0" smtClean="0"/>
              <a:t>EFOP-3.4.3-16-2016-00015</a:t>
            </a:r>
            <a:r>
              <a:rPr lang="hu-HU" dirty="0" smtClean="0"/>
              <a:t> </a:t>
            </a:r>
            <a:endParaRPr lang="hu-HU" sz="2800" dirty="0"/>
          </a:p>
        </p:txBody>
      </p:sp>
      <p:sp>
        <p:nvSpPr>
          <p:cNvPr id="4" name="Cím 1"/>
          <p:cNvSpPr txBox="1">
            <a:spLocks/>
          </p:cNvSpPr>
          <p:nvPr/>
        </p:nvSpPr>
        <p:spPr>
          <a:xfrm>
            <a:off x="323528" y="302585"/>
            <a:ext cx="7776864"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dirty="0" smtClean="0"/>
              <a:t>Főnix – me </a:t>
            </a:r>
            <a:endParaRPr lang="hu-HU" dirty="0"/>
          </a:p>
        </p:txBody>
      </p:sp>
      <p:pic>
        <p:nvPicPr>
          <p:cNvPr id="3" name="Kép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380312" y="476672"/>
            <a:ext cx="1222851" cy="1219235"/>
          </a:xfrm>
          <a:prstGeom prst="rect">
            <a:avLst/>
          </a:prstGeom>
        </p:spPr>
      </p:pic>
      <p:sp>
        <p:nvSpPr>
          <p:cNvPr id="5" name="Szövegdoboz 4"/>
          <p:cNvSpPr txBox="1"/>
          <p:nvPr/>
        </p:nvSpPr>
        <p:spPr>
          <a:xfrm>
            <a:off x="197948" y="4077072"/>
            <a:ext cx="5472608" cy="1908215"/>
          </a:xfrm>
          <a:prstGeom prst="rect">
            <a:avLst/>
          </a:prstGeom>
          <a:noFill/>
        </p:spPr>
        <p:txBody>
          <a:bodyPr wrap="square" rtlCol="0">
            <a:spAutoFit/>
          </a:bodyPr>
          <a:lstStyle/>
          <a:p>
            <a:r>
              <a:rPr lang="hu-HU" sz="2000" b="1" dirty="0" smtClean="0">
                <a:solidFill>
                  <a:schemeClr val="bg1"/>
                </a:solidFill>
              </a:rPr>
              <a:t>Kultúrát? Mindenkinek! </a:t>
            </a:r>
          </a:p>
          <a:p>
            <a:r>
              <a:rPr lang="hu-HU" sz="2000" b="1" dirty="0" smtClean="0">
                <a:solidFill>
                  <a:schemeClr val="bg1"/>
                </a:solidFill>
              </a:rPr>
              <a:t>A kultúra nyilvánossága, a múzeum társadalmi beágyazottsága</a:t>
            </a:r>
          </a:p>
          <a:p>
            <a:endParaRPr lang="hu-HU" sz="2000" b="1" dirty="0" smtClean="0">
              <a:solidFill>
                <a:schemeClr val="bg1"/>
              </a:solidFill>
            </a:endParaRPr>
          </a:p>
          <a:p>
            <a:r>
              <a:rPr lang="hu-HU" sz="2000" b="1" dirty="0" smtClean="0">
                <a:solidFill>
                  <a:schemeClr val="bg1"/>
                </a:solidFill>
              </a:rPr>
              <a:t>Dr. Hajdú Ildikó</a:t>
            </a:r>
          </a:p>
          <a:p>
            <a:endParaRPr lang="hu-HU" dirty="0"/>
          </a:p>
        </p:txBody>
      </p:sp>
    </p:spTree>
    <p:extLst>
      <p:ext uri="{BB962C8B-B14F-4D97-AF65-F5344CB8AC3E}">
        <p14:creationId xmlns="" xmlns:p14="http://schemas.microsoft.com/office/powerpoint/2010/main" val="1169770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r>
              <a:rPr lang="hu-HU" dirty="0" smtClean="0"/>
              <a:t>Feltámad a </a:t>
            </a:r>
            <a:r>
              <a:rPr lang="hu-HU" dirty="0" err="1" smtClean="0"/>
              <a:t>museion</a:t>
            </a:r>
            <a:r>
              <a:rPr lang="hu-HU" dirty="0" smtClean="0"/>
              <a:t> fogalma, tartalma</a:t>
            </a:r>
          </a:p>
          <a:p>
            <a:r>
              <a:rPr lang="hu-HU" dirty="0" smtClean="0"/>
              <a:t>Megváltozó társadalomszemlélet</a:t>
            </a:r>
          </a:p>
          <a:p>
            <a:r>
              <a:rPr lang="hu-HU" dirty="0" smtClean="0"/>
              <a:t>Kitágul az ismeretek köre</a:t>
            </a:r>
          </a:p>
          <a:p>
            <a:r>
              <a:rPr lang="hu-HU" dirty="0" smtClean="0"/>
              <a:t>Gyűjtemény = történelem </a:t>
            </a:r>
          </a:p>
          <a:p>
            <a:pPr>
              <a:buFont typeface="Wingdings" pitchFamily="2" charset="2"/>
              <a:buNone/>
            </a:pPr>
            <a:r>
              <a:rPr lang="hu-HU" dirty="0" smtClean="0"/>
              <a:t>	illusztrálásának eszközévé válik</a:t>
            </a:r>
          </a:p>
          <a:p>
            <a:endParaRPr lang="hu-HU" dirty="0"/>
          </a:p>
        </p:txBody>
      </p:sp>
      <p:sp>
        <p:nvSpPr>
          <p:cNvPr id="4" name="Cím 3"/>
          <p:cNvSpPr>
            <a:spLocks noGrp="1"/>
          </p:cNvSpPr>
          <p:nvPr>
            <p:ph type="title"/>
          </p:nvPr>
        </p:nvSpPr>
        <p:spPr/>
        <p:txBody>
          <a:bodyPr/>
          <a:lstStyle/>
          <a:p>
            <a:r>
              <a:rPr lang="hu-HU" dirty="0" smtClean="0"/>
              <a:t>A reneszánsz </a:t>
            </a:r>
            <a:r>
              <a:rPr lang="hu-HU" dirty="0" err="1" smtClean="0"/>
              <a:t>museion</a:t>
            </a:r>
            <a:endParaRPr lang="hu-HU" dirty="0"/>
          </a:p>
        </p:txBody>
      </p:sp>
      <p:pic>
        <p:nvPicPr>
          <p:cNvPr id="34820" name="Picture 4" descr="La Parnasse, by Andrea Mantegna, from C2RMF retouched.jpg"/>
          <p:cNvPicPr>
            <a:picLocks noChangeAspect="1" noChangeArrowheads="1"/>
          </p:cNvPicPr>
          <p:nvPr/>
        </p:nvPicPr>
        <p:blipFill>
          <a:blip r:embed="rId2"/>
          <a:srcRect/>
          <a:stretch>
            <a:fillRect/>
          </a:stretch>
        </p:blipFill>
        <p:spPr bwMode="auto">
          <a:xfrm>
            <a:off x="146050" y="1000108"/>
            <a:ext cx="3429000" cy="2828925"/>
          </a:xfrm>
          <a:prstGeom prst="rect">
            <a:avLst/>
          </a:prstGeom>
          <a:noFill/>
        </p:spPr>
      </p:pic>
      <p:sp>
        <p:nvSpPr>
          <p:cNvPr id="7" name="Szövegdoboz 6"/>
          <p:cNvSpPr txBox="1"/>
          <p:nvPr/>
        </p:nvSpPr>
        <p:spPr>
          <a:xfrm>
            <a:off x="146050" y="3786190"/>
            <a:ext cx="3429000" cy="307777"/>
          </a:xfrm>
          <a:prstGeom prst="rect">
            <a:avLst/>
          </a:prstGeom>
          <a:noFill/>
        </p:spPr>
        <p:txBody>
          <a:bodyPr wrap="square" rtlCol="0">
            <a:spAutoFit/>
          </a:bodyPr>
          <a:lstStyle/>
          <a:p>
            <a:r>
              <a:rPr lang="hu-HU" sz="1400" dirty="0" err="1" smtClean="0"/>
              <a:t>Mantegna</a:t>
            </a:r>
            <a:r>
              <a:rPr lang="hu-HU" sz="1400" dirty="0" smtClean="0"/>
              <a:t>: Parnasszus, 1497, Louvre</a:t>
            </a:r>
            <a:endParaRPr lang="hu-HU" sz="1400" dirty="0"/>
          </a:p>
        </p:txBody>
      </p:sp>
      <p:pic>
        <p:nvPicPr>
          <p:cNvPr id="34822" name="Picture 6" descr="https://upload.wikimedia.org/wikipedia/commons/thumb/5/5a/Mantegna%2C_trionfo_della_virt%C3%B9.jpg/220px-Mantegna%2C_trionfo_della_virt%C3%B9.jpg"/>
          <p:cNvPicPr>
            <a:picLocks noChangeAspect="1" noChangeArrowheads="1"/>
          </p:cNvPicPr>
          <p:nvPr/>
        </p:nvPicPr>
        <p:blipFill>
          <a:blip r:embed="rId3"/>
          <a:srcRect/>
          <a:stretch>
            <a:fillRect/>
          </a:stretch>
        </p:blipFill>
        <p:spPr bwMode="auto">
          <a:xfrm>
            <a:off x="155574" y="4169073"/>
            <a:ext cx="3419475" cy="2688951"/>
          </a:xfrm>
          <a:prstGeom prst="rect">
            <a:avLst/>
          </a:prstGeom>
          <a:noFill/>
        </p:spPr>
      </p:pic>
      <p:sp>
        <p:nvSpPr>
          <p:cNvPr id="9" name="Szövegdoboz 8"/>
          <p:cNvSpPr txBox="1"/>
          <p:nvPr/>
        </p:nvSpPr>
        <p:spPr>
          <a:xfrm>
            <a:off x="3575048" y="6550223"/>
            <a:ext cx="3783033" cy="307777"/>
          </a:xfrm>
          <a:prstGeom prst="rect">
            <a:avLst/>
          </a:prstGeom>
          <a:noFill/>
        </p:spPr>
        <p:txBody>
          <a:bodyPr wrap="square" rtlCol="0">
            <a:spAutoFit/>
          </a:bodyPr>
          <a:lstStyle/>
          <a:p>
            <a:r>
              <a:rPr lang="hu-HU" sz="1400" dirty="0" err="1" smtClean="0"/>
              <a:t>Mantegna</a:t>
            </a:r>
            <a:r>
              <a:rPr lang="hu-HU" sz="1400" dirty="0" smtClean="0"/>
              <a:t>: Az erény diadala, 1502, Louvre</a:t>
            </a:r>
            <a:endParaRPr lang="hu-HU"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615574" y="5572140"/>
            <a:ext cx="3242046" cy="708015"/>
          </a:xfrm>
        </p:spPr>
        <p:txBody>
          <a:bodyPr>
            <a:normAutofit/>
          </a:bodyPr>
          <a:lstStyle/>
          <a:p>
            <a:pPr marL="0" indent="0">
              <a:buFont typeface="Wingdings" pitchFamily="2" charset="2"/>
              <a:buNone/>
            </a:pPr>
            <a:r>
              <a:rPr lang="hu-HU" sz="1800" dirty="0" smtClean="0"/>
              <a:t>Comenius (1592-1670)</a:t>
            </a:r>
          </a:p>
        </p:txBody>
      </p:sp>
      <p:sp>
        <p:nvSpPr>
          <p:cNvPr id="4" name="Cím 3"/>
          <p:cNvSpPr>
            <a:spLocks noGrp="1"/>
          </p:cNvSpPr>
          <p:nvPr>
            <p:ph type="title"/>
          </p:nvPr>
        </p:nvSpPr>
        <p:spPr/>
        <p:txBody>
          <a:bodyPr/>
          <a:lstStyle/>
          <a:p>
            <a:r>
              <a:rPr lang="hu-HU" dirty="0" smtClean="0"/>
              <a:t>Múzeum – nevelés, az első lépések</a:t>
            </a:r>
            <a:endParaRPr lang="hu-HU" dirty="0"/>
          </a:p>
        </p:txBody>
      </p:sp>
      <p:pic>
        <p:nvPicPr>
          <p:cNvPr id="5" name="Picture 4" descr="D:\MINDEN\Muzeumpedagógia\comenius.jpg"/>
          <p:cNvPicPr>
            <a:picLocks noChangeAspect="1" noChangeArrowheads="1"/>
          </p:cNvPicPr>
          <p:nvPr/>
        </p:nvPicPr>
        <p:blipFill>
          <a:blip r:embed="rId2"/>
          <a:srcRect/>
          <a:stretch>
            <a:fillRect/>
          </a:stretch>
        </p:blipFill>
        <p:spPr bwMode="auto">
          <a:xfrm>
            <a:off x="758450" y="1357298"/>
            <a:ext cx="3242046" cy="4213582"/>
          </a:xfrm>
          <a:prstGeom prst="rect">
            <a:avLst/>
          </a:prstGeom>
          <a:noFill/>
        </p:spPr>
      </p:pic>
      <p:pic>
        <p:nvPicPr>
          <p:cNvPr id="6" name="Picture 6" descr="D:\MINDEN\Muzeumpedagógia\August_Hermann_Francke.jpg"/>
          <p:cNvPicPr>
            <a:picLocks noChangeAspect="1" noChangeArrowheads="1"/>
          </p:cNvPicPr>
          <p:nvPr/>
        </p:nvPicPr>
        <p:blipFill>
          <a:blip r:embed="rId3"/>
          <a:srcRect/>
          <a:stretch>
            <a:fillRect/>
          </a:stretch>
        </p:blipFill>
        <p:spPr bwMode="auto">
          <a:xfrm>
            <a:off x="4786314" y="1285860"/>
            <a:ext cx="3171386" cy="4359016"/>
          </a:xfrm>
          <a:prstGeom prst="rect">
            <a:avLst/>
          </a:prstGeom>
          <a:noFill/>
        </p:spPr>
      </p:pic>
      <p:sp>
        <p:nvSpPr>
          <p:cNvPr id="7" name="Tartalom helye 1"/>
          <p:cNvSpPr txBox="1">
            <a:spLocks/>
          </p:cNvSpPr>
          <p:nvPr/>
        </p:nvSpPr>
        <p:spPr>
          <a:xfrm>
            <a:off x="5758332" y="5643578"/>
            <a:ext cx="3171386" cy="485873"/>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hu-HU"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Francke</a:t>
            </a:r>
            <a:r>
              <a:rPr kumimoji="0" lang="hu-HU"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(1663-1727)</a:t>
            </a:r>
          </a:p>
        </p:txBody>
      </p:sp>
      <p:sp>
        <p:nvSpPr>
          <p:cNvPr id="8" name="Szövegdoboz 7"/>
          <p:cNvSpPr txBox="1"/>
          <p:nvPr/>
        </p:nvSpPr>
        <p:spPr>
          <a:xfrm>
            <a:off x="1643042" y="6273225"/>
            <a:ext cx="6929486" cy="584775"/>
          </a:xfrm>
          <a:prstGeom prst="rect">
            <a:avLst/>
          </a:prstGeom>
          <a:noFill/>
        </p:spPr>
        <p:txBody>
          <a:bodyPr wrap="square" rtlCol="0">
            <a:spAutoFit/>
          </a:bodyPr>
          <a:lstStyle/>
          <a:p>
            <a:r>
              <a:rPr lang="hu-HU" sz="3200" dirty="0" smtClean="0"/>
              <a:t>Gyűjtemény = tanítás eszköze</a:t>
            </a:r>
            <a:endParaRPr lang="hu-HU"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143504" y="1435100"/>
            <a:ext cx="3857652" cy="4779981"/>
          </a:xfrm>
        </p:spPr>
        <p:txBody>
          <a:bodyPr>
            <a:normAutofit fontScale="85000" lnSpcReduction="20000"/>
          </a:bodyPr>
          <a:lstStyle/>
          <a:p>
            <a:r>
              <a:rPr lang="hu-HU" dirty="0" smtClean="0"/>
              <a:t>Megjelenik a didaktikai szemlélet</a:t>
            </a:r>
          </a:p>
          <a:p>
            <a:r>
              <a:rPr lang="hu-HU" dirty="0" smtClean="0"/>
              <a:t>A felhalmozott ismeretanyag elvezet annak igényéhez, hogy az minél több emberhez eljusson.</a:t>
            </a:r>
          </a:p>
          <a:p>
            <a:r>
              <a:rPr lang="hu-HU" dirty="0" smtClean="0"/>
              <a:t>Előtérbe kerül a pedagógiai munka</a:t>
            </a:r>
          </a:p>
          <a:p>
            <a:r>
              <a:rPr lang="hu-HU" dirty="0" smtClean="0"/>
              <a:t>Gyűjtemények = enciklopédia tárgyi megfelelői, a tanítás eszközei</a:t>
            </a:r>
          </a:p>
        </p:txBody>
      </p:sp>
      <p:sp>
        <p:nvSpPr>
          <p:cNvPr id="4" name="Cím 3"/>
          <p:cNvSpPr>
            <a:spLocks noGrp="1"/>
          </p:cNvSpPr>
          <p:nvPr>
            <p:ph type="title"/>
          </p:nvPr>
        </p:nvSpPr>
        <p:spPr/>
        <p:txBody>
          <a:bodyPr/>
          <a:lstStyle/>
          <a:p>
            <a:r>
              <a:rPr lang="hu-HU" dirty="0" smtClean="0"/>
              <a:t>felvilágosodás</a:t>
            </a:r>
            <a:endParaRPr lang="hu-HU" dirty="0"/>
          </a:p>
        </p:txBody>
      </p:sp>
      <p:pic>
        <p:nvPicPr>
          <p:cNvPr id="33794" name="Picture 2" descr="https://upload.wikimedia.org/wikipedia/commons/thumb/f/f5/Musei_Wormiani_Historia.jpg/300px-Musei_Wormiani_Historia.jpg"/>
          <p:cNvPicPr>
            <a:picLocks noChangeAspect="1" noChangeArrowheads="1"/>
          </p:cNvPicPr>
          <p:nvPr/>
        </p:nvPicPr>
        <p:blipFill>
          <a:blip r:embed="rId2"/>
          <a:srcRect/>
          <a:stretch>
            <a:fillRect/>
          </a:stretch>
        </p:blipFill>
        <p:spPr bwMode="auto">
          <a:xfrm>
            <a:off x="-32" y="1688770"/>
            <a:ext cx="5143536" cy="409768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47989" y="1285860"/>
            <a:ext cx="8238811" cy="2779718"/>
          </a:xfrm>
        </p:spPr>
        <p:txBody>
          <a:bodyPr>
            <a:normAutofit fontScale="85000" lnSpcReduction="20000"/>
          </a:bodyPr>
          <a:lstStyle/>
          <a:p>
            <a:r>
              <a:rPr lang="hu-HU" dirty="0" smtClean="0"/>
              <a:t>Információs robbanás </a:t>
            </a:r>
            <a:r>
              <a:rPr lang="hu-HU" dirty="0" smtClean="0">
                <a:cs typeface="Arial" charset="0"/>
              </a:rPr>
              <a:t>—&gt;</a:t>
            </a:r>
            <a:r>
              <a:rPr lang="hu-HU" dirty="0" smtClean="0"/>
              <a:t> intézményesülés, szakosodás, szakgyűjtemények, a tudományterületek kialakulásával egyidejűleg</a:t>
            </a:r>
          </a:p>
          <a:p>
            <a:r>
              <a:rPr lang="hu-HU" dirty="0" smtClean="0"/>
              <a:t>Munkamegosztás alakul ki a múzeumok között, elhatárolva gyűjtési területüket.</a:t>
            </a:r>
          </a:p>
          <a:p>
            <a:r>
              <a:rPr lang="hu-HU" dirty="0" smtClean="0"/>
              <a:t>Változnak a múzeumok kommunikációs, didaktikai célkitűzései</a:t>
            </a:r>
          </a:p>
        </p:txBody>
      </p:sp>
      <p:sp>
        <p:nvSpPr>
          <p:cNvPr id="4" name="Cím 3"/>
          <p:cNvSpPr>
            <a:spLocks noGrp="1"/>
          </p:cNvSpPr>
          <p:nvPr>
            <p:ph type="title"/>
          </p:nvPr>
        </p:nvSpPr>
        <p:spPr/>
        <p:txBody>
          <a:bodyPr/>
          <a:lstStyle/>
          <a:p>
            <a:r>
              <a:rPr lang="hu-HU" dirty="0" smtClean="0"/>
              <a:t>19. század</a:t>
            </a:r>
            <a:endParaRPr lang="hu-HU" dirty="0"/>
          </a:p>
        </p:txBody>
      </p:sp>
      <p:pic>
        <p:nvPicPr>
          <p:cNvPr id="30722" name="Picture 2" descr="mng_mti"/>
          <p:cNvPicPr>
            <a:picLocks noChangeAspect="1" noChangeArrowheads="1"/>
          </p:cNvPicPr>
          <p:nvPr/>
        </p:nvPicPr>
        <p:blipFill>
          <a:blip r:embed="rId2"/>
          <a:srcRect/>
          <a:stretch>
            <a:fillRect/>
          </a:stretch>
        </p:blipFill>
        <p:spPr bwMode="auto">
          <a:xfrm>
            <a:off x="1214414" y="3835244"/>
            <a:ext cx="7215238" cy="466585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2262189" y="1435100"/>
            <a:ext cx="6667529" cy="4691063"/>
          </a:xfrm>
        </p:spPr>
        <p:txBody>
          <a:bodyPr>
            <a:normAutofit/>
          </a:bodyPr>
          <a:lstStyle/>
          <a:p>
            <a:pPr algn="r">
              <a:lnSpc>
                <a:spcPct val="90000"/>
              </a:lnSpc>
            </a:pPr>
            <a:r>
              <a:rPr lang="hu-HU" dirty="0" smtClean="0"/>
              <a:t>Uffizi, 1581</a:t>
            </a:r>
          </a:p>
          <a:p>
            <a:pPr algn="r">
              <a:lnSpc>
                <a:spcPct val="90000"/>
              </a:lnSpc>
            </a:pPr>
            <a:r>
              <a:rPr lang="hu-HU" dirty="0" smtClean="0"/>
              <a:t>Louvre,1681, 1793</a:t>
            </a:r>
          </a:p>
          <a:p>
            <a:pPr algn="r">
              <a:lnSpc>
                <a:spcPct val="90000"/>
              </a:lnSpc>
            </a:pPr>
            <a:r>
              <a:rPr lang="hu-HU" dirty="0" smtClean="0"/>
              <a:t>British Museum, 1753</a:t>
            </a:r>
          </a:p>
          <a:p>
            <a:pPr algn="r">
              <a:lnSpc>
                <a:spcPct val="90000"/>
              </a:lnSpc>
            </a:pPr>
            <a:r>
              <a:rPr lang="hu-HU" dirty="0" smtClean="0"/>
              <a:t>Ermitázs, 1764</a:t>
            </a:r>
          </a:p>
          <a:p>
            <a:pPr algn="r">
              <a:lnSpc>
                <a:spcPct val="90000"/>
              </a:lnSpc>
            </a:pPr>
            <a:r>
              <a:rPr lang="hu-HU" dirty="0" smtClean="0"/>
              <a:t>Nemzeti Múzeum, 1802</a:t>
            </a:r>
          </a:p>
          <a:p>
            <a:pPr algn="r">
              <a:lnSpc>
                <a:spcPct val="90000"/>
              </a:lnSpc>
            </a:pPr>
            <a:r>
              <a:rPr lang="hu-HU" dirty="0" smtClean="0"/>
              <a:t>Prado, 1819</a:t>
            </a:r>
          </a:p>
          <a:p>
            <a:pPr algn="r">
              <a:lnSpc>
                <a:spcPct val="90000"/>
              </a:lnSpc>
            </a:pPr>
            <a:r>
              <a:rPr lang="hu-HU" dirty="0" smtClean="0"/>
              <a:t>Római egyházi gyűjtemény, 1822</a:t>
            </a:r>
          </a:p>
          <a:p>
            <a:pPr algn="r">
              <a:lnSpc>
                <a:spcPct val="90000"/>
              </a:lnSpc>
            </a:pPr>
            <a:r>
              <a:rPr lang="hu-HU" dirty="0" smtClean="0"/>
              <a:t>National </a:t>
            </a:r>
            <a:r>
              <a:rPr lang="hu-HU" dirty="0" err="1" smtClean="0"/>
              <a:t>Gallery</a:t>
            </a:r>
            <a:r>
              <a:rPr lang="hu-HU" dirty="0" smtClean="0"/>
              <a:t>, 1824</a:t>
            </a:r>
          </a:p>
        </p:txBody>
      </p:sp>
      <p:sp>
        <p:nvSpPr>
          <p:cNvPr id="4" name="Cím 3"/>
          <p:cNvSpPr>
            <a:spLocks noGrp="1"/>
          </p:cNvSpPr>
          <p:nvPr>
            <p:ph type="title"/>
          </p:nvPr>
        </p:nvSpPr>
        <p:spPr/>
        <p:txBody>
          <a:bodyPr>
            <a:normAutofit/>
          </a:bodyPr>
          <a:lstStyle/>
          <a:p>
            <a:r>
              <a:rPr lang="hu-HU" dirty="0" smtClean="0"/>
              <a:t>AZ ELSŐ NYILVÁNOS NEMZETI MÚZEUMOK</a:t>
            </a:r>
            <a:endParaRPr lang="hu-HU" dirty="0"/>
          </a:p>
        </p:txBody>
      </p:sp>
      <p:pic>
        <p:nvPicPr>
          <p:cNvPr id="5" name="Picture 4" descr="D:\MINDEN\Muzeumpedagógia\Uffizi.jpg"/>
          <p:cNvPicPr>
            <a:picLocks noChangeAspect="1" noChangeArrowheads="1"/>
          </p:cNvPicPr>
          <p:nvPr/>
        </p:nvPicPr>
        <p:blipFill>
          <a:blip r:embed="rId2"/>
          <a:srcRect/>
          <a:stretch>
            <a:fillRect/>
          </a:stretch>
        </p:blipFill>
        <p:spPr bwMode="auto">
          <a:xfrm>
            <a:off x="-32" y="1277942"/>
            <a:ext cx="4038600" cy="2794000"/>
          </a:xfrm>
          <a:prstGeom prst="rect">
            <a:avLst/>
          </a:prstGeom>
          <a:noFill/>
        </p:spPr>
      </p:pic>
      <p:pic>
        <p:nvPicPr>
          <p:cNvPr id="6" name="Picture 5" descr="D:\MINDEN\Muzeumpedagógia\louvre-paris.jpg"/>
          <p:cNvPicPr>
            <a:picLocks noChangeAspect="1" noChangeArrowheads="1"/>
          </p:cNvPicPr>
          <p:nvPr/>
        </p:nvPicPr>
        <p:blipFill>
          <a:blip r:embed="rId3"/>
          <a:srcRect/>
          <a:stretch>
            <a:fillRect/>
          </a:stretch>
        </p:blipFill>
        <p:spPr bwMode="auto">
          <a:xfrm>
            <a:off x="-32" y="4165620"/>
            <a:ext cx="2019303" cy="269240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marL="0" indent="0">
              <a:buNone/>
            </a:pPr>
            <a:r>
              <a:rPr lang="hu-HU" dirty="0" smtClean="0"/>
              <a:t>Magyar Nemzeti Múzeum, 1802 </a:t>
            </a:r>
          </a:p>
          <a:p>
            <a:pPr marL="0" indent="0">
              <a:buNone/>
            </a:pPr>
            <a:r>
              <a:rPr lang="hu-HU" dirty="0" smtClean="0"/>
              <a:t>(Gróf Széchenyi Ferenc)</a:t>
            </a:r>
          </a:p>
          <a:p>
            <a:pPr marL="0" indent="0"/>
            <a:r>
              <a:rPr lang="hu-HU" dirty="0" smtClean="0"/>
              <a:t> 15000 nyomtatott kötet</a:t>
            </a:r>
          </a:p>
          <a:p>
            <a:pPr marL="0" indent="0"/>
            <a:r>
              <a:rPr lang="hu-HU" dirty="0" smtClean="0"/>
              <a:t> sok ezer régi kézirat</a:t>
            </a:r>
          </a:p>
          <a:p>
            <a:pPr marL="0" indent="0"/>
            <a:r>
              <a:rPr lang="hu-HU" dirty="0" smtClean="0"/>
              <a:t> rézmetszetek</a:t>
            </a:r>
          </a:p>
          <a:p>
            <a:pPr marL="0" indent="0"/>
            <a:r>
              <a:rPr lang="hu-HU" dirty="0" smtClean="0"/>
              <a:t> címer </a:t>
            </a:r>
          </a:p>
          <a:p>
            <a:pPr marL="0" indent="0"/>
            <a:r>
              <a:rPr lang="hu-HU" dirty="0" smtClean="0"/>
              <a:t> „földabrosz”</a:t>
            </a:r>
          </a:p>
          <a:p>
            <a:pPr>
              <a:buNone/>
            </a:pPr>
            <a:endParaRPr lang="hu-HU" dirty="0"/>
          </a:p>
        </p:txBody>
      </p:sp>
      <p:sp>
        <p:nvSpPr>
          <p:cNvPr id="3" name="Szöveg helye 2"/>
          <p:cNvSpPr>
            <a:spLocks noGrp="1"/>
          </p:cNvSpPr>
          <p:nvPr>
            <p:ph type="body" sz="half" idx="2"/>
          </p:nvPr>
        </p:nvSpPr>
        <p:spPr>
          <a:xfrm>
            <a:off x="457200" y="1285860"/>
            <a:ext cx="3008313" cy="2422528"/>
          </a:xfrm>
        </p:spPr>
        <p:txBody>
          <a:bodyPr/>
          <a:lstStyle/>
          <a:p>
            <a:r>
              <a:rPr lang="hu-HU" sz="1800" dirty="0" smtClean="0"/>
              <a:t>„</a:t>
            </a:r>
            <a:r>
              <a:rPr lang="hu-HU" sz="1800" i="1" dirty="0" smtClean="0"/>
              <a:t>Kiművelt emberfők sokasága teszi naggyá a nemzetet.</a:t>
            </a:r>
            <a:r>
              <a:rPr lang="hu-HU" sz="1800" dirty="0" smtClean="0"/>
              <a:t>” </a:t>
            </a:r>
          </a:p>
          <a:p>
            <a:r>
              <a:rPr lang="hu-HU" sz="1800" dirty="0" smtClean="0"/>
              <a:t>„[…] </a:t>
            </a:r>
            <a:r>
              <a:rPr lang="hu-HU" sz="1800" i="1" dirty="0" smtClean="0"/>
              <a:t>ez minden állam célja kell, hogy legyen </a:t>
            </a:r>
            <a:r>
              <a:rPr lang="hu-HU" sz="1800" dirty="0" smtClean="0"/>
              <a:t>[…]</a:t>
            </a:r>
            <a:r>
              <a:rPr lang="hu-HU" sz="1800" i="1" dirty="0" smtClean="0"/>
              <a:t>”</a:t>
            </a:r>
          </a:p>
          <a:p>
            <a:pPr marL="285750" indent="-285750"/>
            <a:endParaRPr lang="hu-HU" sz="1800" i="1" dirty="0" smtClean="0"/>
          </a:p>
          <a:p>
            <a:pPr marL="285750" indent="-285750" algn="r"/>
            <a:r>
              <a:rPr lang="hu-HU" sz="1800" i="1" dirty="0" smtClean="0"/>
              <a:t>/Gróf Széchenyi István/</a:t>
            </a:r>
            <a:endParaRPr lang="hu-HU" sz="1800" dirty="0" smtClean="0"/>
          </a:p>
          <a:p>
            <a:endParaRPr lang="hu-HU" dirty="0"/>
          </a:p>
        </p:txBody>
      </p:sp>
      <p:sp>
        <p:nvSpPr>
          <p:cNvPr id="4" name="Cím 3"/>
          <p:cNvSpPr>
            <a:spLocks noGrp="1"/>
          </p:cNvSpPr>
          <p:nvPr>
            <p:ph type="title"/>
          </p:nvPr>
        </p:nvSpPr>
        <p:spPr/>
        <p:txBody>
          <a:bodyPr/>
          <a:lstStyle/>
          <a:p>
            <a:r>
              <a:rPr lang="hu-HU" dirty="0" smtClean="0"/>
              <a:t>Az első hazai gyűjtemények</a:t>
            </a:r>
            <a:endParaRPr lang="hu-HU" dirty="0"/>
          </a:p>
        </p:txBody>
      </p:sp>
      <p:pic>
        <p:nvPicPr>
          <p:cNvPr id="5" name="Kép 4"/>
          <p:cNvPicPr/>
          <p:nvPr/>
        </p:nvPicPr>
        <p:blipFill>
          <a:blip r:embed="rId2">
            <a:extLst>
              <a:ext uri="{28A0092B-C50C-407E-A947-70E740481C1C}">
                <a14:useLocalDpi xmlns="" xmlns:a14="http://schemas.microsoft.com/office/drawing/2010/main" val="0"/>
              </a:ext>
            </a:extLst>
          </a:blip>
          <a:srcRect/>
          <a:stretch>
            <a:fillRect/>
          </a:stretch>
        </p:blipFill>
        <p:spPr bwMode="auto">
          <a:xfrm>
            <a:off x="8028384" y="5535613"/>
            <a:ext cx="836930" cy="1181100"/>
          </a:xfrm>
          <a:prstGeom prst="rect">
            <a:avLst/>
          </a:prstGeom>
          <a:noFill/>
          <a:ln>
            <a:noFill/>
          </a:ln>
        </p:spPr>
      </p:pic>
      <p:pic>
        <p:nvPicPr>
          <p:cNvPr id="8" name="Picture 1"/>
          <p:cNvPicPr>
            <a:picLocks noChangeAspect="1" noChangeArrowheads="1"/>
          </p:cNvPicPr>
          <p:nvPr/>
        </p:nvPicPr>
        <p:blipFill>
          <a:blip r:embed="rId3"/>
          <a:srcRect/>
          <a:stretch>
            <a:fillRect/>
          </a:stretch>
        </p:blipFill>
        <p:spPr bwMode="auto">
          <a:xfrm>
            <a:off x="928662" y="3402217"/>
            <a:ext cx="2500330" cy="35272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lnSpcReduction="10000"/>
          </a:bodyPr>
          <a:lstStyle/>
          <a:p>
            <a:pPr>
              <a:buNone/>
            </a:pPr>
            <a:r>
              <a:rPr lang="hu-HU" dirty="0" smtClean="0"/>
              <a:t>Arisztokrácia</a:t>
            </a:r>
          </a:p>
          <a:p>
            <a:r>
              <a:rPr lang="hu-HU" dirty="0" smtClean="0"/>
              <a:t>Gróf Pálffy János</a:t>
            </a:r>
          </a:p>
          <a:p>
            <a:r>
              <a:rPr lang="hu-HU" dirty="0" smtClean="0"/>
              <a:t>Gróf Zichy Jenő</a:t>
            </a:r>
          </a:p>
          <a:p>
            <a:r>
              <a:rPr lang="hu-HU" dirty="0" smtClean="0"/>
              <a:t>Gróf Eszterházy Miklós</a:t>
            </a:r>
          </a:p>
          <a:p>
            <a:r>
              <a:rPr lang="hu-HU" dirty="0" smtClean="0"/>
              <a:t>Gróf Andrássy család</a:t>
            </a:r>
          </a:p>
          <a:p>
            <a:endParaRPr lang="hu-HU" dirty="0" smtClean="0"/>
          </a:p>
          <a:p>
            <a:pPr>
              <a:buNone/>
            </a:pPr>
            <a:r>
              <a:rPr lang="hu-HU" dirty="0" smtClean="0"/>
              <a:t>Polgárság</a:t>
            </a:r>
          </a:p>
          <a:p>
            <a:r>
              <a:rPr lang="hu-HU" dirty="0" smtClean="0"/>
              <a:t>Nemes Marcell</a:t>
            </a:r>
          </a:p>
          <a:p>
            <a:r>
              <a:rPr lang="hu-HU" dirty="0" smtClean="0"/>
              <a:t>Ráth György</a:t>
            </a:r>
          </a:p>
          <a:p>
            <a:endParaRPr lang="hu-HU" dirty="0"/>
          </a:p>
        </p:txBody>
      </p:sp>
      <p:sp>
        <p:nvSpPr>
          <p:cNvPr id="3" name="Szöveg helye 2"/>
          <p:cNvSpPr>
            <a:spLocks noGrp="1"/>
          </p:cNvSpPr>
          <p:nvPr>
            <p:ph type="body" sz="half" idx="2"/>
          </p:nvPr>
        </p:nvSpPr>
        <p:spPr/>
        <p:txBody>
          <a:bodyPr/>
          <a:lstStyle/>
          <a:p>
            <a:endParaRPr lang="hu-HU"/>
          </a:p>
        </p:txBody>
      </p:sp>
      <p:sp>
        <p:nvSpPr>
          <p:cNvPr id="4" name="Cím 3"/>
          <p:cNvSpPr>
            <a:spLocks noGrp="1"/>
          </p:cNvSpPr>
          <p:nvPr>
            <p:ph type="title"/>
          </p:nvPr>
        </p:nvSpPr>
        <p:spPr/>
        <p:txBody>
          <a:bodyPr/>
          <a:lstStyle/>
          <a:p>
            <a:r>
              <a:rPr lang="hu-HU" dirty="0" smtClean="0"/>
              <a:t>Egyéni kezdeményezések</a:t>
            </a:r>
            <a:endParaRPr lang="hu-HU" dirty="0"/>
          </a:p>
        </p:txBody>
      </p:sp>
      <p:pic>
        <p:nvPicPr>
          <p:cNvPr id="36866" name="Picture 2" descr="http://gyujtemeny.imm.hu/artwork-image/live/medium/FLT_2458.jpg"/>
          <p:cNvPicPr>
            <a:picLocks noChangeAspect="1" noChangeArrowheads="1"/>
          </p:cNvPicPr>
          <p:nvPr/>
        </p:nvPicPr>
        <p:blipFill>
          <a:blip r:embed="rId2"/>
          <a:srcRect/>
          <a:stretch>
            <a:fillRect/>
          </a:stretch>
        </p:blipFill>
        <p:spPr bwMode="auto">
          <a:xfrm>
            <a:off x="357190" y="1285859"/>
            <a:ext cx="3000364" cy="5714979"/>
          </a:xfrm>
          <a:prstGeom prst="rect">
            <a:avLst/>
          </a:prstGeom>
          <a:noFill/>
        </p:spPr>
      </p:pic>
      <p:pic>
        <p:nvPicPr>
          <p:cNvPr id="36868" name="Picture 4" descr="https://gondola.hu/kepek/50896.jpg"/>
          <p:cNvPicPr>
            <a:picLocks noChangeAspect="1" noChangeArrowheads="1"/>
          </p:cNvPicPr>
          <p:nvPr/>
        </p:nvPicPr>
        <p:blipFill>
          <a:blip r:embed="rId3"/>
          <a:srcRect/>
          <a:stretch>
            <a:fillRect/>
          </a:stretch>
        </p:blipFill>
        <p:spPr bwMode="auto">
          <a:xfrm>
            <a:off x="6786578" y="4929198"/>
            <a:ext cx="1714512" cy="189739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62500" lnSpcReduction="20000"/>
          </a:bodyPr>
          <a:lstStyle/>
          <a:p>
            <a:r>
              <a:rPr lang="hu-HU" dirty="0" smtClean="0"/>
              <a:t>Erdélyi </a:t>
            </a:r>
            <a:r>
              <a:rPr lang="hu-HU" dirty="0" err="1" smtClean="0"/>
              <a:t>Múzeum-Egyesület</a:t>
            </a:r>
            <a:r>
              <a:rPr lang="hu-HU" dirty="0" smtClean="0"/>
              <a:t> – </a:t>
            </a:r>
            <a:r>
              <a:rPr lang="hu-HU" dirty="0" err="1" smtClean="0"/>
              <a:t>Erdélyi</a:t>
            </a:r>
            <a:r>
              <a:rPr lang="hu-HU" dirty="0" smtClean="0"/>
              <a:t> Nemzeti Múzeum, 1859</a:t>
            </a:r>
          </a:p>
          <a:p>
            <a:r>
              <a:rPr lang="hu-HU" dirty="0" smtClean="0"/>
              <a:t>Nagykálló, Szabolcs megyei Régészeti Egylet, 1868</a:t>
            </a:r>
          </a:p>
          <a:p>
            <a:r>
              <a:rPr lang="hu-HU" dirty="0" err="1" smtClean="0"/>
              <a:t>Biharmegyei-</a:t>
            </a:r>
            <a:r>
              <a:rPr lang="hu-HU" dirty="0" smtClean="0"/>
              <a:t> és Nagyváradi Régészeti- és Történelmi Egylet, Nagyvárad, 1871</a:t>
            </a:r>
          </a:p>
          <a:p>
            <a:r>
              <a:rPr lang="hu-HU" dirty="0" smtClean="0"/>
              <a:t>Vasmegyei Régészeti Egylet, 1872</a:t>
            </a:r>
          </a:p>
          <a:p>
            <a:r>
              <a:rPr lang="hu-HU" dirty="0" smtClean="0"/>
              <a:t>Történeti- és Régészeti Egylet, Székesfehérvár, 1873</a:t>
            </a:r>
          </a:p>
          <a:p>
            <a:r>
              <a:rPr lang="hu-HU" dirty="0" smtClean="0"/>
              <a:t>Békésvármegyei Régészeti- és Művelődéstörténeti Társulat, Gyula, 1874</a:t>
            </a:r>
          </a:p>
          <a:p>
            <a:r>
              <a:rPr lang="hu-HU" dirty="0" err="1" smtClean="0"/>
              <a:t>Mosonmegyei</a:t>
            </a:r>
            <a:r>
              <a:rPr lang="hu-HU" dirty="0" smtClean="0"/>
              <a:t> Történelmi és Régészeti Egylet - mosonmagyaróvári Hansági Múzeum, 1882 </a:t>
            </a:r>
          </a:p>
          <a:p>
            <a:r>
              <a:rPr lang="hu-HU" dirty="0" err="1" smtClean="0"/>
              <a:t>Múzeum-Egyesület</a:t>
            </a:r>
            <a:r>
              <a:rPr lang="hu-HU" dirty="0" smtClean="0"/>
              <a:t> – Munkácsy Mihály Múzeum, 1899</a:t>
            </a:r>
          </a:p>
          <a:p>
            <a:endParaRPr lang="hu-HU" dirty="0"/>
          </a:p>
        </p:txBody>
      </p:sp>
      <p:sp>
        <p:nvSpPr>
          <p:cNvPr id="3" name="Szöveg helye 2"/>
          <p:cNvSpPr>
            <a:spLocks noGrp="1"/>
          </p:cNvSpPr>
          <p:nvPr>
            <p:ph type="body" sz="half" idx="2"/>
          </p:nvPr>
        </p:nvSpPr>
        <p:spPr/>
        <p:txBody>
          <a:bodyPr/>
          <a:lstStyle/>
          <a:p>
            <a:r>
              <a:rPr lang="hu-HU" i="1" dirty="0" smtClean="0"/>
              <a:t>„Ha van feladat, melynek megoldására az állam minden hatalma elégtelen – ez a népnevelés. oly feladat ez, melyet csak a nép maga oldhat meg. az egyes ember, de még inkább egy nemzet nem élettelen anyag, melyet a leghatalmasabb művész is tetszése szerint faraghatna képzeletében előtte lebegő ideáljának megfelelővé, az emberi szellem úgy egyéni létében, mint társadalmi közösségében oly önálló hatalom, mely egyedül önmunkásságával fejtheti ki erőit és képességeit.”</a:t>
            </a:r>
          </a:p>
          <a:p>
            <a:pPr algn="r"/>
            <a:r>
              <a:rPr lang="hu-HU" i="1" dirty="0" smtClean="0"/>
              <a:t>/Eötvös József felhívása népnevelési egyletek alapítására, 1868/</a:t>
            </a:r>
            <a:endParaRPr lang="hu-HU" dirty="0"/>
          </a:p>
        </p:txBody>
      </p:sp>
      <p:sp>
        <p:nvSpPr>
          <p:cNvPr id="4" name="Cím 3"/>
          <p:cNvSpPr>
            <a:spLocks noGrp="1"/>
          </p:cNvSpPr>
          <p:nvPr>
            <p:ph type="title"/>
          </p:nvPr>
        </p:nvSpPr>
        <p:spPr/>
        <p:txBody>
          <a:bodyPr/>
          <a:lstStyle/>
          <a:p>
            <a:r>
              <a:rPr lang="hu-HU" dirty="0" smtClean="0"/>
              <a:t>Közösségi kezdeményezések</a:t>
            </a:r>
            <a:endParaRPr lang="hu-H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643438" y="1435100"/>
            <a:ext cx="4286280" cy="4691063"/>
          </a:xfrm>
        </p:spPr>
        <p:txBody>
          <a:bodyPr/>
          <a:lstStyle/>
          <a:p>
            <a:r>
              <a:rPr lang="hu-HU" dirty="0" smtClean="0"/>
              <a:t>Egyesületi, társulati alapítás</a:t>
            </a:r>
          </a:p>
          <a:p>
            <a:r>
              <a:rPr lang="hu-HU" dirty="0" smtClean="0"/>
              <a:t>Városi alapítás</a:t>
            </a:r>
          </a:p>
          <a:p>
            <a:r>
              <a:rPr lang="hu-HU" dirty="0" smtClean="0"/>
              <a:t>Állami alapítás</a:t>
            </a:r>
          </a:p>
          <a:p>
            <a:r>
              <a:rPr lang="hu-HU" dirty="0" smtClean="0"/>
              <a:t>Egyéni alapítás</a:t>
            </a:r>
          </a:p>
          <a:p>
            <a:r>
              <a:rPr lang="hu-HU" dirty="0" smtClean="0"/>
              <a:t>Vármegyei alapítás</a:t>
            </a:r>
          </a:p>
          <a:p>
            <a:r>
              <a:rPr lang="hu-HU" dirty="0" smtClean="0"/>
              <a:t>Egyházi alapítás</a:t>
            </a:r>
          </a:p>
          <a:p>
            <a:endParaRPr lang="hu-HU" dirty="0"/>
          </a:p>
        </p:txBody>
      </p:sp>
      <p:sp>
        <p:nvSpPr>
          <p:cNvPr id="4" name="Cím 3"/>
          <p:cNvSpPr>
            <a:spLocks noGrp="1"/>
          </p:cNvSpPr>
          <p:nvPr>
            <p:ph type="title"/>
          </p:nvPr>
        </p:nvSpPr>
        <p:spPr/>
        <p:txBody>
          <a:bodyPr/>
          <a:lstStyle/>
          <a:p>
            <a:r>
              <a:rPr lang="hu-HU" dirty="0" smtClean="0"/>
              <a:t>Múzeumalapítók </a:t>
            </a:r>
            <a:r>
              <a:rPr lang="hu-HU" dirty="0" err="1" smtClean="0"/>
              <a:t>magyarországon</a:t>
            </a:r>
            <a:endParaRPr lang="hu-HU" dirty="0"/>
          </a:p>
        </p:txBody>
      </p:sp>
      <p:graphicFrame>
        <p:nvGraphicFramePr>
          <p:cNvPr id="5" name="Diagram 4"/>
          <p:cNvGraphicFramePr/>
          <p:nvPr/>
        </p:nvGraphicFramePr>
        <p:xfrm>
          <a:off x="128589" y="1435100"/>
          <a:ext cx="4514849" cy="43624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429124" y="1435100"/>
            <a:ext cx="4257676" cy="4691063"/>
          </a:xfrm>
        </p:spPr>
        <p:txBody>
          <a:bodyPr>
            <a:normAutofit fontScale="55000" lnSpcReduction="20000"/>
          </a:bodyPr>
          <a:lstStyle/>
          <a:p>
            <a:pPr marL="85725" indent="0">
              <a:buNone/>
            </a:pPr>
            <a:r>
              <a:rPr lang="hu-HU" sz="5100" b="1" dirty="0" err="1" smtClean="0"/>
              <a:t>Borsod-miskolczi</a:t>
            </a:r>
            <a:r>
              <a:rPr lang="hu-HU" sz="5100" b="1" dirty="0" smtClean="0"/>
              <a:t> Közművelődési és Múzeum Egylet, 1899</a:t>
            </a:r>
          </a:p>
          <a:p>
            <a:pPr>
              <a:buNone/>
            </a:pPr>
            <a:endParaRPr lang="hu-HU" dirty="0" smtClean="0"/>
          </a:p>
          <a:p>
            <a:pPr marL="85725" indent="0">
              <a:buNone/>
            </a:pPr>
            <a:r>
              <a:rPr lang="hu-HU" i="1" dirty="0" smtClean="0"/>
              <a:t>„A közművelődés tudományosság és művészet színvonalának emelése és népszerűsítése </a:t>
            </a:r>
            <a:r>
              <a:rPr lang="hu-HU" i="1" dirty="0" err="1" smtClean="0"/>
              <a:t>ugy</a:t>
            </a:r>
            <a:r>
              <a:rPr lang="hu-HU" i="1" dirty="0" smtClean="0"/>
              <a:t> az egyeseknek, mint az egyesületeknek a legnemesebb feladata volt és </a:t>
            </a:r>
            <a:r>
              <a:rPr lang="hu-HU" i="1" dirty="0" err="1" smtClean="0"/>
              <a:t>lessz</a:t>
            </a:r>
            <a:r>
              <a:rPr lang="hu-HU" i="1" dirty="0" smtClean="0"/>
              <a:t> minden időkre nézve. Ettől függ és ez mozdítja elő az emberiségnek, a különböző osztályokhoz, nemzetekhez, vallásfelekezethez, vagy foglalkozáshoz tartozó embereknek közeledését, megértését. Ez </a:t>
            </a:r>
            <a:r>
              <a:rPr lang="hu-HU" i="1" dirty="0" err="1" smtClean="0"/>
              <a:t>létesiti</a:t>
            </a:r>
            <a:r>
              <a:rPr lang="hu-HU" i="1" dirty="0" smtClean="0"/>
              <a:t> a társadalmi békét és ez biztosítja az emberiség haladását.”</a:t>
            </a:r>
            <a:endParaRPr lang="hu-HU" dirty="0"/>
          </a:p>
        </p:txBody>
      </p:sp>
      <p:sp>
        <p:nvSpPr>
          <p:cNvPr id="3" name="Szöveg helye 2"/>
          <p:cNvSpPr>
            <a:spLocks noGrp="1"/>
          </p:cNvSpPr>
          <p:nvPr>
            <p:ph type="body" sz="half" idx="2"/>
          </p:nvPr>
        </p:nvSpPr>
        <p:spPr/>
        <p:txBody>
          <a:bodyPr/>
          <a:lstStyle/>
          <a:p>
            <a:endParaRPr lang="hu-HU"/>
          </a:p>
        </p:txBody>
      </p:sp>
      <p:sp>
        <p:nvSpPr>
          <p:cNvPr id="4" name="Cím 3"/>
          <p:cNvSpPr>
            <a:spLocks noGrp="1"/>
          </p:cNvSpPr>
          <p:nvPr>
            <p:ph type="title"/>
          </p:nvPr>
        </p:nvSpPr>
        <p:spPr/>
        <p:txBody>
          <a:bodyPr/>
          <a:lstStyle/>
          <a:p>
            <a:r>
              <a:rPr lang="hu-HU" dirty="0" smtClean="0"/>
              <a:t>Herman </a:t>
            </a:r>
            <a:r>
              <a:rPr lang="hu-HU" dirty="0" err="1" smtClean="0"/>
              <a:t>ottó</a:t>
            </a:r>
            <a:r>
              <a:rPr lang="hu-HU" dirty="0" smtClean="0"/>
              <a:t> múzeum</a:t>
            </a:r>
            <a:endParaRPr lang="hu-HU" dirty="0"/>
          </a:p>
        </p:txBody>
      </p:sp>
      <p:pic>
        <p:nvPicPr>
          <p:cNvPr id="6" name="Kép 5" descr="múzeum.jpg"/>
          <p:cNvPicPr>
            <a:picLocks noChangeAspect="1"/>
          </p:cNvPicPr>
          <p:nvPr/>
        </p:nvPicPr>
        <p:blipFill>
          <a:blip r:embed="rId2"/>
          <a:stretch>
            <a:fillRect/>
          </a:stretch>
        </p:blipFill>
        <p:spPr>
          <a:xfrm>
            <a:off x="0" y="1257299"/>
            <a:ext cx="4553812" cy="3575307"/>
          </a:xfrm>
          <a:prstGeom prst="rect">
            <a:avLst/>
          </a:prstGeom>
        </p:spPr>
      </p:pic>
      <p:pic>
        <p:nvPicPr>
          <p:cNvPr id="7" name="Kép 6" descr="múzeum2.jpg"/>
          <p:cNvPicPr>
            <a:picLocks noChangeAspect="1"/>
          </p:cNvPicPr>
          <p:nvPr/>
        </p:nvPicPr>
        <p:blipFill>
          <a:blip r:embed="rId3"/>
          <a:stretch>
            <a:fillRect/>
          </a:stretch>
        </p:blipFill>
        <p:spPr>
          <a:xfrm>
            <a:off x="0" y="4700485"/>
            <a:ext cx="4429124" cy="201466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Ki mit gyűjt?</a:t>
            </a:r>
            <a:endParaRPr lang="hu-HU" dirty="0"/>
          </a:p>
        </p:txBody>
      </p:sp>
      <p:pic>
        <p:nvPicPr>
          <p:cNvPr id="35842" name="Picture 2" descr="http://18.kerulet.ittlakunk.hu/files/ittlakunk/upload/article/7/18.ki-mit-gyujt.jpg"/>
          <p:cNvPicPr>
            <a:picLocks noChangeAspect="1" noChangeArrowheads="1"/>
          </p:cNvPicPr>
          <p:nvPr/>
        </p:nvPicPr>
        <p:blipFill>
          <a:blip r:embed="rId2"/>
          <a:srcRect/>
          <a:stretch>
            <a:fillRect/>
          </a:stretch>
        </p:blipFill>
        <p:spPr bwMode="auto">
          <a:xfrm>
            <a:off x="0" y="4248173"/>
            <a:ext cx="4352925" cy="2609851"/>
          </a:xfrm>
          <a:prstGeom prst="rect">
            <a:avLst/>
          </a:prstGeom>
          <a:noFill/>
        </p:spPr>
      </p:pic>
      <p:pic>
        <p:nvPicPr>
          <p:cNvPr id="35850" name="Picture 10" descr="http://www.kartyanaptarak.hu/albums/1968/1968_0089.jpg"/>
          <p:cNvPicPr>
            <a:picLocks noChangeAspect="1" noChangeArrowheads="1"/>
          </p:cNvPicPr>
          <p:nvPr/>
        </p:nvPicPr>
        <p:blipFill>
          <a:blip r:embed="rId3"/>
          <a:srcRect/>
          <a:stretch>
            <a:fillRect/>
          </a:stretch>
        </p:blipFill>
        <p:spPr bwMode="auto">
          <a:xfrm>
            <a:off x="0" y="1234407"/>
            <a:ext cx="3857620" cy="3013765"/>
          </a:xfrm>
          <a:prstGeom prst="rect">
            <a:avLst/>
          </a:prstGeom>
          <a:noFill/>
        </p:spPr>
      </p:pic>
      <p:pic>
        <p:nvPicPr>
          <p:cNvPr id="35852" name="Picture 12" descr="http://m.blog.hu/gy/gyujt/image/busz/bus43.jpg"/>
          <p:cNvPicPr>
            <a:picLocks noChangeAspect="1" noChangeArrowheads="1"/>
          </p:cNvPicPr>
          <p:nvPr/>
        </p:nvPicPr>
        <p:blipFill>
          <a:blip r:embed="rId4"/>
          <a:srcRect/>
          <a:stretch>
            <a:fillRect/>
          </a:stretch>
        </p:blipFill>
        <p:spPr bwMode="auto">
          <a:xfrm>
            <a:off x="4301159" y="1213253"/>
            <a:ext cx="4771435" cy="3034919"/>
          </a:xfrm>
          <a:prstGeom prst="rect">
            <a:avLst/>
          </a:prstGeom>
          <a:noFill/>
        </p:spPr>
      </p:pic>
      <p:pic>
        <p:nvPicPr>
          <p:cNvPr id="35854" name="Picture 14" descr="http://www.blacklab.malopolska.pl/ALL/0FFTOYASS0.JPG"/>
          <p:cNvPicPr>
            <a:picLocks noChangeAspect="1" noChangeArrowheads="1"/>
          </p:cNvPicPr>
          <p:nvPr/>
        </p:nvPicPr>
        <p:blipFill>
          <a:blip r:embed="rId5"/>
          <a:srcRect/>
          <a:stretch>
            <a:fillRect/>
          </a:stretch>
        </p:blipFill>
        <p:spPr bwMode="auto">
          <a:xfrm>
            <a:off x="4591664" y="4248172"/>
            <a:ext cx="4552368" cy="260982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572000" y="2500306"/>
            <a:ext cx="4114799" cy="3625857"/>
          </a:xfrm>
        </p:spPr>
        <p:txBody>
          <a:bodyPr/>
          <a:lstStyle/>
          <a:p>
            <a:pPr algn="ctr">
              <a:buNone/>
            </a:pPr>
            <a:r>
              <a:rPr lang="hu-HU" dirty="0" smtClean="0"/>
              <a:t>1967</a:t>
            </a:r>
            <a:endParaRPr lang="hu-HU" dirty="0"/>
          </a:p>
        </p:txBody>
      </p:sp>
      <p:sp>
        <p:nvSpPr>
          <p:cNvPr id="3" name="Szöveg helye 2"/>
          <p:cNvSpPr>
            <a:spLocks noGrp="1"/>
          </p:cNvSpPr>
          <p:nvPr>
            <p:ph type="body" sz="half" idx="2"/>
          </p:nvPr>
        </p:nvSpPr>
        <p:spPr/>
        <p:txBody>
          <a:bodyPr/>
          <a:lstStyle/>
          <a:p>
            <a:endParaRPr lang="hu-HU"/>
          </a:p>
        </p:txBody>
      </p:sp>
      <p:sp>
        <p:nvSpPr>
          <p:cNvPr id="4" name="Cím 3"/>
          <p:cNvSpPr>
            <a:spLocks noGrp="1"/>
          </p:cNvSpPr>
          <p:nvPr>
            <p:ph type="title"/>
          </p:nvPr>
        </p:nvSpPr>
        <p:spPr/>
        <p:txBody>
          <a:bodyPr/>
          <a:lstStyle/>
          <a:p>
            <a:r>
              <a:rPr lang="hu-HU" dirty="0" smtClean="0"/>
              <a:t>Miskolci galéria</a:t>
            </a:r>
            <a:endParaRPr lang="hu-HU" dirty="0"/>
          </a:p>
        </p:txBody>
      </p:sp>
      <p:pic>
        <p:nvPicPr>
          <p:cNvPr id="25601" name="Picture 1" descr="H:\HI\Képek\Logók\GALÉRIA-logó.jpg"/>
          <p:cNvPicPr>
            <a:picLocks noChangeAspect="1" noChangeArrowheads="1"/>
          </p:cNvPicPr>
          <p:nvPr/>
        </p:nvPicPr>
        <p:blipFill>
          <a:blip r:embed="rId2"/>
          <a:srcRect/>
          <a:stretch>
            <a:fillRect/>
          </a:stretch>
        </p:blipFill>
        <p:spPr bwMode="auto">
          <a:xfrm>
            <a:off x="6458318" y="714380"/>
            <a:ext cx="2685682" cy="1785926"/>
          </a:xfrm>
          <a:prstGeom prst="rect">
            <a:avLst/>
          </a:prstGeom>
          <a:noFill/>
        </p:spPr>
      </p:pic>
      <p:pic>
        <p:nvPicPr>
          <p:cNvPr id="25603" name="Picture 3" descr="Képtalálat a következőre: „miskolci galéria”"/>
          <p:cNvPicPr>
            <a:picLocks noChangeAspect="1" noChangeArrowheads="1"/>
          </p:cNvPicPr>
          <p:nvPr/>
        </p:nvPicPr>
        <p:blipFill>
          <a:blip r:embed="rId3"/>
          <a:srcRect/>
          <a:stretch>
            <a:fillRect/>
          </a:stretch>
        </p:blipFill>
        <p:spPr bwMode="auto">
          <a:xfrm>
            <a:off x="4114766" y="687566"/>
            <a:ext cx="2416987" cy="1812740"/>
          </a:xfrm>
          <a:prstGeom prst="rect">
            <a:avLst/>
          </a:prstGeom>
          <a:noFill/>
        </p:spPr>
      </p:pic>
      <p:pic>
        <p:nvPicPr>
          <p:cNvPr id="25605" name="Picture 5" descr="Képtalálat a következőre: „miskolci galéria”"/>
          <p:cNvPicPr>
            <a:picLocks noChangeAspect="1" noChangeArrowheads="1"/>
          </p:cNvPicPr>
          <p:nvPr/>
        </p:nvPicPr>
        <p:blipFill>
          <a:blip r:embed="rId4"/>
          <a:srcRect/>
          <a:stretch>
            <a:fillRect/>
          </a:stretch>
        </p:blipFill>
        <p:spPr bwMode="auto">
          <a:xfrm>
            <a:off x="0" y="695490"/>
            <a:ext cx="4114766" cy="6154564"/>
          </a:xfrm>
          <a:prstGeom prst="rect">
            <a:avLst/>
          </a:prstGeom>
          <a:noFill/>
        </p:spPr>
      </p:pic>
      <p:pic>
        <p:nvPicPr>
          <p:cNvPr id="25607" name="Picture 7" descr="Képtalálat a következőre: „miskolci galéria”"/>
          <p:cNvPicPr>
            <a:picLocks noChangeAspect="1" noChangeArrowheads="1"/>
          </p:cNvPicPr>
          <p:nvPr/>
        </p:nvPicPr>
        <p:blipFill>
          <a:blip r:embed="rId5"/>
          <a:srcRect/>
          <a:stretch>
            <a:fillRect/>
          </a:stretch>
        </p:blipFill>
        <p:spPr bwMode="auto">
          <a:xfrm>
            <a:off x="4114765" y="3148010"/>
            <a:ext cx="5029235" cy="335282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214810" y="1435100"/>
            <a:ext cx="4471990" cy="4691063"/>
          </a:xfrm>
        </p:spPr>
        <p:txBody>
          <a:bodyPr/>
          <a:lstStyle/>
          <a:p>
            <a:r>
              <a:rPr lang="hu-HU" dirty="0" smtClean="0"/>
              <a:t>Digitalizálás</a:t>
            </a:r>
          </a:p>
          <a:p>
            <a:r>
              <a:rPr lang="hu-HU" dirty="0" smtClean="0"/>
              <a:t>Civil szervezetek </a:t>
            </a:r>
          </a:p>
          <a:p>
            <a:r>
              <a:rPr lang="hu-HU" dirty="0" smtClean="0"/>
              <a:t>Közösség és kiállítás</a:t>
            </a:r>
          </a:p>
          <a:p>
            <a:r>
              <a:rPr lang="hu-HU" dirty="0" smtClean="0"/>
              <a:t>Interaktivitás</a:t>
            </a:r>
          </a:p>
          <a:p>
            <a:r>
              <a:rPr lang="hu-HU" dirty="0" smtClean="0"/>
              <a:t>Önkéntesség</a:t>
            </a:r>
            <a:endParaRPr lang="hu-HU" dirty="0"/>
          </a:p>
        </p:txBody>
      </p:sp>
      <p:sp>
        <p:nvSpPr>
          <p:cNvPr id="3" name="Szöveg helye 2"/>
          <p:cNvSpPr>
            <a:spLocks noGrp="1"/>
          </p:cNvSpPr>
          <p:nvPr>
            <p:ph type="body" sz="half" idx="2"/>
          </p:nvPr>
        </p:nvSpPr>
        <p:spPr>
          <a:xfrm>
            <a:off x="457200" y="1435100"/>
            <a:ext cx="3471858" cy="4691063"/>
          </a:xfrm>
        </p:spPr>
        <p:txBody>
          <a:bodyPr>
            <a:normAutofit/>
          </a:bodyPr>
          <a:lstStyle/>
          <a:p>
            <a:r>
              <a:rPr lang="hu-HU" sz="1600" dirty="0" smtClean="0"/>
              <a:t>„</a:t>
            </a:r>
            <a:r>
              <a:rPr lang="hu-HU" sz="1600" i="1" dirty="0" smtClean="0"/>
              <a:t>a múzeumok lehetőséget biztosítanak a természeti és kulturális örökség megbecsüléséhez, élvezetéhez, megértéséhez és kezeléséhez. Alapelv: a múzeumoknak fontos feladata, hogy fejlesszék közművelődési szerepüket, és magukhoz vonzzák az általuk szolgált közösség, település vagy csoport szélesebb köreit. A múzeumok közművelődési szerepének szerves része az érintett közösséggel való interaktív kapcsolat és a közösség örökségének fejlesztése</a:t>
            </a:r>
            <a:r>
              <a:rPr lang="hu-HU" sz="1600" dirty="0" smtClean="0"/>
              <a:t>”.</a:t>
            </a:r>
          </a:p>
          <a:p>
            <a:endParaRPr lang="hu-HU" dirty="0" smtClean="0"/>
          </a:p>
          <a:p>
            <a:pPr algn="r"/>
            <a:r>
              <a:rPr lang="hu-HU" dirty="0" smtClean="0"/>
              <a:t>/ICOM Múzeumok Etikai Kódexe/</a:t>
            </a:r>
            <a:endParaRPr lang="hu-HU" dirty="0"/>
          </a:p>
        </p:txBody>
      </p:sp>
      <p:sp>
        <p:nvSpPr>
          <p:cNvPr id="4" name="Cím 3"/>
          <p:cNvSpPr>
            <a:spLocks noGrp="1"/>
          </p:cNvSpPr>
          <p:nvPr>
            <p:ph type="title"/>
          </p:nvPr>
        </p:nvSpPr>
        <p:spPr/>
        <p:txBody>
          <a:bodyPr/>
          <a:lstStyle/>
          <a:p>
            <a:r>
              <a:rPr lang="hu-HU" dirty="0" smtClean="0"/>
              <a:t>Múzeum és társadalom </a:t>
            </a:r>
            <a:br>
              <a:rPr lang="hu-HU" dirty="0" smtClean="0"/>
            </a:br>
            <a:r>
              <a:rPr lang="hu-HU" dirty="0" smtClean="0"/>
              <a:t>változó irányok</a:t>
            </a:r>
            <a:endParaRPr lang="hu-H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043608" y="1412776"/>
            <a:ext cx="4419600" cy="1440160"/>
          </a:xfrm>
        </p:spPr>
        <p:txBody>
          <a:bodyPr/>
          <a:lstStyle/>
          <a:p>
            <a:r>
              <a:rPr lang="hu-HU" dirty="0" smtClean="0"/>
              <a:t>KÖSZÖNÖM </a:t>
            </a:r>
            <a:br>
              <a:rPr lang="hu-HU" dirty="0" smtClean="0"/>
            </a:br>
            <a:r>
              <a:rPr lang="hu-HU" dirty="0" smtClean="0"/>
              <a:t>A FIGYELMET!</a:t>
            </a:r>
            <a:endParaRPr lang="hu-HU" dirty="0"/>
          </a:p>
        </p:txBody>
      </p:sp>
      <p:pic>
        <p:nvPicPr>
          <p:cNvPr id="3" name="Kép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380312" y="476672"/>
            <a:ext cx="1222851" cy="1219235"/>
          </a:xfrm>
          <a:prstGeom prst="rect">
            <a:avLst/>
          </a:prstGeom>
        </p:spPr>
      </p:pic>
    </p:spTree>
    <p:extLst>
      <p:ext uri="{BB962C8B-B14F-4D97-AF65-F5344CB8AC3E}">
        <p14:creationId xmlns="" xmlns:p14="http://schemas.microsoft.com/office/powerpoint/2010/main" val="3765528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half" idx="2"/>
          </p:nvPr>
        </p:nvSpPr>
        <p:spPr>
          <a:xfrm>
            <a:off x="457200" y="1435100"/>
            <a:ext cx="8408114" cy="4691063"/>
          </a:xfrm>
        </p:spPr>
        <p:txBody>
          <a:bodyPr>
            <a:normAutofit/>
          </a:bodyPr>
          <a:lstStyle/>
          <a:p>
            <a:r>
              <a:rPr lang="hu-HU" sz="2800" i="1" dirty="0" smtClean="0"/>
              <a:t>„A kulturális örökséghez tartozó javak múltunk és jelenünk megismerésének pótolhatatlan forrásai, a nemzeti és az egyetemes kulturális örökség egészének elválaszthatatlan összetevői; szellemi birtokbavételük minden ember alapvető joga. Az e fogalomkörbe tartozó értékek különös védelme, megőrzése és fenntartása, valamint a nyilvánosság számára történő széles körű és egyenlő hozzáférhetővé tétele a mindenkori társadalom kötelezettsége.”</a:t>
            </a:r>
            <a:endParaRPr lang="hu-HU" sz="2800" dirty="0" smtClean="0"/>
          </a:p>
          <a:p>
            <a:endParaRPr lang="hu-HU" sz="2800" dirty="0"/>
          </a:p>
        </p:txBody>
      </p:sp>
      <p:sp>
        <p:nvSpPr>
          <p:cNvPr id="4" name="Cím 3"/>
          <p:cNvSpPr>
            <a:spLocks noGrp="1"/>
          </p:cNvSpPr>
          <p:nvPr>
            <p:ph type="title"/>
          </p:nvPr>
        </p:nvSpPr>
        <p:spPr/>
        <p:txBody>
          <a:bodyPr/>
          <a:lstStyle/>
          <a:p>
            <a:r>
              <a:rPr lang="hu-HU" dirty="0" smtClean="0"/>
              <a:t>1997. évi CXL. törvény</a:t>
            </a:r>
            <a:endParaRPr lang="hu-HU" dirty="0"/>
          </a:p>
        </p:txBody>
      </p:sp>
      <p:pic>
        <p:nvPicPr>
          <p:cNvPr id="5" name="Kép 4"/>
          <p:cNvPicPr/>
          <p:nvPr/>
        </p:nvPicPr>
        <p:blipFill>
          <a:blip r:embed="rId2">
            <a:extLst>
              <a:ext uri="{28A0092B-C50C-407E-A947-70E740481C1C}">
                <a14:useLocalDpi xmlns="" xmlns:a14="http://schemas.microsoft.com/office/drawing/2010/main" val="0"/>
              </a:ext>
            </a:extLst>
          </a:blip>
          <a:srcRect/>
          <a:stretch>
            <a:fillRect/>
          </a:stretch>
        </p:blipFill>
        <p:spPr bwMode="auto">
          <a:xfrm>
            <a:off x="8028384" y="5535613"/>
            <a:ext cx="836930" cy="11811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6215074" y="1435100"/>
            <a:ext cx="2471726" cy="4691063"/>
          </a:xfrm>
        </p:spPr>
        <p:txBody>
          <a:bodyPr/>
          <a:lstStyle/>
          <a:p>
            <a:r>
              <a:rPr lang="hu-HU" dirty="0" smtClean="0"/>
              <a:t>Gyűjt</a:t>
            </a:r>
          </a:p>
          <a:p>
            <a:r>
              <a:rPr lang="hu-HU" dirty="0" smtClean="0"/>
              <a:t>Megőriz</a:t>
            </a:r>
          </a:p>
          <a:p>
            <a:r>
              <a:rPr lang="hu-HU" dirty="0" smtClean="0"/>
              <a:t>Feldolgoz</a:t>
            </a:r>
          </a:p>
          <a:p>
            <a:r>
              <a:rPr lang="hu-HU" dirty="0" smtClean="0"/>
              <a:t>Kutat</a:t>
            </a:r>
          </a:p>
          <a:p>
            <a:r>
              <a:rPr lang="hu-HU" dirty="0" smtClean="0"/>
              <a:t>Kiállít</a:t>
            </a:r>
          </a:p>
          <a:p>
            <a:pPr>
              <a:buNone/>
            </a:pPr>
            <a:endParaRPr lang="hu-HU" dirty="0"/>
          </a:p>
        </p:txBody>
      </p:sp>
      <p:sp>
        <p:nvSpPr>
          <p:cNvPr id="3" name="Szöveg helye 2"/>
          <p:cNvSpPr>
            <a:spLocks noGrp="1"/>
          </p:cNvSpPr>
          <p:nvPr>
            <p:ph type="body" sz="half" idx="2"/>
          </p:nvPr>
        </p:nvSpPr>
        <p:spPr>
          <a:xfrm>
            <a:off x="457200" y="1435100"/>
            <a:ext cx="5757874" cy="4994296"/>
          </a:xfrm>
        </p:spPr>
        <p:txBody>
          <a:bodyPr>
            <a:noAutofit/>
          </a:bodyPr>
          <a:lstStyle/>
          <a:p>
            <a:r>
              <a:rPr lang="hu-HU" sz="2400" i="1" dirty="0" smtClean="0"/>
              <a:t>„a kulturális javak tudományosan rendszerezett gyűjteményeiből álló muzeális intézmény. […] a kulturális javakat és a szellemi kulturális örökség elemeit tudományos, örökségvédelmi, oktatási és ismeretátadási céllal gyűjti, megőrzi, feldolgozza, kutatja és kiállítja, továbbá egyéb formákban közzé teszi. Tevékenységével elősegíti a természeti, társadalmi, művészeti, kulturális és tudományos összefüggések kutatását, megértését, nyomon követi azok jelenkori változásait és folytonos művelődésre ösztönöz.”</a:t>
            </a:r>
            <a:endParaRPr lang="hu-HU" sz="2400" dirty="0"/>
          </a:p>
        </p:txBody>
      </p:sp>
      <p:sp>
        <p:nvSpPr>
          <p:cNvPr id="4" name="Cím 3"/>
          <p:cNvSpPr>
            <a:spLocks noGrp="1"/>
          </p:cNvSpPr>
          <p:nvPr>
            <p:ph type="title"/>
          </p:nvPr>
        </p:nvSpPr>
        <p:spPr/>
        <p:txBody>
          <a:bodyPr/>
          <a:lstStyle/>
          <a:p>
            <a:r>
              <a:rPr lang="hu-HU" dirty="0" smtClean="0"/>
              <a:t>Múzeum</a:t>
            </a:r>
            <a:endParaRPr lang="hu-HU" dirty="0"/>
          </a:p>
        </p:txBody>
      </p:sp>
      <p:pic>
        <p:nvPicPr>
          <p:cNvPr id="5" name="Kép 4"/>
          <p:cNvPicPr/>
          <p:nvPr/>
        </p:nvPicPr>
        <p:blipFill>
          <a:blip r:embed="rId2">
            <a:extLst>
              <a:ext uri="{28A0092B-C50C-407E-A947-70E740481C1C}">
                <a14:useLocalDpi xmlns="" xmlns:a14="http://schemas.microsoft.com/office/drawing/2010/main" val="0"/>
              </a:ext>
            </a:extLst>
          </a:blip>
          <a:srcRect/>
          <a:stretch>
            <a:fillRect/>
          </a:stretch>
        </p:blipFill>
        <p:spPr bwMode="auto">
          <a:xfrm>
            <a:off x="8028384" y="5535613"/>
            <a:ext cx="836930" cy="11811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normAutofit/>
          </a:bodyPr>
          <a:lstStyle/>
          <a:p>
            <a:pPr lvl="0"/>
            <a:r>
              <a:rPr lang="hu-HU" dirty="0" smtClean="0"/>
              <a:t>öncélú gyűjtés, mint felhalmozás</a:t>
            </a:r>
            <a:endParaRPr lang="hu-HU" dirty="0"/>
          </a:p>
        </p:txBody>
      </p:sp>
      <p:pic>
        <p:nvPicPr>
          <p:cNvPr id="5" name="Kép 4"/>
          <p:cNvPicPr/>
          <p:nvPr/>
        </p:nvPicPr>
        <p:blipFill>
          <a:blip r:embed="rId2">
            <a:extLst>
              <a:ext uri="{28A0092B-C50C-407E-A947-70E740481C1C}">
                <a14:useLocalDpi xmlns="" xmlns:a14="http://schemas.microsoft.com/office/drawing/2010/main" val="0"/>
              </a:ext>
            </a:extLst>
          </a:blip>
          <a:srcRect/>
          <a:stretch>
            <a:fillRect/>
          </a:stretch>
        </p:blipFill>
        <p:spPr bwMode="auto">
          <a:xfrm>
            <a:off x="8028384" y="5535613"/>
            <a:ext cx="836930" cy="1181100"/>
          </a:xfrm>
          <a:prstGeom prst="rect">
            <a:avLst/>
          </a:prstGeom>
          <a:noFill/>
          <a:ln>
            <a:noFill/>
          </a:ln>
        </p:spPr>
      </p:pic>
      <p:pic>
        <p:nvPicPr>
          <p:cNvPr id="2050" name="Picture 2" descr="http://www.primaryhomeworkhelp.co.uk/egypt/images/ante.jpg"/>
          <p:cNvPicPr>
            <a:picLocks noChangeAspect="1" noChangeArrowheads="1"/>
          </p:cNvPicPr>
          <p:nvPr/>
        </p:nvPicPr>
        <p:blipFill>
          <a:blip r:embed="rId3"/>
          <a:srcRect/>
          <a:stretch>
            <a:fillRect/>
          </a:stretch>
        </p:blipFill>
        <p:spPr bwMode="auto">
          <a:xfrm>
            <a:off x="214283" y="2347888"/>
            <a:ext cx="5929694" cy="3867194"/>
          </a:xfrm>
          <a:prstGeom prst="rect">
            <a:avLst/>
          </a:prstGeom>
          <a:noFill/>
        </p:spPr>
      </p:pic>
      <p:pic>
        <p:nvPicPr>
          <p:cNvPr id="2052" name="Picture 4" descr="https://sites.google.com/site/ancientegyptiansinamerica/_/rsrc/1348581550515/ancient-egyptians-grand-canyon/egyptian-mummies344.jpg"/>
          <p:cNvPicPr>
            <a:picLocks noChangeAspect="1" noChangeArrowheads="1"/>
          </p:cNvPicPr>
          <p:nvPr/>
        </p:nvPicPr>
        <p:blipFill>
          <a:blip r:embed="rId4"/>
          <a:srcRect/>
          <a:stretch>
            <a:fillRect/>
          </a:stretch>
        </p:blipFill>
        <p:spPr bwMode="auto">
          <a:xfrm>
            <a:off x="6286512" y="1500174"/>
            <a:ext cx="2713127" cy="3714776"/>
          </a:xfrm>
          <a:prstGeom prst="rect">
            <a:avLst/>
          </a:prstGeom>
          <a:noFill/>
        </p:spPr>
      </p:pic>
      <p:sp>
        <p:nvSpPr>
          <p:cNvPr id="8" name="Szövegdoboz 7"/>
          <p:cNvSpPr txBox="1"/>
          <p:nvPr/>
        </p:nvSpPr>
        <p:spPr>
          <a:xfrm>
            <a:off x="214283" y="1500174"/>
            <a:ext cx="5929694" cy="369332"/>
          </a:xfrm>
          <a:prstGeom prst="rect">
            <a:avLst/>
          </a:prstGeom>
          <a:noFill/>
        </p:spPr>
        <p:txBody>
          <a:bodyPr wrap="square" rtlCol="0">
            <a:spAutoFit/>
          </a:bodyPr>
          <a:lstStyle/>
          <a:p>
            <a:r>
              <a:rPr lang="hu-HU" dirty="0" smtClean="0"/>
              <a:t>Templomok, paloták, síremlékek</a:t>
            </a:r>
            <a:endParaRPr lang="hu-H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normAutofit/>
          </a:bodyPr>
          <a:lstStyle/>
          <a:p>
            <a:pPr lvl="0"/>
            <a:r>
              <a:rPr lang="hu-HU" dirty="0" smtClean="0"/>
              <a:t>Gyűjtemények a középkorban</a:t>
            </a:r>
            <a:endParaRPr lang="hu-HU" dirty="0"/>
          </a:p>
        </p:txBody>
      </p:sp>
      <p:pic>
        <p:nvPicPr>
          <p:cNvPr id="5" name="Kép 4"/>
          <p:cNvPicPr/>
          <p:nvPr/>
        </p:nvPicPr>
        <p:blipFill>
          <a:blip r:embed="rId2">
            <a:extLst>
              <a:ext uri="{28A0092B-C50C-407E-A947-70E740481C1C}">
                <a14:useLocalDpi xmlns="" xmlns:a14="http://schemas.microsoft.com/office/drawing/2010/main" val="0"/>
              </a:ext>
            </a:extLst>
          </a:blip>
          <a:srcRect/>
          <a:stretch>
            <a:fillRect/>
          </a:stretch>
        </p:blipFill>
        <p:spPr bwMode="auto">
          <a:xfrm>
            <a:off x="8028384" y="5535613"/>
            <a:ext cx="836930" cy="1181100"/>
          </a:xfrm>
          <a:prstGeom prst="rect">
            <a:avLst/>
          </a:prstGeom>
          <a:noFill/>
          <a:ln>
            <a:noFill/>
          </a:ln>
        </p:spPr>
      </p:pic>
      <p:pic>
        <p:nvPicPr>
          <p:cNvPr id="3078" name="Picture 6" descr="https://upload.wikimedia.org/wikipedia/commons/thumb/6/6f/Visoki_Decani_08.JPG/800px-Visoki_Decani_08.JPG"/>
          <p:cNvPicPr>
            <a:picLocks noChangeAspect="1" noChangeArrowheads="1"/>
          </p:cNvPicPr>
          <p:nvPr/>
        </p:nvPicPr>
        <p:blipFill>
          <a:blip r:embed="rId3"/>
          <a:srcRect/>
          <a:stretch>
            <a:fillRect/>
          </a:stretch>
        </p:blipFill>
        <p:spPr bwMode="auto">
          <a:xfrm>
            <a:off x="155575" y="3993757"/>
            <a:ext cx="3630607" cy="2722956"/>
          </a:xfrm>
          <a:prstGeom prst="rect">
            <a:avLst/>
          </a:prstGeom>
          <a:noFill/>
        </p:spPr>
      </p:pic>
      <p:pic>
        <p:nvPicPr>
          <p:cNvPr id="3080" name="Picture 8" descr="https://upload.wikimedia.org/wikipedia/commons/9/93/SaintNinoCross.jpg"/>
          <p:cNvPicPr>
            <a:picLocks noChangeAspect="1" noChangeArrowheads="1"/>
          </p:cNvPicPr>
          <p:nvPr/>
        </p:nvPicPr>
        <p:blipFill>
          <a:blip r:embed="rId4"/>
          <a:srcRect/>
          <a:stretch>
            <a:fillRect/>
          </a:stretch>
        </p:blipFill>
        <p:spPr bwMode="auto">
          <a:xfrm>
            <a:off x="6286512" y="1279113"/>
            <a:ext cx="2714644" cy="5429288"/>
          </a:xfrm>
          <a:prstGeom prst="rect">
            <a:avLst/>
          </a:prstGeom>
          <a:noFill/>
        </p:spPr>
      </p:pic>
      <p:sp>
        <p:nvSpPr>
          <p:cNvPr id="10" name="Szövegdoboz 9"/>
          <p:cNvSpPr txBox="1"/>
          <p:nvPr/>
        </p:nvSpPr>
        <p:spPr>
          <a:xfrm>
            <a:off x="3819540" y="6191928"/>
            <a:ext cx="2395534" cy="523220"/>
          </a:xfrm>
          <a:prstGeom prst="rect">
            <a:avLst/>
          </a:prstGeom>
          <a:noFill/>
        </p:spPr>
        <p:txBody>
          <a:bodyPr wrap="square" rtlCol="0">
            <a:spAutoFit/>
          </a:bodyPr>
          <a:lstStyle/>
          <a:p>
            <a:r>
              <a:rPr lang="hu-HU" sz="1400" dirty="0" smtClean="0"/>
              <a:t>Szent </a:t>
            </a:r>
            <a:r>
              <a:rPr lang="hu-HU" sz="1400" dirty="0" err="1" smtClean="0"/>
              <a:t>Nino</a:t>
            </a:r>
            <a:r>
              <a:rPr lang="hu-HU" sz="1400" dirty="0" smtClean="0"/>
              <a:t> keresztje, </a:t>
            </a:r>
            <a:r>
              <a:rPr lang="hu-HU" sz="1400" dirty="0" err="1" smtClean="0"/>
              <a:t>Sioni</a:t>
            </a:r>
            <a:r>
              <a:rPr lang="hu-HU" sz="1400" dirty="0" smtClean="0"/>
              <a:t> templom, Grúzia</a:t>
            </a:r>
            <a:endParaRPr lang="hu-HU" sz="1400" dirty="0"/>
          </a:p>
        </p:txBody>
      </p:sp>
      <p:sp>
        <p:nvSpPr>
          <p:cNvPr id="11" name="Szövegdoboz 10"/>
          <p:cNvSpPr txBox="1"/>
          <p:nvPr/>
        </p:nvSpPr>
        <p:spPr>
          <a:xfrm>
            <a:off x="3929058" y="4796949"/>
            <a:ext cx="2210492" cy="738664"/>
          </a:xfrm>
          <a:prstGeom prst="rect">
            <a:avLst/>
          </a:prstGeom>
          <a:noFill/>
        </p:spPr>
        <p:txBody>
          <a:bodyPr wrap="square" rtlCol="0">
            <a:spAutoFit/>
          </a:bodyPr>
          <a:lstStyle/>
          <a:p>
            <a:r>
              <a:rPr lang="hu-HU" sz="1400" dirty="0" smtClean="0"/>
              <a:t>Szent </a:t>
            </a:r>
            <a:r>
              <a:rPr lang="hu-HU" sz="1400" dirty="0" err="1" smtClean="0"/>
              <a:t>Kerestz</a:t>
            </a:r>
            <a:r>
              <a:rPr lang="hu-HU" sz="1400" dirty="0" smtClean="0"/>
              <a:t> ereklye</a:t>
            </a:r>
            <a:r>
              <a:rPr lang="en-US" sz="1400" dirty="0" smtClean="0"/>
              <a:t>, </a:t>
            </a:r>
            <a:r>
              <a:rPr lang="en-US" sz="1400" dirty="0" err="1" smtClean="0"/>
              <a:t>Decani</a:t>
            </a:r>
            <a:r>
              <a:rPr lang="en-US" sz="1400" dirty="0" smtClean="0"/>
              <a:t> </a:t>
            </a:r>
            <a:r>
              <a:rPr lang="hu-HU" sz="1400" dirty="0" smtClean="0"/>
              <a:t>kolostor</a:t>
            </a:r>
            <a:r>
              <a:rPr lang="en-US" sz="1400" dirty="0" smtClean="0"/>
              <a:t>, S</a:t>
            </a:r>
            <a:r>
              <a:rPr lang="hu-HU" sz="1400" dirty="0" smtClean="0"/>
              <a:t>z</a:t>
            </a:r>
            <a:r>
              <a:rPr lang="en-US" sz="1400" dirty="0" err="1" smtClean="0"/>
              <a:t>erbia</a:t>
            </a:r>
            <a:endParaRPr lang="hu-HU" sz="1400" dirty="0"/>
          </a:p>
        </p:txBody>
      </p:sp>
      <p:pic>
        <p:nvPicPr>
          <p:cNvPr id="3084" name="Picture 12" descr="http://www.sulinet.hu/oroksegtar/data/egyhaztortenet/A_szegedi_csanadi_puspokseg/pages/images/003_szeged_csanadi_egyhazmegye_clip_image002_0001.jpg"/>
          <p:cNvPicPr>
            <a:picLocks noChangeAspect="1" noChangeArrowheads="1"/>
          </p:cNvPicPr>
          <p:nvPr/>
        </p:nvPicPr>
        <p:blipFill>
          <a:blip r:embed="rId5"/>
          <a:srcRect/>
          <a:stretch>
            <a:fillRect/>
          </a:stretch>
        </p:blipFill>
        <p:spPr bwMode="auto">
          <a:xfrm>
            <a:off x="3819540" y="642918"/>
            <a:ext cx="2395534" cy="3301740"/>
          </a:xfrm>
          <a:prstGeom prst="rect">
            <a:avLst/>
          </a:prstGeom>
          <a:noFill/>
        </p:spPr>
      </p:pic>
      <p:sp>
        <p:nvSpPr>
          <p:cNvPr id="14" name="Szövegdoboz 13"/>
          <p:cNvSpPr txBox="1"/>
          <p:nvPr/>
        </p:nvSpPr>
        <p:spPr>
          <a:xfrm>
            <a:off x="3929058" y="3944659"/>
            <a:ext cx="2286016" cy="523220"/>
          </a:xfrm>
          <a:prstGeom prst="rect">
            <a:avLst/>
          </a:prstGeom>
          <a:noFill/>
        </p:spPr>
        <p:txBody>
          <a:bodyPr wrap="square" rtlCol="0">
            <a:spAutoFit/>
          </a:bodyPr>
          <a:lstStyle/>
          <a:p>
            <a:r>
              <a:rPr lang="hu-HU" sz="1400" dirty="0" smtClean="0"/>
              <a:t>Középkori kehely, </a:t>
            </a:r>
            <a:r>
              <a:rPr lang="hu-HU" sz="1400" dirty="0" err="1" smtClean="0"/>
              <a:t>Szeged-Alsóváros</a:t>
            </a:r>
            <a:r>
              <a:rPr lang="hu-HU" sz="1400" dirty="0" smtClean="0"/>
              <a:t>, 16. század</a:t>
            </a:r>
            <a:endParaRPr lang="hu-HU" sz="1400" dirty="0"/>
          </a:p>
        </p:txBody>
      </p:sp>
      <p:sp>
        <p:nvSpPr>
          <p:cNvPr id="16" name="Szövegdoboz 15"/>
          <p:cNvSpPr txBox="1"/>
          <p:nvPr/>
        </p:nvSpPr>
        <p:spPr>
          <a:xfrm>
            <a:off x="155575" y="1279114"/>
            <a:ext cx="3487731" cy="2308324"/>
          </a:xfrm>
          <a:prstGeom prst="rect">
            <a:avLst/>
          </a:prstGeom>
          <a:noFill/>
        </p:spPr>
        <p:txBody>
          <a:bodyPr wrap="square" rtlCol="0">
            <a:spAutoFit/>
          </a:bodyPr>
          <a:lstStyle/>
          <a:p>
            <a:r>
              <a:rPr lang="hu-HU" b="1" dirty="0" smtClean="0"/>
              <a:t>Egyház </a:t>
            </a:r>
            <a:r>
              <a:rPr lang="hu-HU" dirty="0" smtClean="0"/>
              <a:t> </a:t>
            </a:r>
          </a:p>
          <a:p>
            <a:r>
              <a:rPr lang="hu-HU" dirty="0" smtClean="0"/>
              <a:t>(központi szerepet játszott a kulturális javak felhalmozásában és közvetítésében)</a:t>
            </a:r>
          </a:p>
          <a:p>
            <a:endParaRPr lang="hu-HU" dirty="0" smtClean="0"/>
          </a:p>
          <a:p>
            <a:pPr>
              <a:buFont typeface="Arial" pitchFamily="34" charset="0"/>
              <a:buChar char="•"/>
            </a:pPr>
            <a:r>
              <a:rPr lang="hu-HU" dirty="0" smtClean="0"/>
              <a:t> Szerzetesrendek kolostorai</a:t>
            </a:r>
          </a:p>
          <a:p>
            <a:pPr>
              <a:buFont typeface="Arial" pitchFamily="34" charset="0"/>
              <a:buChar char="•"/>
            </a:pPr>
            <a:r>
              <a:rPr lang="hu-HU" dirty="0" smtClean="0"/>
              <a:t> Püspökségek</a:t>
            </a:r>
          </a:p>
          <a:p>
            <a:pPr>
              <a:buFont typeface="Arial" pitchFamily="34" charset="0"/>
              <a:buChar char="•"/>
            </a:pPr>
            <a:r>
              <a:rPr lang="hu-HU" dirty="0" smtClean="0"/>
              <a:t> Pápai udvar</a:t>
            </a:r>
            <a:endParaRPr lang="hu-H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214810" y="1285860"/>
            <a:ext cx="4471990" cy="4691063"/>
          </a:xfrm>
        </p:spPr>
        <p:txBody>
          <a:bodyPr>
            <a:normAutofit lnSpcReduction="10000"/>
          </a:bodyPr>
          <a:lstStyle/>
          <a:p>
            <a:r>
              <a:rPr lang="hu-HU" dirty="0" smtClean="0"/>
              <a:t>Presztízs</a:t>
            </a:r>
          </a:p>
          <a:p>
            <a:r>
              <a:rPr lang="hu-HU" dirty="0" smtClean="0"/>
              <a:t>Tezaurálás</a:t>
            </a:r>
          </a:p>
          <a:p>
            <a:r>
              <a:rPr lang="hu-HU" dirty="0" smtClean="0"/>
              <a:t>Védekezés a rossz szellemek és a gonosz erejével szemben</a:t>
            </a:r>
          </a:p>
          <a:p>
            <a:r>
              <a:rPr lang="hu-HU" dirty="0" smtClean="0"/>
              <a:t>Szellemi közösség tudatának kifejezése, szimbolizálása</a:t>
            </a:r>
            <a:endParaRPr lang="hu-HU" dirty="0"/>
          </a:p>
        </p:txBody>
      </p:sp>
      <p:sp>
        <p:nvSpPr>
          <p:cNvPr id="3" name="Szöveg helye 2"/>
          <p:cNvSpPr>
            <a:spLocks noGrp="1"/>
          </p:cNvSpPr>
          <p:nvPr>
            <p:ph type="body" sz="half" idx="2"/>
          </p:nvPr>
        </p:nvSpPr>
        <p:spPr>
          <a:xfrm>
            <a:off x="457200" y="1220786"/>
            <a:ext cx="3008313" cy="1422396"/>
          </a:xfrm>
        </p:spPr>
        <p:txBody>
          <a:bodyPr>
            <a:normAutofit/>
          </a:bodyPr>
          <a:lstStyle/>
          <a:p>
            <a:r>
              <a:rPr lang="hu-HU" sz="1800" b="1" dirty="0" smtClean="0"/>
              <a:t>Világi gyűjtemények:</a:t>
            </a:r>
          </a:p>
          <a:p>
            <a:pPr>
              <a:buFont typeface="Arial" pitchFamily="34" charset="0"/>
              <a:buChar char="•"/>
            </a:pPr>
            <a:r>
              <a:rPr lang="hu-HU" sz="1800" dirty="0" smtClean="0"/>
              <a:t> Királyi udvarok</a:t>
            </a:r>
          </a:p>
          <a:p>
            <a:pPr>
              <a:buFont typeface="Arial" pitchFamily="34" charset="0"/>
              <a:buChar char="•"/>
            </a:pPr>
            <a:r>
              <a:rPr lang="hu-HU" sz="1800" dirty="0" smtClean="0"/>
              <a:t> Főurak</a:t>
            </a:r>
          </a:p>
          <a:p>
            <a:pPr>
              <a:buFont typeface="Arial" pitchFamily="34" charset="0"/>
              <a:buChar char="•"/>
            </a:pPr>
            <a:r>
              <a:rPr lang="hu-HU" sz="1800" dirty="0" smtClean="0"/>
              <a:t> Egyetemek</a:t>
            </a:r>
            <a:endParaRPr lang="hu-HU" sz="1800" dirty="0"/>
          </a:p>
        </p:txBody>
      </p:sp>
      <p:sp>
        <p:nvSpPr>
          <p:cNvPr id="4" name="Cím 3"/>
          <p:cNvSpPr>
            <a:spLocks noGrp="1"/>
          </p:cNvSpPr>
          <p:nvPr>
            <p:ph type="title"/>
          </p:nvPr>
        </p:nvSpPr>
        <p:spPr/>
        <p:txBody>
          <a:bodyPr/>
          <a:lstStyle/>
          <a:p>
            <a:r>
              <a:rPr lang="hu-HU" dirty="0" smtClean="0"/>
              <a:t>Gyűjtemények a középkorban</a:t>
            </a:r>
            <a:endParaRPr lang="hu-HU" dirty="0"/>
          </a:p>
        </p:txBody>
      </p:sp>
      <p:pic>
        <p:nvPicPr>
          <p:cNvPr id="23558" name="Picture 6" descr="https://upload.wikimedia.org/wikipedia/commons/9/95/Fonthill_vase_by_Barthelemy_Remy_1713.jpg"/>
          <p:cNvPicPr>
            <a:picLocks noChangeAspect="1" noChangeArrowheads="1"/>
          </p:cNvPicPr>
          <p:nvPr/>
        </p:nvPicPr>
        <p:blipFill>
          <a:blip r:embed="rId2"/>
          <a:srcRect/>
          <a:stretch>
            <a:fillRect/>
          </a:stretch>
        </p:blipFill>
        <p:spPr bwMode="auto">
          <a:xfrm>
            <a:off x="978290" y="2714620"/>
            <a:ext cx="2450702" cy="4045339"/>
          </a:xfrm>
          <a:prstGeom prst="rect">
            <a:avLst/>
          </a:prstGeom>
          <a:noFill/>
        </p:spPr>
      </p:pic>
      <p:sp>
        <p:nvSpPr>
          <p:cNvPr id="8" name="Szövegdoboz 7"/>
          <p:cNvSpPr txBox="1"/>
          <p:nvPr/>
        </p:nvSpPr>
        <p:spPr>
          <a:xfrm>
            <a:off x="3214678" y="6058935"/>
            <a:ext cx="5000660" cy="584775"/>
          </a:xfrm>
          <a:prstGeom prst="rect">
            <a:avLst/>
          </a:prstGeom>
          <a:noFill/>
        </p:spPr>
        <p:txBody>
          <a:bodyPr wrap="square" rtlCol="0">
            <a:spAutoFit/>
          </a:bodyPr>
          <a:lstStyle/>
          <a:p>
            <a:r>
              <a:rPr lang="hu-HU" sz="1600" dirty="0" err="1" smtClean="0"/>
              <a:t>Fonthill</a:t>
            </a:r>
            <a:r>
              <a:rPr lang="hu-HU" sz="1600" dirty="0" smtClean="0"/>
              <a:t> váza, Jean de </a:t>
            </a:r>
            <a:r>
              <a:rPr lang="en-US" sz="1600" dirty="0" smtClean="0"/>
              <a:t>Berry</a:t>
            </a:r>
            <a:r>
              <a:rPr lang="hu-HU" sz="1600" dirty="0" smtClean="0"/>
              <a:t> tulajdona, a legkorábbi kínai porcelán, amely eljutott Európába 1338-ban.</a:t>
            </a:r>
            <a:r>
              <a:rPr lang="en-US" sz="1600" dirty="0" smtClean="0"/>
              <a:t> </a:t>
            </a:r>
            <a:endParaRPr lang="hu-HU"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half" idx="2"/>
          </p:nvPr>
        </p:nvSpPr>
        <p:spPr>
          <a:xfrm>
            <a:off x="106355" y="1435100"/>
            <a:ext cx="3465513" cy="4691063"/>
          </a:xfrm>
        </p:spPr>
        <p:txBody>
          <a:bodyPr>
            <a:normAutofit/>
          </a:bodyPr>
          <a:lstStyle/>
          <a:p>
            <a:pPr algn="just"/>
            <a:r>
              <a:rPr lang="hu-HU" sz="1800" dirty="0" smtClean="0">
                <a:cs typeface="Times New Roman" pitchFamily="18" charset="0"/>
              </a:rPr>
              <a:t>uralkodók</a:t>
            </a:r>
          </a:p>
          <a:p>
            <a:pPr algn="just"/>
            <a:r>
              <a:rPr lang="hu-HU" sz="1800" dirty="0" smtClean="0">
                <a:cs typeface="Times New Roman" pitchFamily="18" charset="0"/>
              </a:rPr>
              <a:t>a római előkelők</a:t>
            </a:r>
            <a:endParaRPr lang="hu-HU" sz="1800" dirty="0" smtClean="0"/>
          </a:p>
          <a:p>
            <a:pPr algn="just"/>
            <a:r>
              <a:rPr lang="hu-HU" sz="1800" dirty="0" smtClean="0">
                <a:cs typeface="Times New Roman" pitchFamily="18" charset="0"/>
              </a:rPr>
              <a:t>újkori fejedelmek</a:t>
            </a:r>
          </a:p>
          <a:p>
            <a:pPr algn="just"/>
            <a:r>
              <a:rPr lang="hu-HU" sz="1800" dirty="0" smtClean="0">
                <a:cs typeface="Times New Roman" pitchFamily="18" charset="0"/>
              </a:rPr>
              <a:t>arisztokrácia</a:t>
            </a:r>
          </a:p>
          <a:p>
            <a:pPr algn="just"/>
            <a:r>
              <a:rPr lang="hu-HU" sz="1800" dirty="0" smtClean="0">
                <a:cs typeface="Times New Roman" pitchFamily="18" charset="0"/>
              </a:rPr>
              <a:t>vallási elöljárók, egyház</a:t>
            </a:r>
          </a:p>
          <a:p>
            <a:r>
              <a:rPr lang="hu-HU" sz="1800" dirty="0" smtClean="0">
                <a:cs typeface="Times New Roman" pitchFamily="18" charset="0"/>
              </a:rPr>
              <a:t>feltörekvő gazdag polgárság</a:t>
            </a:r>
            <a:r>
              <a:rPr lang="hu-HU" sz="1800" dirty="0" smtClean="0"/>
              <a:t> </a:t>
            </a:r>
          </a:p>
          <a:p>
            <a:r>
              <a:rPr lang="hu-HU" sz="1800" dirty="0" smtClean="0"/>
              <a:t>egyetemek</a:t>
            </a:r>
          </a:p>
          <a:p>
            <a:endParaRPr lang="hu-HU" sz="1800" dirty="0"/>
          </a:p>
        </p:txBody>
      </p:sp>
      <p:sp>
        <p:nvSpPr>
          <p:cNvPr id="4" name="Cím 3"/>
          <p:cNvSpPr>
            <a:spLocks noGrp="1"/>
          </p:cNvSpPr>
          <p:nvPr>
            <p:ph type="title"/>
          </p:nvPr>
        </p:nvSpPr>
        <p:spPr/>
        <p:txBody>
          <a:bodyPr/>
          <a:lstStyle/>
          <a:p>
            <a:r>
              <a:rPr lang="hu-HU" dirty="0" smtClean="0"/>
              <a:t>Kik gyűjtöttek?</a:t>
            </a:r>
            <a:endParaRPr lang="hu-HU" dirty="0"/>
          </a:p>
        </p:txBody>
      </p:sp>
      <p:pic>
        <p:nvPicPr>
          <p:cNvPr id="29698" name="Picture 2" descr="C:\Users\hanko_mate\Desktop\Dia1.JPG"/>
          <p:cNvPicPr>
            <a:picLocks noChangeAspect="1" noChangeArrowheads="1"/>
          </p:cNvPicPr>
          <p:nvPr/>
        </p:nvPicPr>
        <p:blipFill>
          <a:blip r:embed="rId2"/>
          <a:srcRect/>
          <a:stretch>
            <a:fillRect/>
          </a:stretch>
        </p:blipFill>
        <p:spPr bwMode="auto">
          <a:xfrm>
            <a:off x="2819261" y="3357562"/>
            <a:ext cx="6324739" cy="3343283"/>
          </a:xfrm>
          <a:prstGeom prst="rect">
            <a:avLst/>
          </a:prstGeom>
          <a:noFill/>
        </p:spPr>
      </p:pic>
      <p:pic>
        <p:nvPicPr>
          <p:cNvPr id="29700" name="Picture 4" descr="C:\Users\hanko_mate\Desktop\Layard-Asb-4.jpg"/>
          <p:cNvPicPr>
            <a:picLocks noChangeAspect="1" noChangeArrowheads="1"/>
          </p:cNvPicPr>
          <p:nvPr/>
        </p:nvPicPr>
        <p:blipFill>
          <a:blip r:embed="rId3"/>
          <a:srcRect/>
          <a:stretch>
            <a:fillRect/>
          </a:stretch>
        </p:blipFill>
        <p:spPr bwMode="auto">
          <a:xfrm>
            <a:off x="4143372" y="800373"/>
            <a:ext cx="5005284" cy="241431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pPr marL="914400" lvl="1" indent="-457200">
              <a:spcBef>
                <a:spcPct val="10000"/>
              </a:spcBef>
              <a:buFontTx/>
              <a:buAutoNum type="arabicPeriod"/>
            </a:pPr>
            <a:r>
              <a:rPr lang="hu-HU" sz="1800" dirty="0" smtClean="0">
                <a:latin typeface="+mn-lt"/>
              </a:rPr>
              <a:t>Gyűjtemények (szobrok, képek, más, pl. természeti tárgyak) tudatos gyarapítása, rendszerezése, értelmezése</a:t>
            </a:r>
          </a:p>
          <a:p>
            <a:pPr marL="914400" lvl="1" indent="-457200">
              <a:spcBef>
                <a:spcPct val="10000"/>
              </a:spcBef>
              <a:buFontTx/>
              <a:buAutoNum type="arabicPeriod"/>
            </a:pPr>
            <a:r>
              <a:rPr lang="hu-HU" sz="1800" dirty="0" smtClean="0">
                <a:latin typeface="+mn-lt"/>
              </a:rPr>
              <a:t>A gyűjtemény feldolgozása – kutatás</a:t>
            </a:r>
          </a:p>
          <a:p>
            <a:pPr marL="914400" lvl="1" indent="-457200">
              <a:spcBef>
                <a:spcPct val="10000"/>
              </a:spcBef>
              <a:buFontTx/>
              <a:buAutoNum type="arabicPeriod"/>
            </a:pPr>
            <a:r>
              <a:rPr lang="hu-HU" sz="1800" dirty="0" smtClean="0">
                <a:latin typeface="+mn-lt"/>
              </a:rPr>
              <a:t>Könyvtárak</a:t>
            </a:r>
          </a:p>
          <a:p>
            <a:pPr marL="914400" lvl="1" indent="-457200">
              <a:spcBef>
                <a:spcPct val="10000"/>
              </a:spcBef>
              <a:buFontTx/>
              <a:buAutoNum type="arabicPeriod"/>
            </a:pPr>
            <a:r>
              <a:rPr lang="hu-HU" sz="1800" dirty="0" smtClean="0">
                <a:latin typeface="+mn-lt"/>
              </a:rPr>
              <a:t>Oktató és kiszolgáló helyiségek</a:t>
            </a:r>
          </a:p>
          <a:p>
            <a:pPr marL="914400" lvl="1" indent="-457200">
              <a:spcBef>
                <a:spcPct val="10000"/>
              </a:spcBef>
              <a:buFontTx/>
              <a:buAutoNum type="arabicPeriod"/>
            </a:pPr>
            <a:r>
              <a:rPr lang="hu-HU" sz="1800" dirty="0" smtClean="0">
                <a:latin typeface="+mn-lt"/>
              </a:rPr>
              <a:t>A gyűjtemény tudatos felhasználása az oktatásban</a:t>
            </a:r>
            <a:endParaRPr lang="hu-HU" sz="1800" dirty="0">
              <a:latin typeface="+mn-lt"/>
            </a:endParaRPr>
          </a:p>
        </p:txBody>
      </p:sp>
      <p:sp>
        <p:nvSpPr>
          <p:cNvPr id="3" name="Szöveg helye 2"/>
          <p:cNvSpPr>
            <a:spLocks noGrp="1"/>
          </p:cNvSpPr>
          <p:nvPr>
            <p:ph type="body" sz="half" idx="2"/>
          </p:nvPr>
        </p:nvSpPr>
        <p:spPr>
          <a:xfrm>
            <a:off x="265112" y="1214422"/>
            <a:ext cx="3449632" cy="2351090"/>
          </a:xfrm>
        </p:spPr>
        <p:txBody>
          <a:bodyPr>
            <a:normAutofit/>
          </a:bodyPr>
          <a:lstStyle/>
          <a:p>
            <a:r>
              <a:rPr lang="hu-HU" sz="1800" dirty="0" smtClean="0"/>
              <a:t>Alexandria, I. Ptolemaiosz </a:t>
            </a:r>
            <a:r>
              <a:rPr lang="hu-HU" sz="1800" dirty="0" smtClean="0">
                <a:latin typeface="+mn-lt"/>
              </a:rPr>
              <a:t>(† i. e. 283)</a:t>
            </a:r>
          </a:p>
          <a:p>
            <a:r>
              <a:rPr lang="hu-HU" sz="1800" dirty="0" err="1" smtClean="0"/>
              <a:t>Museion</a:t>
            </a:r>
            <a:r>
              <a:rPr lang="hu-HU" sz="1800" dirty="0" smtClean="0"/>
              <a:t> - ’</a:t>
            </a:r>
            <a:r>
              <a:rPr lang="hu-HU" sz="1800" dirty="0" err="1" smtClean="0"/>
              <a:t>múzsáknak</a:t>
            </a:r>
            <a:r>
              <a:rPr lang="hu-HU" sz="1800" dirty="0" smtClean="0"/>
              <a:t> szentelt liget’</a:t>
            </a:r>
          </a:p>
          <a:p>
            <a:endParaRPr lang="hu-HU" sz="1800" dirty="0" smtClean="0"/>
          </a:p>
          <a:p>
            <a:r>
              <a:rPr lang="hu-HU" sz="1800" dirty="0" smtClean="0"/>
              <a:t>Pergamon, Athéné temploma</a:t>
            </a:r>
            <a:endParaRPr lang="hu-HU" sz="1800" dirty="0">
              <a:latin typeface="+mn-lt"/>
            </a:endParaRPr>
          </a:p>
        </p:txBody>
      </p:sp>
      <p:sp>
        <p:nvSpPr>
          <p:cNvPr id="4" name="Cím 3"/>
          <p:cNvSpPr>
            <a:spLocks noGrp="1"/>
          </p:cNvSpPr>
          <p:nvPr>
            <p:ph type="title"/>
          </p:nvPr>
        </p:nvSpPr>
        <p:spPr/>
        <p:txBody>
          <a:bodyPr/>
          <a:lstStyle/>
          <a:p>
            <a:r>
              <a:rPr lang="hu-HU" dirty="0" smtClean="0"/>
              <a:t>célirányos gyűjtés, mint értékközvetítés</a:t>
            </a:r>
            <a:endParaRPr lang="hu-HU" dirty="0"/>
          </a:p>
        </p:txBody>
      </p:sp>
      <p:pic>
        <p:nvPicPr>
          <p:cNvPr id="5" name="Kép 4"/>
          <p:cNvPicPr/>
          <p:nvPr/>
        </p:nvPicPr>
        <p:blipFill>
          <a:blip r:embed="rId2">
            <a:extLst>
              <a:ext uri="{28A0092B-C50C-407E-A947-70E740481C1C}">
                <a14:useLocalDpi xmlns="" xmlns:a14="http://schemas.microsoft.com/office/drawing/2010/main" val="0"/>
              </a:ext>
            </a:extLst>
          </a:blip>
          <a:srcRect/>
          <a:stretch>
            <a:fillRect/>
          </a:stretch>
        </p:blipFill>
        <p:spPr bwMode="auto">
          <a:xfrm>
            <a:off x="8028384" y="5535613"/>
            <a:ext cx="836930" cy="1181100"/>
          </a:xfrm>
          <a:prstGeom prst="rect">
            <a:avLst/>
          </a:prstGeom>
          <a:noFill/>
          <a:ln>
            <a:noFill/>
          </a:ln>
        </p:spPr>
      </p:pic>
      <p:sp>
        <p:nvSpPr>
          <p:cNvPr id="6" name="Rectangle 22"/>
          <p:cNvSpPr>
            <a:spLocks noChangeArrowheads="1"/>
          </p:cNvSpPr>
          <p:nvPr/>
        </p:nvSpPr>
        <p:spPr bwMode="auto">
          <a:xfrm>
            <a:off x="4286247" y="4814888"/>
            <a:ext cx="4214843" cy="830997"/>
          </a:xfrm>
          <a:prstGeom prst="rect">
            <a:avLst/>
          </a:prstGeom>
          <a:noFill/>
          <a:ln w="28575">
            <a:solidFill>
              <a:schemeClr val="accent1"/>
            </a:solidFill>
            <a:miter lim="800000"/>
            <a:headEnd/>
            <a:tailEnd/>
          </a:ln>
          <a:effectLst/>
        </p:spPr>
        <p:txBody>
          <a:bodyPr wrap="none" anchor="ctr"/>
          <a:lstStyle/>
          <a:p>
            <a:endParaRPr lang="hu-HU"/>
          </a:p>
        </p:txBody>
      </p:sp>
      <p:sp>
        <p:nvSpPr>
          <p:cNvPr id="7" name="Téglalap 6"/>
          <p:cNvSpPr/>
          <p:nvPr/>
        </p:nvSpPr>
        <p:spPr>
          <a:xfrm>
            <a:off x="3575050" y="4814888"/>
            <a:ext cx="5111750" cy="830997"/>
          </a:xfrm>
          <a:prstGeom prst="rect">
            <a:avLst/>
          </a:prstGeom>
        </p:spPr>
        <p:txBody>
          <a:bodyPr wrap="square">
            <a:spAutoFit/>
          </a:bodyPr>
          <a:lstStyle/>
          <a:p>
            <a:pPr marL="914400" lvl="1" indent="-457200" algn="ctr">
              <a:spcBef>
                <a:spcPct val="10000"/>
              </a:spcBef>
              <a:buFontTx/>
              <a:buNone/>
            </a:pPr>
            <a:r>
              <a:rPr lang="hu-HU" sz="2400" dirty="0" smtClean="0"/>
              <a:t>A gyűjtés tudományának megalapozása</a:t>
            </a:r>
            <a:endParaRPr lang="hu-HU" sz="2400" dirty="0"/>
          </a:p>
        </p:txBody>
      </p:sp>
      <p:pic>
        <p:nvPicPr>
          <p:cNvPr id="6146" name="Picture 2" descr="Az ókori Alexandriai könyvtár"/>
          <p:cNvPicPr>
            <a:picLocks noChangeAspect="1" noChangeArrowheads="1"/>
          </p:cNvPicPr>
          <p:nvPr/>
        </p:nvPicPr>
        <p:blipFill>
          <a:blip r:embed="rId3"/>
          <a:srcRect/>
          <a:stretch>
            <a:fillRect/>
          </a:stretch>
        </p:blipFill>
        <p:spPr bwMode="auto">
          <a:xfrm>
            <a:off x="265112" y="3494275"/>
            <a:ext cx="3309938" cy="33637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E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6905</TotalTime>
  <Words>931</Words>
  <Application>Microsoft Office PowerPoint</Application>
  <PresentationFormat>Diavetítés a képernyőre (4:3 oldalarány)</PresentationFormat>
  <Paragraphs>146</Paragraphs>
  <Slides>22</Slides>
  <Notes>2</Notes>
  <HiddenSlides>0</HiddenSlides>
  <MMClips>0</MMClips>
  <ScaleCrop>false</ScaleCrop>
  <HeadingPairs>
    <vt:vector size="4" baseType="variant">
      <vt:variant>
        <vt:lpstr>Téma</vt:lpstr>
      </vt:variant>
      <vt:variant>
        <vt:i4>1</vt:i4>
      </vt:variant>
      <vt:variant>
        <vt:lpstr>Diacímek</vt:lpstr>
      </vt:variant>
      <vt:variant>
        <vt:i4>22</vt:i4>
      </vt:variant>
    </vt:vector>
  </HeadingPairs>
  <TitlesOfParts>
    <vt:vector size="23" baseType="lpstr">
      <vt:lpstr>Office-téma</vt:lpstr>
      <vt:lpstr>Megújuló Egyetem Felsőoktatási intézményi fejlesztések a felsőfokú oktatás minőségének és hozzáférhetőségének együttes javítása érdekében   EFOP-3.4.3-16-2016-00015 </vt:lpstr>
      <vt:lpstr>Ki mit gyűjt?</vt:lpstr>
      <vt:lpstr>1997. évi CXL. törvény</vt:lpstr>
      <vt:lpstr>Múzeum</vt:lpstr>
      <vt:lpstr>öncélú gyűjtés, mint felhalmozás</vt:lpstr>
      <vt:lpstr>Gyűjtemények a középkorban</vt:lpstr>
      <vt:lpstr>Gyűjtemények a középkorban</vt:lpstr>
      <vt:lpstr>Kik gyűjtöttek?</vt:lpstr>
      <vt:lpstr>célirányos gyűjtés, mint értékközvetítés</vt:lpstr>
      <vt:lpstr>A reneszánsz museion</vt:lpstr>
      <vt:lpstr>Múzeum – nevelés, az első lépések</vt:lpstr>
      <vt:lpstr>felvilágosodás</vt:lpstr>
      <vt:lpstr>19. század</vt:lpstr>
      <vt:lpstr>AZ ELSŐ NYILVÁNOS NEMZETI MÚZEUMOK</vt:lpstr>
      <vt:lpstr>Az első hazai gyűjtemények</vt:lpstr>
      <vt:lpstr>Egyéni kezdeményezések</vt:lpstr>
      <vt:lpstr>Közösségi kezdeményezések</vt:lpstr>
      <vt:lpstr>Múzeumalapítók magyarországon</vt:lpstr>
      <vt:lpstr>Herman ottó múzeum</vt:lpstr>
      <vt:lpstr>Miskolci galéria</vt:lpstr>
      <vt:lpstr>Múzeum és társadalom  változó irányok</vt:lpstr>
      <vt:lpstr>KÖSZÖNÖM  A FIGYELMET!</vt:lpstr>
    </vt:vector>
  </TitlesOfParts>
  <Company>novak.adam@gmail.com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Asdfsdafa dsfasd asdf</dc:title>
  <dc:creator>Ádám Novák</dc:creator>
  <cp:lastModifiedBy>Graholy Éva</cp:lastModifiedBy>
  <cp:revision>171</cp:revision>
  <dcterms:created xsi:type="dcterms:W3CDTF">2014-03-03T11:13:53Z</dcterms:created>
  <dcterms:modified xsi:type="dcterms:W3CDTF">2018-01-19T07:14:13Z</dcterms:modified>
</cp:coreProperties>
</file>